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8" r:id="rId12"/>
    <p:sldId id="267" r:id="rId13"/>
    <p:sldId id="270" r:id="rId14"/>
    <p:sldId id="269" r:id="rId15"/>
  </p:sldIdLst>
  <p:sldSz cx="12192000" cy="6858000"/>
  <p:notesSz cx="12192000" cy="6858000"/>
  <p:embeddedFontLst>
    <p:embeddedFont>
      <p:font typeface="Calibri" panose="020F0502020204030204"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Sen"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gdYtTb0Gei2SmZS5iwQinvOrz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480" y="4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448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4;n"/>
          <p:cNvSpPr txBox="1">
            <a:spLocks noGrp="1"/>
          </p:cNvSpPr>
          <p:nvPr>
            <p:ph type="dt" idx="10"/>
          </p:nvPr>
        </p:nvSpPr>
        <p:spPr>
          <a:xfrm>
            <a:off x="6905625" y="0"/>
            <a:ext cx="5283200" cy="3444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 name="Google Shape;5;n"/>
          <p:cNvSpPr>
            <a:spLocks noGrp="1" noRot="1" noChangeAspect="1"/>
          </p:cNvSpPr>
          <p:nvPr>
            <p:ph type="sldImg" idx="3"/>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4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n"/>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a:t>
            </a:fld>
            <a:endParaRPr sz="120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11: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3: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048814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4: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4: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5: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6: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7: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8: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8: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9: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0: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7814518" y="2599458"/>
            <a:ext cx="3806190" cy="34671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100" b="0" i="0">
                <a:solidFill>
                  <a:srgbClr val="D8D7D6"/>
                </a:solidFill>
                <a:latin typeface="Sen"/>
                <a:ea typeface="Sen"/>
                <a:cs typeface="Sen"/>
                <a:sym typeface="Se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1110738" y="382770"/>
            <a:ext cx="5628005" cy="45211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1" i="0">
                <a:solidFill>
                  <a:srgbClr val="D8D8D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20420" y="3017518"/>
            <a:ext cx="10551160" cy="249427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000" b="0" i="0">
                <a:solidFill>
                  <a:schemeClr val="dk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2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1110738" y="382770"/>
            <a:ext cx="5628005" cy="45211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1" i="0">
                <a:solidFill>
                  <a:srgbClr val="D8D8D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26"/>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4"/>
        <p:cNvGrpSpPr/>
        <p:nvPr/>
      </p:nvGrpSpPr>
      <p:grpSpPr>
        <a:xfrm>
          <a:off x="0" y="0"/>
          <a:ext cx="0" cy="0"/>
          <a:chOff x="0" y="0"/>
          <a:chExt cx="0" cy="0"/>
        </a:xfrm>
      </p:grpSpPr>
      <p:sp>
        <p:nvSpPr>
          <p:cNvPr id="35" name="Google Shape;35;p27"/>
          <p:cNvSpPr/>
          <p:nvPr/>
        </p:nvSpPr>
        <p:spPr>
          <a:xfrm>
            <a:off x="0" y="4219447"/>
            <a:ext cx="12192000" cy="109855"/>
          </a:xfrm>
          <a:custGeom>
            <a:avLst/>
            <a:gdLst/>
            <a:ahLst/>
            <a:cxnLst/>
            <a:rect l="l" t="t" r="r" b="b"/>
            <a:pathLst>
              <a:path w="12192000" h="109854" extrusionOk="0">
                <a:moveTo>
                  <a:pt x="12192000" y="0"/>
                </a:moveTo>
                <a:lnTo>
                  <a:pt x="0" y="0"/>
                </a:lnTo>
                <a:lnTo>
                  <a:pt x="0" y="109727"/>
                </a:lnTo>
                <a:lnTo>
                  <a:pt x="12192000" y="109727"/>
                </a:lnTo>
                <a:lnTo>
                  <a:pt x="12192000"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6" name="Google Shape;36;p27"/>
          <p:cNvPicPr preferRelativeResize="0"/>
          <p:nvPr/>
        </p:nvPicPr>
        <p:blipFill rotWithShape="1">
          <a:blip r:embed="rId2">
            <a:alphaModFix/>
          </a:blip>
          <a:srcRect/>
          <a:stretch/>
        </p:blipFill>
        <p:spPr>
          <a:xfrm>
            <a:off x="0" y="0"/>
            <a:ext cx="12192000" cy="4219448"/>
          </a:xfrm>
          <a:prstGeom prst="rect">
            <a:avLst/>
          </a:prstGeom>
          <a:noFill/>
          <a:ln>
            <a:noFill/>
          </a:ln>
        </p:spPr>
      </p:pic>
      <p:sp>
        <p:nvSpPr>
          <p:cNvPr id="37" name="Google Shape;37;p27"/>
          <p:cNvSpPr/>
          <p:nvPr/>
        </p:nvSpPr>
        <p:spPr>
          <a:xfrm>
            <a:off x="0" y="0"/>
            <a:ext cx="12192000" cy="4219575"/>
          </a:xfrm>
          <a:custGeom>
            <a:avLst/>
            <a:gdLst/>
            <a:ahLst/>
            <a:cxnLst/>
            <a:rect l="l" t="t" r="r" b="b"/>
            <a:pathLst>
              <a:path w="12192000" h="4219575" extrusionOk="0">
                <a:moveTo>
                  <a:pt x="0" y="4219448"/>
                </a:moveTo>
                <a:lnTo>
                  <a:pt x="12192000" y="4219448"/>
                </a:lnTo>
                <a:lnTo>
                  <a:pt x="12192000" y="0"/>
                </a:lnTo>
                <a:lnTo>
                  <a:pt x="0" y="0"/>
                </a:lnTo>
                <a:lnTo>
                  <a:pt x="0" y="4219448"/>
                </a:lnTo>
                <a:close/>
              </a:path>
            </a:pathLst>
          </a:custGeom>
          <a:solidFill>
            <a:srgbClr val="691C3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8" name="Google Shape;38;p27"/>
          <p:cNvSpPr txBox="1">
            <a:spLocks noGrp="1"/>
          </p:cNvSpPr>
          <p:nvPr>
            <p:ph type="title"/>
          </p:nvPr>
        </p:nvSpPr>
        <p:spPr>
          <a:xfrm>
            <a:off x="1110738" y="382770"/>
            <a:ext cx="5628005" cy="45211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1" i="0">
                <a:solidFill>
                  <a:srgbClr val="D8D8D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42"/>
        <p:cNvGrpSpPr/>
        <p:nvPr/>
      </p:nvGrpSpPr>
      <p:grpSpPr>
        <a:xfrm>
          <a:off x="0" y="0"/>
          <a:ext cx="0" cy="0"/>
          <a:chOff x="0" y="0"/>
          <a:chExt cx="0" cy="0"/>
        </a:xfrm>
      </p:grpSpPr>
      <p:sp>
        <p:nvSpPr>
          <p:cNvPr id="43" name="Google Shape;43;p28"/>
          <p:cNvSpPr/>
          <p:nvPr/>
        </p:nvSpPr>
        <p:spPr>
          <a:xfrm>
            <a:off x="254000" y="254000"/>
            <a:ext cx="11684000" cy="6350000"/>
          </a:xfrm>
          <a:custGeom>
            <a:avLst/>
            <a:gdLst/>
            <a:ahLst/>
            <a:cxnLst/>
            <a:rect l="l" t="t" r="r" b="b"/>
            <a:pathLst>
              <a:path w="11684000" h="6350000" extrusionOk="0">
                <a:moveTo>
                  <a:pt x="11684000" y="0"/>
                </a:moveTo>
                <a:lnTo>
                  <a:pt x="0" y="0"/>
                </a:lnTo>
                <a:lnTo>
                  <a:pt x="0" y="6350000"/>
                </a:lnTo>
                <a:lnTo>
                  <a:pt x="11684000" y="6350000"/>
                </a:lnTo>
                <a:lnTo>
                  <a:pt x="11684000" y="0"/>
                </a:lnTo>
                <a:close/>
              </a:path>
            </a:pathLst>
          </a:custGeom>
          <a:solidFill>
            <a:srgbClr val="691C3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 name="Google Shape;44;p2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1110738" y="382770"/>
            <a:ext cx="5628005" cy="45211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800" b="1" i="0" u="none" strike="noStrike" cap="none">
                <a:solidFill>
                  <a:srgbClr val="D8D8D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20420" y="3017518"/>
            <a:ext cx="10551160" cy="249427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2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ctrTitle"/>
          </p:nvPr>
        </p:nvSpPr>
        <p:spPr>
          <a:xfrm>
            <a:off x="7814518" y="2599458"/>
            <a:ext cx="3806190" cy="34671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endParaRPr/>
          </a:p>
        </p:txBody>
      </p:sp>
      <p:sp>
        <p:nvSpPr>
          <p:cNvPr id="52" name="Google Shape;52;p1"/>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endParaRPr/>
          </a:p>
        </p:txBody>
      </p:sp>
      <p:pic>
        <p:nvPicPr>
          <p:cNvPr id="53" name="Google Shape;53;p1" descr="A group of people sitting at a table looking at a computer&#10;&#10;Description automatically generated with medium confidence"/>
          <p:cNvPicPr preferRelativeResize="0"/>
          <p:nvPr/>
        </p:nvPicPr>
        <p:blipFill rotWithShape="1">
          <a:blip r:embed="rId3">
            <a:alphaModFix/>
          </a:blip>
          <a:srcRect l="1031" t="4470" r="4101" b="647"/>
          <a:stretch/>
        </p:blipFill>
        <p:spPr>
          <a:xfrm>
            <a:off x="272119" y="297131"/>
            <a:ext cx="9453865" cy="6306867"/>
          </a:xfrm>
          <a:prstGeom prst="rect">
            <a:avLst/>
          </a:prstGeom>
          <a:noFill/>
          <a:ln>
            <a:noFill/>
          </a:ln>
        </p:spPr>
      </p:pic>
      <p:sp>
        <p:nvSpPr>
          <p:cNvPr id="54" name="Google Shape;54;p1"/>
          <p:cNvSpPr/>
          <p:nvPr/>
        </p:nvSpPr>
        <p:spPr>
          <a:xfrm>
            <a:off x="4126526" y="539085"/>
            <a:ext cx="7793355" cy="6117590"/>
          </a:xfrm>
          <a:custGeom>
            <a:avLst/>
            <a:gdLst/>
            <a:ahLst/>
            <a:cxnLst/>
            <a:rect l="l" t="t" r="r" b="b"/>
            <a:pathLst>
              <a:path w="7793355" h="6117590" extrusionOk="0">
                <a:moveTo>
                  <a:pt x="5358599" y="0"/>
                </a:moveTo>
                <a:lnTo>
                  <a:pt x="0" y="6117132"/>
                </a:lnTo>
                <a:lnTo>
                  <a:pt x="7792732" y="6117132"/>
                </a:lnTo>
                <a:lnTo>
                  <a:pt x="7792732" y="2434132"/>
                </a:lnTo>
                <a:lnTo>
                  <a:pt x="5358599" y="0"/>
                </a:lnTo>
                <a:close/>
              </a:path>
            </a:pathLst>
          </a:custGeom>
          <a:solidFill>
            <a:srgbClr val="691C3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 name="Google Shape;55;p1"/>
          <p:cNvSpPr/>
          <p:nvPr/>
        </p:nvSpPr>
        <p:spPr>
          <a:xfrm>
            <a:off x="9271000" y="291845"/>
            <a:ext cx="2667000" cy="2667000"/>
          </a:xfrm>
          <a:custGeom>
            <a:avLst/>
            <a:gdLst/>
            <a:ahLst/>
            <a:cxnLst/>
            <a:rect l="l" t="t" r="r" b="b"/>
            <a:pathLst>
              <a:path w="2667000" h="2667000" extrusionOk="0">
                <a:moveTo>
                  <a:pt x="2667000" y="0"/>
                </a:moveTo>
                <a:lnTo>
                  <a:pt x="0" y="0"/>
                </a:lnTo>
                <a:lnTo>
                  <a:pt x="2667000" y="2667000"/>
                </a:lnTo>
                <a:lnTo>
                  <a:pt x="2667000"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 name="Google Shape;56;p1"/>
          <p:cNvSpPr txBox="1"/>
          <p:nvPr/>
        </p:nvSpPr>
        <p:spPr>
          <a:xfrm>
            <a:off x="6553200" y="3510593"/>
            <a:ext cx="5043342" cy="1199411"/>
          </a:xfrm>
          <a:prstGeom prst="rect">
            <a:avLst/>
          </a:prstGeom>
          <a:noFill/>
          <a:ln>
            <a:noFill/>
          </a:ln>
        </p:spPr>
        <p:txBody>
          <a:bodyPr spcFirstLastPara="1" wrap="square" lIns="0" tIns="213975" rIns="0" bIns="0" anchor="t" anchorCtr="0">
            <a:spAutoFit/>
          </a:bodyPr>
          <a:lstStyle/>
          <a:p>
            <a:pPr marL="12700" marR="5080" lvl="0" indent="812164" algn="r" rtl="0">
              <a:lnSpc>
                <a:spcPct val="70900"/>
              </a:lnSpc>
              <a:spcBef>
                <a:spcPts val="0"/>
              </a:spcBef>
              <a:spcAft>
                <a:spcPts val="0"/>
              </a:spcAft>
              <a:buNone/>
            </a:pPr>
            <a:r>
              <a:rPr lang="en-US" sz="4500" b="1" dirty="0">
                <a:solidFill>
                  <a:srgbClr val="FFFFFF"/>
                </a:solidFill>
                <a:latin typeface="Open Sans"/>
                <a:ea typeface="Open Sans"/>
                <a:cs typeface="Open Sans"/>
                <a:sym typeface="Open Sans"/>
              </a:rPr>
              <a:t>FAFSA SIMPLIFICATION</a:t>
            </a:r>
            <a:endParaRPr sz="4500" dirty="0">
              <a:latin typeface="Open Sans"/>
              <a:ea typeface="Open Sans"/>
              <a:cs typeface="Open Sans"/>
              <a:sym typeface="Open Sans"/>
            </a:endParaRPr>
          </a:p>
        </p:txBody>
      </p:sp>
      <p:sp>
        <p:nvSpPr>
          <p:cNvPr id="57" name="Google Shape;57;p1"/>
          <p:cNvSpPr txBox="1"/>
          <p:nvPr/>
        </p:nvSpPr>
        <p:spPr>
          <a:xfrm>
            <a:off x="7467600" y="3261249"/>
            <a:ext cx="4125675" cy="336631"/>
          </a:xfrm>
          <a:prstGeom prst="rect">
            <a:avLst/>
          </a:prstGeom>
          <a:noFill/>
          <a:ln>
            <a:noFill/>
          </a:ln>
        </p:spPr>
        <p:txBody>
          <a:bodyPr spcFirstLastPara="1" wrap="square" lIns="0" tIns="13325" rIns="0" bIns="0" anchor="t" anchorCtr="0">
            <a:spAutoFit/>
          </a:bodyPr>
          <a:lstStyle/>
          <a:p>
            <a:pPr marL="12700" lvl="0" indent="0" algn="r" rtl="0">
              <a:lnSpc>
                <a:spcPct val="100000"/>
              </a:lnSpc>
              <a:spcBef>
                <a:spcPts val="0"/>
              </a:spcBef>
              <a:spcAft>
                <a:spcPts val="0"/>
              </a:spcAft>
              <a:buNone/>
            </a:pPr>
            <a:r>
              <a:rPr lang="en-US" sz="2100" dirty="0">
                <a:solidFill>
                  <a:srgbClr val="D8D7D6"/>
                </a:solidFill>
                <a:latin typeface="Open Sans"/>
                <a:ea typeface="Open Sans"/>
                <a:cs typeface="Open Sans"/>
                <a:sym typeface="Open Sans"/>
              </a:rPr>
              <a:t>Office of Student Financial Aid</a:t>
            </a:r>
            <a:endParaRPr sz="2100" dirty="0">
              <a:latin typeface="Open Sans"/>
              <a:ea typeface="Open Sans"/>
              <a:cs typeface="Open Sans"/>
              <a:sym typeface="Open Sans"/>
            </a:endParaRPr>
          </a:p>
        </p:txBody>
      </p:sp>
      <p:pic>
        <p:nvPicPr>
          <p:cNvPr id="58" name="Google Shape;58;p1" descr="Logo, company name&#10;&#10;Description automatically generated"/>
          <p:cNvPicPr preferRelativeResize="0"/>
          <p:nvPr/>
        </p:nvPicPr>
        <p:blipFill rotWithShape="1">
          <a:blip r:embed="rId4">
            <a:alphaModFix/>
          </a:blip>
          <a:srcRect/>
          <a:stretch/>
        </p:blipFill>
        <p:spPr>
          <a:xfrm>
            <a:off x="8537875" y="1955810"/>
            <a:ext cx="2649378" cy="12255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80"/>
        <p:cNvGrpSpPr/>
        <p:nvPr/>
      </p:nvGrpSpPr>
      <p:grpSpPr>
        <a:xfrm>
          <a:off x="0" y="0"/>
          <a:ext cx="0" cy="0"/>
          <a:chOff x="0" y="0"/>
          <a:chExt cx="0" cy="0"/>
        </a:xfrm>
      </p:grpSpPr>
      <p:grpSp>
        <p:nvGrpSpPr>
          <p:cNvPr id="181" name="Google Shape;181;p11"/>
          <p:cNvGrpSpPr/>
          <p:nvPr/>
        </p:nvGrpSpPr>
        <p:grpSpPr>
          <a:xfrm>
            <a:off x="273029" y="253952"/>
            <a:ext cx="11645937" cy="1119505"/>
            <a:chOff x="292100" y="254001"/>
            <a:chExt cx="11645937" cy="1119505"/>
          </a:xfrm>
        </p:grpSpPr>
        <p:sp>
          <p:nvSpPr>
            <p:cNvPr id="182" name="Google Shape;182;p11"/>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3" name="Google Shape;183;p11"/>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84" name="Google Shape;184;p11"/>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85" name="Google Shape;185;p11"/>
          <p:cNvSpPr txBox="1">
            <a:spLocks noGrp="1"/>
          </p:cNvSpPr>
          <p:nvPr>
            <p:ph type="title"/>
          </p:nvPr>
        </p:nvSpPr>
        <p:spPr>
          <a:xfrm>
            <a:off x="617334" y="376405"/>
            <a:ext cx="7173600" cy="874598"/>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Preparing Our Campus Community: Getting the Word Out </a:t>
            </a:r>
            <a:endParaRPr dirty="0">
              <a:latin typeface="Open Sans"/>
              <a:ea typeface="Open Sans"/>
              <a:cs typeface="Open Sans"/>
              <a:sym typeface="Open Sans"/>
            </a:endParaRPr>
          </a:p>
        </p:txBody>
      </p:sp>
      <p:sp>
        <p:nvSpPr>
          <p:cNvPr id="3" name="TextBox 2">
            <a:extLst>
              <a:ext uri="{FF2B5EF4-FFF2-40B4-BE49-F238E27FC236}">
                <a16:creationId xmlns:a16="http://schemas.microsoft.com/office/drawing/2014/main" id="{C88B5A79-6558-45CF-8F5A-066E854CF343}"/>
              </a:ext>
            </a:extLst>
          </p:cNvPr>
          <p:cNvSpPr txBox="1"/>
          <p:nvPr/>
        </p:nvSpPr>
        <p:spPr>
          <a:xfrm>
            <a:off x="617334" y="2067317"/>
            <a:ext cx="11204803" cy="4616648"/>
          </a:xfrm>
          <a:prstGeom prst="rect">
            <a:avLst/>
          </a:prstGeom>
          <a:noFill/>
        </p:spPr>
        <p:txBody>
          <a:bodyPr wrap="square" rtlCol="0">
            <a:spAutoFit/>
          </a:bodyPr>
          <a:lstStyle/>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Traditional Flyers- Posted in high student trafficked areas across campus</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Email campaign</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Posted Message in CANVAS LMS</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Posted Message as University screen saver</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Text message campaign with Mainstay</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Message displayed internal digital signage</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Message displayed on social media and UMES News</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Message displayed on external electronic message boards </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Message sent to faculty &amp; adjuncts to announce in classes</a:t>
            </a: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Announcement made at student Town Hall meeting </a:t>
            </a:r>
          </a:p>
          <a:p>
            <a:endParaRPr lang="en-US" dirty="0"/>
          </a:p>
        </p:txBody>
      </p:sp>
      <p:sp>
        <p:nvSpPr>
          <p:cNvPr id="4" name="TextBox 3">
            <a:extLst>
              <a:ext uri="{FF2B5EF4-FFF2-40B4-BE49-F238E27FC236}">
                <a16:creationId xmlns:a16="http://schemas.microsoft.com/office/drawing/2014/main" id="{4B775DD5-0DA2-4B99-9C40-2B4B68B0525D}"/>
              </a:ext>
            </a:extLst>
          </p:cNvPr>
          <p:cNvSpPr txBox="1"/>
          <p:nvPr/>
        </p:nvSpPr>
        <p:spPr>
          <a:xfrm>
            <a:off x="2540445" y="1458777"/>
            <a:ext cx="771641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CHANGE IN FAFSA RELEASE DATE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3"/>
        <p:cNvGrpSpPr/>
        <p:nvPr/>
      </p:nvGrpSpPr>
      <p:grpSpPr>
        <a:xfrm>
          <a:off x="0" y="0"/>
          <a:ext cx="0" cy="0"/>
          <a:chOff x="0" y="0"/>
          <a:chExt cx="0" cy="0"/>
        </a:xfrm>
      </p:grpSpPr>
      <p:grpSp>
        <p:nvGrpSpPr>
          <p:cNvPr id="204" name="Google Shape;204;p13"/>
          <p:cNvGrpSpPr/>
          <p:nvPr/>
        </p:nvGrpSpPr>
        <p:grpSpPr>
          <a:xfrm>
            <a:off x="273050" y="275137"/>
            <a:ext cx="11645937" cy="1119505"/>
            <a:chOff x="292100" y="254001"/>
            <a:chExt cx="11645937" cy="1119505"/>
          </a:xfrm>
        </p:grpSpPr>
        <p:sp>
          <p:nvSpPr>
            <p:cNvPr id="205" name="Google Shape;205;p13"/>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6" name="Google Shape;206;p13"/>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207" name="Google Shape;207;p13"/>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208" name="Google Shape;208;p13"/>
          <p:cNvSpPr txBox="1">
            <a:spLocks noGrp="1"/>
          </p:cNvSpPr>
          <p:nvPr>
            <p:ph type="title"/>
          </p:nvPr>
        </p:nvSpPr>
        <p:spPr>
          <a:xfrm>
            <a:off x="633633" y="613033"/>
            <a:ext cx="7091265" cy="443711"/>
          </a:xfrm>
          <a:prstGeom prst="rect">
            <a:avLst/>
          </a:prstGeom>
          <a:noFill/>
          <a:ln>
            <a:noFill/>
          </a:ln>
        </p:spPr>
        <p:txBody>
          <a:bodyPr spcFirstLastPara="1" wrap="square" lIns="0" tIns="12700" rIns="0" bIns="0" anchor="t" anchorCtr="0">
            <a:spAutoFit/>
          </a:bodyPr>
          <a:lstStyle/>
          <a:p>
            <a:pPr marL="12700" lvl="0"/>
            <a:r>
              <a:rPr lang="en-US" dirty="0">
                <a:latin typeface="Open Sans"/>
                <a:ea typeface="Open Sans"/>
                <a:cs typeface="Open Sans"/>
                <a:sym typeface="Open Sans"/>
              </a:rPr>
              <a:t>Preparing Our Campus Community:</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F1B10F3C-D01F-45C9-BB58-1D1A6AEADD99}"/>
              </a:ext>
            </a:extLst>
          </p:cNvPr>
          <p:cNvSpPr txBox="1"/>
          <p:nvPr/>
        </p:nvSpPr>
        <p:spPr>
          <a:xfrm>
            <a:off x="1795273" y="2228671"/>
            <a:ext cx="10123714"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2024-2025 FAFSA Tip Tuesday</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FAFSA Workshops (Virtually &amp; In Person)</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FAFSA Webinar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91"/>
        <p:cNvGrpSpPr/>
        <p:nvPr/>
      </p:nvGrpSpPr>
      <p:grpSpPr>
        <a:xfrm>
          <a:off x="0" y="0"/>
          <a:ext cx="0" cy="0"/>
          <a:chOff x="0" y="0"/>
          <a:chExt cx="0" cy="0"/>
        </a:xfrm>
      </p:grpSpPr>
      <p:grpSp>
        <p:nvGrpSpPr>
          <p:cNvPr id="192" name="Google Shape;192;p12"/>
          <p:cNvGrpSpPr/>
          <p:nvPr/>
        </p:nvGrpSpPr>
        <p:grpSpPr>
          <a:xfrm>
            <a:off x="273050" y="275137"/>
            <a:ext cx="11645937" cy="1119505"/>
            <a:chOff x="292100" y="254001"/>
            <a:chExt cx="11645937" cy="1119505"/>
          </a:xfrm>
        </p:grpSpPr>
        <p:sp>
          <p:nvSpPr>
            <p:cNvPr id="193" name="Google Shape;193;p12"/>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4" name="Google Shape;194;p12"/>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95" name="Google Shape;195;p12"/>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96" name="Google Shape;196;p12"/>
          <p:cNvSpPr txBox="1">
            <a:spLocks noGrp="1"/>
          </p:cNvSpPr>
          <p:nvPr>
            <p:ph type="title"/>
          </p:nvPr>
        </p:nvSpPr>
        <p:spPr>
          <a:xfrm>
            <a:off x="1662364" y="613033"/>
            <a:ext cx="7173726" cy="443711"/>
          </a:xfrm>
          <a:prstGeom prst="rect">
            <a:avLst/>
          </a:prstGeom>
          <a:noFill/>
          <a:ln>
            <a:noFill/>
          </a:ln>
        </p:spPr>
        <p:txBody>
          <a:bodyPr spcFirstLastPara="1" wrap="square" lIns="0" tIns="12700" rIns="0" bIns="0" anchor="t" anchorCtr="0">
            <a:spAutoFit/>
          </a:bodyPr>
          <a:lstStyle/>
          <a:p>
            <a:pPr marL="12700" lvl="0"/>
            <a:r>
              <a:rPr lang="en-US" dirty="0"/>
              <a:t>UMES Implications</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351104B1-9382-47FD-9C98-49B82CEAEFD8}"/>
              </a:ext>
            </a:extLst>
          </p:cNvPr>
          <p:cNvSpPr txBox="1"/>
          <p:nvPr/>
        </p:nvSpPr>
        <p:spPr>
          <a:xfrm rot="10800000" flipV="1">
            <a:off x="534954" y="1811410"/>
            <a:ext cx="11122091" cy="4093428"/>
          </a:xfrm>
          <a:prstGeom prst="rect">
            <a:avLst/>
          </a:prstGeom>
          <a:noFill/>
        </p:spPr>
        <p:txBody>
          <a:bodyPr wrap="square" rtlCol="0">
            <a:spAutoFit/>
          </a:bodyPr>
          <a:lstStyle/>
          <a:p>
            <a:pPr>
              <a:spcBef>
                <a:spcPts val="2400"/>
              </a:spcBef>
            </a:pPr>
            <a:r>
              <a:rPr lang="en-US" sz="3200" b="1" dirty="0">
                <a:latin typeface="Times New Roman" panose="02020603050405020304" pitchFamily="18" charset="0"/>
                <a:cs typeface="Times New Roman" panose="02020603050405020304" pitchFamily="18" charset="0"/>
              </a:rPr>
              <a:t>Many students will experience significant changes </a:t>
            </a:r>
            <a:r>
              <a:rPr lang="en-US" sz="3200" dirty="0">
                <a:latin typeface="Times New Roman" panose="02020603050405020304" pitchFamily="18" charset="0"/>
                <a:cs typeface="Times New Roman" panose="02020603050405020304" pitchFamily="18" charset="0"/>
              </a:rPr>
              <a:t>(+/-) in their:</a:t>
            </a:r>
          </a:p>
          <a:p>
            <a:endParaRPr lang="en-US" sz="3200"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Financial need based on the SAI formula changes</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Federal Pell Grant eligibility and grant amounts</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University Grant eligibility and grant amounts (freshmen)</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 MHEC eligibility</a:t>
            </a:r>
          </a:p>
          <a:p>
            <a:pPr lvl="1">
              <a:buFont typeface="Courier New" panose="02070309020205020404" pitchFamily="49" charset="0"/>
              <a:buChar char="o"/>
            </a:pP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It should not change federal loan eligibility amounts, but could affect subsidized vs unsubsidized eligibility</a:t>
            </a:r>
          </a:p>
          <a:p>
            <a:pPr marL="0" indent="0">
              <a:buNone/>
            </a:pP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p12"/>
          <p:cNvGrpSpPr/>
          <p:nvPr/>
        </p:nvGrpSpPr>
        <p:grpSpPr>
          <a:xfrm>
            <a:off x="273050" y="275137"/>
            <a:ext cx="11645937" cy="1119505"/>
            <a:chOff x="292100" y="254001"/>
            <a:chExt cx="11645937" cy="1119505"/>
          </a:xfrm>
        </p:grpSpPr>
        <p:sp>
          <p:nvSpPr>
            <p:cNvPr id="193" name="Google Shape;193;p12"/>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4" name="Google Shape;194;p12"/>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95" name="Google Shape;195;p12"/>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96" name="Google Shape;196;p12"/>
          <p:cNvSpPr txBox="1">
            <a:spLocks noGrp="1"/>
          </p:cNvSpPr>
          <p:nvPr>
            <p:ph type="title"/>
          </p:nvPr>
        </p:nvSpPr>
        <p:spPr>
          <a:xfrm>
            <a:off x="1662364" y="613033"/>
            <a:ext cx="7173726" cy="443711"/>
          </a:xfrm>
          <a:prstGeom prst="rect">
            <a:avLst/>
          </a:prstGeom>
          <a:noFill/>
          <a:ln>
            <a:noFill/>
          </a:ln>
        </p:spPr>
        <p:txBody>
          <a:bodyPr spcFirstLastPara="1" wrap="square" lIns="0" tIns="12700" rIns="0" bIns="0" anchor="t" anchorCtr="0">
            <a:spAutoFit/>
          </a:bodyPr>
          <a:lstStyle/>
          <a:p>
            <a:pPr marL="12700" lvl="0"/>
            <a:r>
              <a:rPr lang="en-US" dirty="0"/>
              <a:t>UMES Implications</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351104B1-9382-47FD-9C98-49B82CEAEFD8}"/>
              </a:ext>
            </a:extLst>
          </p:cNvPr>
          <p:cNvSpPr txBox="1"/>
          <p:nvPr/>
        </p:nvSpPr>
        <p:spPr>
          <a:xfrm rot="10800000" flipV="1">
            <a:off x="700047" y="1637889"/>
            <a:ext cx="11122091" cy="4216539"/>
          </a:xfrm>
          <a:prstGeom prst="rect">
            <a:avLst/>
          </a:prstGeom>
          <a:noFill/>
        </p:spPr>
        <p:txBody>
          <a:bodyPr wrap="square" rtlCol="0">
            <a:spAutoFit/>
          </a:bodyPr>
          <a:lstStyle/>
          <a:p>
            <a:pPr algn="ctr">
              <a:spcBef>
                <a:spcPts val="2400"/>
              </a:spcBef>
            </a:pPr>
            <a:r>
              <a:rPr lang="en-US" sz="3600" b="1" dirty="0">
                <a:latin typeface="Times New Roman" panose="02020603050405020304" pitchFamily="18" charset="0"/>
                <a:cs typeface="Times New Roman" panose="02020603050405020304" pitchFamily="18" charset="0"/>
              </a:rPr>
              <a:t>Will affect campus partners:</a:t>
            </a:r>
          </a:p>
          <a:p>
            <a:endParaRPr lang="en-US" sz="36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Financial Aid (processes and awarding delays)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Administrative Computing (Changes will change/break many Financial Aid related PeopleSoft aid processes and Existing Queries.)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Information Technology: (securing FTI data and labeling of servers)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Admissions &amp; Recruitment: Messaging</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Public Relations: Messaging</a:t>
            </a:r>
          </a:p>
          <a:p>
            <a:pPr marL="457200" indent="-457200">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551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grpSp>
        <p:nvGrpSpPr>
          <p:cNvPr id="215" name="Google Shape;215;p14"/>
          <p:cNvGrpSpPr/>
          <p:nvPr/>
        </p:nvGrpSpPr>
        <p:grpSpPr>
          <a:xfrm>
            <a:off x="273050" y="275137"/>
            <a:ext cx="11645937" cy="1119505"/>
            <a:chOff x="292100" y="254001"/>
            <a:chExt cx="11645937" cy="1119505"/>
          </a:xfrm>
        </p:grpSpPr>
        <p:sp>
          <p:nvSpPr>
            <p:cNvPr id="216" name="Google Shape;216;p14"/>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17" name="Google Shape;217;p14"/>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218" name="Google Shape;218;p14"/>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219" name="Google Shape;219;p14"/>
          <p:cNvSpPr txBox="1">
            <a:spLocks noGrp="1"/>
          </p:cNvSpPr>
          <p:nvPr>
            <p:ph type="title"/>
          </p:nvPr>
        </p:nvSpPr>
        <p:spPr>
          <a:xfrm>
            <a:off x="635996" y="419087"/>
            <a:ext cx="7173726" cy="874598"/>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UMES FPROJECTIONS:</a:t>
            </a:r>
            <a:br>
              <a:rPr lang="en-US" dirty="0">
                <a:latin typeface="Open Sans"/>
                <a:ea typeface="Open Sans"/>
                <a:cs typeface="Open Sans"/>
                <a:sym typeface="Open Sans"/>
              </a:rPr>
            </a:br>
            <a:r>
              <a:rPr lang="en-US" dirty="0">
                <a:latin typeface="Open Sans"/>
                <a:ea typeface="Open Sans"/>
                <a:cs typeface="Open Sans"/>
                <a:sym typeface="Open Sans"/>
              </a:rPr>
              <a:t>FORTHCOMING</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E2DB695B-AB0F-42F2-A368-6BBA4C0AF4E5}"/>
              </a:ext>
            </a:extLst>
          </p:cNvPr>
          <p:cNvSpPr txBox="1"/>
          <p:nvPr/>
        </p:nvSpPr>
        <p:spPr>
          <a:xfrm>
            <a:off x="363894" y="1884125"/>
            <a:ext cx="11458244" cy="353943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Anticipate that the changes will alter UMES grant spending yield projections:</a:t>
            </a: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Partnered with Blue Icon Advisors NASFAA Consulting: SAI Modeling Tool Project</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NASFAA’s SAI Modeling Tool is a valuable resource for research and assessment to not only understand one of the tenets of FAFSA simplification, but also assist in addressing future enrollment strategies impacts.</a:t>
            </a:r>
          </a:p>
          <a:p>
            <a:endParaRPr lang="en-US" sz="2000"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Continued Partnership with RNL</a:t>
            </a:r>
          </a:p>
          <a:p>
            <a:pPr algn="ctr"/>
            <a:r>
              <a:rPr lang="en-US" sz="2000" dirty="0">
                <a:latin typeface="Times New Roman" panose="02020603050405020304" pitchFamily="18" charset="0"/>
                <a:cs typeface="Times New Roman" panose="02020603050405020304" pitchFamily="18" charset="0"/>
              </a:rPr>
              <a:t>Revised freshmen awarding strategy</a:t>
            </a:r>
          </a:p>
          <a:p>
            <a:pPr algn="ctr"/>
            <a:r>
              <a:rPr lang="en-US" sz="2000" dirty="0">
                <a:latin typeface="Times New Roman" panose="02020603050405020304" pitchFamily="18" charset="0"/>
                <a:cs typeface="Times New Roman" panose="02020603050405020304" pitchFamily="18" charset="0"/>
              </a:rPr>
              <a:t>Retention awarding strategy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2"/>
        <p:cNvGrpSpPr/>
        <p:nvPr/>
      </p:nvGrpSpPr>
      <p:grpSpPr>
        <a:xfrm>
          <a:off x="0" y="0"/>
          <a:ext cx="0" cy="0"/>
          <a:chOff x="0" y="0"/>
          <a:chExt cx="0" cy="0"/>
        </a:xfrm>
      </p:grpSpPr>
      <p:sp>
        <p:nvSpPr>
          <p:cNvPr id="63" name="Google Shape;63;p2"/>
          <p:cNvSpPr/>
          <p:nvPr/>
        </p:nvSpPr>
        <p:spPr>
          <a:xfrm>
            <a:off x="297688" y="291845"/>
            <a:ext cx="11640312" cy="6274055"/>
          </a:xfrm>
          <a:prstGeom prst="rect">
            <a:avLst/>
          </a:prstGeom>
          <a:solidFill>
            <a:srgbClr val="691B3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64" name="Google Shape;64;p2"/>
          <p:cNvSpPr/>
          <p:nvPr/>
        </p:nvSpPr>
        <p:spPr>
          <a:xfrm>
            <a:off x="254000" y="254000"/>
            <a:ext cx="11684000" cy="6311900"/>
          </a:xfrm>
          <a:custGeom>
            <a:avLst/>
            <a:gdLst/>
            <a:ahLst/>
            <a:cxnLst/>
            <a:rect l="l" t="t" r="r" b="b"/>
            <a:pathLst>
              <a:path w="11684000" h="6311900" extrusionOk="0">
                <a:moveTo>
                  <a:pt x="0" y="6311900"/>
                </a:moveTo>
                <a:lnTo>
                  <a:pt x="11684000" y="6311900"/>
                </a:lnTo>
                <a:lnTo>
                  <a:pt x="11684000" y="0"/>
                </a:lnTo>
                <a:lnTo>
                  <a:pt x="0" y="0"/>
                </a:lnTo>
                <a:lnTo>
                  <a:pt x="0" y="6311900"/>
                </a:lnTo>
                <a:close/>
              </a:path>
            </a:pathLst>
          </a:custGeom>
          <a:solidFill>
            <a:srgbClr val="691C31"/>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 name="Google Shape;66;p2"/>
          <p:cNvSpPr txBox="1"/>
          <p:nvPr/>
        </p:nvSpPr>
        <p:spPr>
          <a:xfrm>
            <a:off x="6096000" y="2848802"/>
            <a:ext cx="5527974" cy="1199411"/>
          </a:xfrm>
          <a:prstGeom prst="rect">
            <a:avLst/>
          </a:prstGeom>
          <a:noFill/>
          <a:ln>
            <a:noFill/>
          </a:ln>
        </p:spPr>
        <p:txBody>
          <a:bodyPr spcFirstLastPara="1" wrap="square" lIns="0" tIns="213975" rIns="0" bIns="0" anchor="t" anchorCtr="0">
            <a:spAutoFit/>
          </a:bodyPr>
          <a:lstStyle/>
          <a:p>
            <a:pPr marL="12700" marR="5080" lvl="0" indent="812164" algn="r" rtl="0">
              <a:lnSpc>
                <a:spcPct val="70900"/>
              </a:lnSpc>
              <a:spcBef>
                <a:spcPts val="0"/>
              </a:spcBef>
              <a:spcAft>
                <a:spcPts val="0"/>
              </a:spcAft>
              <a:buNone/>
            </a:pPr>
            <a:r>
              <a:rPr lang="en-US" sz="4500" b="1" dirty="0">
                <a:solidFill>
                  <a:srgbClr val="FFFFFF"/>
                </a:solidFill>
                <a:latin typeface="Open Sans"/>
                <a:ea typeface="Open Sans"/>
                <a:cs typeface="Open Sans"/>
                <a:sym typeface="Open Sans"/>
              </a:rPr>
              <a:t>BETTER FAFSA BETTER FUTURE</a:t>
            </a:r>
            <a:endParaRPr sz="4500" dirty="0">
              <a:latin typeface="Open Sans"/>
              <a:ea typeface="Open Sans"/>
              <a:cs typeface="Open Sans"/>
              <a:sym typeface="Open Sans"/>
            </a:endParaRPr>
          </a:p>
        </p:txBody>
      </p:sp>
      <p:pic>
        <p:nvPicPr>
          <p:cNvPr id="67" name="Google Shape;67;p2" descr="Logo, company name&#10;&#10;Description automatically generated"/>
          <p:cNvPicPr preferRelativeResize="0"/>
          <p:nvPr/>
        </p:nvPicPr>
        <p:blipFill rotWithShape="1">
          <a:blip r:embed="rId3">
            <a:alphaModFix/>
          </a:blip>
          <a:srcRect/>
          <a:stretch/>
        </p:blipFill>
        <p:spPr>
          <a:xfrm>
            <a:off x="9740296" y="453740"/>
            <a:ext cx="1875096" cy="867367"/>
          </a:xfrm>
          <a:prstGeom prst="rect">
            <a:avLst/>
          </a:prstGeom>
          <a:noFill/>
          <a:ln>
            <a:noFill/>
          </a:ln>
        </p:spPr>
      </p:pic>
      <p:sp>
        <p:nvSpPr>
          <p:cNvPr id="68" name="Google Shape;68;p2"/>
          <p:cNvSpPr/>
          <p:nvPr/>
        </p:nvSpPr>
        <p:spPr>
          <a:xfrm rot="10800000">
            <a:off x="254000" y="3937000"/>
            <a:ext cx="2667000" cy="2667000"/>
          </a:xfrm>
          <a:custGeom>
            <a:avLst/>
            <a:gdLst/>
            <a:ahLst/>
            <a:cxnLst/>
            <a:rect l="l" t="t" r="r" b="b"/>
            <a:pathLst>
              <a:path w="2667000" h="2667000" extrusionOk="0">
                <a:moveTo>
                  <a:pt x="2667000" y="0"/>
                </a:moveTo>
                <a:lnTo>
                  <a:pt x="0" y="0"/>
                </a:lnTo>
                <a:lnTo>
                  <a:pt x="2667000" y="2667000"/>
                </a:lnTo>
                <a:lnTo>
                  <a:pt x="2667000"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4"/>
        <p:cNvGrpSpPr/>
        <p:nvPr/>
      </p:nvGrpSpPr>
      <p:grpSpPr>
        <a:xfrm>
          <a:off x="0" y="0"/>
          <a:ext cx="0" cy="0"/>
          <a:chOff x="0" y="0"/>
          <a:chExt cx="0" cy="0"/>
        </a:xfrm>
      </p:grpSpPr>
      <p:grpSp>
        <p:nvGrpSpPr>
          <p:cNvPr id="85" name="Google Shape;85;p4"/>
          <p:cNvGrpSpPr/>
          <p:nvPr/>
        </p:nvGrpSpPr>
        <p:grpSpPr>
          <a:xfrm>
            <a:off x="273050" y="275137"/>
            <a:ext cx="11645937" cy="1119505"/>
            <a:chOff x="292100" y="254001"/>
            <a:chExt cx="11645937" cy="1119505"/>
          </a:xfrm>
        </p:grpSpPr>
        <p:sp>
          <p:nvSpPr>
            <p:cNvPr id="86" name="Google Shape;86;p4"/>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7" name="Google Shape;87;p4"/>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88" name="Google Shape;88;p4"/>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89" name="Google Shape;89;p4"/>
          <p:cNvSpPr txBox="1">
            <a:spLocks noGrp="1"/>
          </p:cNvSpPr>
          <p:nvPr>
            <p:ph type="title"/>
          </p:nvPr>
        </p:nvSpPr>
        <p:spPr>
          <a:xfrm>
            <a:off x="608004" y="613033"/>
            <a:ext cx="7742893"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WHAT IS THE FAFSA SIMPLIFICATION ACT?</a:t>
            </a:r>
            <a:endParaRPr dirty="0">
              <a:latin typeface="Open Sans"/>
              <a:ea typeface="Open Sans"/>
              <a:cs typeface="Open Sans"/>
              <a:sym typeface="Open Sans"/>
            </a:endParaRPr>
          </a:p>
        </p:txBody>
      </p:sp>
      <p:sp>
        <p:nvSpPr>
          <p:cNvPr id="2" name="Rectangle 1">
            <a:extLst>
              <a:ext uri="{FF2B5EF4-FFF2-40B4-BE49-F238E27FC236}">
                <a16:creationId xmlns:a16="http://schemas.microsoft.com/office/drawing/2014/main" id="{BD97DB8A-2A25-4E20-A56E-23CB5A5393B5}"/>
              </a:ext>
            </a:extLst>
          </p:cNvPr>
          <p:cNvSpPr/>
          <p:nvPr/>
        </p:nvSpPr>
        <p:spPr>
          <a:xfrm>
            <a:off x="819538" y="1732538"/>
            <a:ext cx="10552923" cy="3970318"/>
          </a:xfrm>
          <a:prstGeom prst="rect">
            <a:avLst/>
          </a:prstGeom>
        </p:spPr>
        <p:txBody>
          <a:bodyPr wrap="square">
            <a:spAutoFit/>
          </a:bodyPr>
          <a:lstStyle/>
          <a:p>
            <a:r>
              <a:rPr lang="en-US" sz="2800" dirty="0">
                <a:solidFill>
                  <a:srgbClr val="212529"/>
                </a:solidFill>
                <a:latin typeface="Times New Roman" panose="02020603050405020304" pitchFamily="18" charset="0"/>
                <a:cs typeface="Times New Roman" panose="02020603050405020304" pitchFamily="18" charset="0"/>
              </a:rPr>
              <a:t>The </a:t>
            </a:r>
            <a:r>
              <a:rPr lang="en-US" sz="2800" dirty="0">
                <a:solidFill>
                  <a:schemeClr val="tx1"/>
                </a:solidFill>
                <a:latin typeface="Times New Roman" panose="02020603050405020304" pitchFamily="18" charset="0"/>
                <a:cs typeface="Times New Roman" panose="02020603050405020304" pitchFamily="18" charset="0"/>
              </a:rPr>
              <a:t>FAFSA Simplification Act</a:t>
            </a:r>
            <a:r>
              <a:rPr lang="en-US" sz="2800" dirty="0">
                <a:solidFill>
                  <a:srgbClr val="212529"/>
                </a:solidFill>
                <a:latin typeface="Times New Roman" panose="02020603050405020304" pitchFamily="18" charset="0"/>
                <a:cs typeface="Times New Roman" panose="02020603050405020304" pitchFamily="18" charset="0"/>
              </a:rPr>
              <a:t> represents a significant overhaul of the processes and systems used to award federal student aid starting with the 2024–25 award year. This includes the Free Application for Federal Student Aid (FAFSA) form, need analysis, and many policies and procedures for schools that participate in federal student aid programs.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212529"/>
                </a:solidFill>
                <a:latin typeface="Times New Roman" panose="02020603050405020304" pitchFamily="18" charset="0"/>
                <a:cs typeface="Times New Roman" panose="02020603050405020304" pitchFamily="18" charset="0"/>
              </a:rPr>
              <a:t>The law will also affect every state that uses FAFSA data to award state grant aid and every school that participates in the federal student aid programs.</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grpSp>
        <p:nvGrpSpPr>
          <p:cNvPr id="96" name="Google Shape;96;p5"/>
          <p:cNvGrpSpPr/>
          <p:nvPr/>
        </p:nvGrpSpPr>
        <p:grpSpPr>
          <a:xfrm>
            <a:off x="273050" y="275137"/>
            <a:ext cx="11645937" cy="1119505"/>
            <a:chOff x="292100" y="254001"/>
            <a:chExt cx="11645937" cy="1119505"/>
          </a:xfrm>
        </p:grpSpPr>
        <p:sp>
          <p:nvSpPr>
            <p:cNvPr id="97" name="Google Shape;97;p5"/>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8" name="Google Shape;98;p5"/>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99" name="Google Shape;99;p5"/>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00" name="Google Shape;100;p5"/>
          <p:cNvSpPr txBox="1">
            <a:spLocks noGrp="1"/>
          </p:cNvSpPr>
          <p:nvPr>
            <p:ph type="title"/>
          </p:nvPr>
        </p:nvSpPr>
        <p:spPr>
          <a:xfrm>
            <a:off x="598674" y="382770"/>
            <a:ext cx="717372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WHAT ARE THE CHANGES?</a:t>
            </a:r>
            <a:endParaRPr dirty="0">
              <a:latin typeface="Open Sans"/>
              <a:ea typeface="Open Sans"/>
              <a:cs typeface="Open Sans"/>
              <a:sym typeface="Open Sans"/>
            </a:endParaRPr>
          </a:p>
        </p:txBody>
      </p:sp>
      <p:sp>
        <p:nvSpPr>
          <p:cNvPr id="3" name="Rectangle 2">
            <a:extLst>
              <a:ext uri="{FF2B5EF4-FFF2-40B4-BE49-F238E27FC236}">
                <a16:creationId xmlns:a16="http://schemas.microsoft.com/office/drawing/2014/main" id="{794DB88F-176F-44A4-8BFF-E9A0D8C56B65}"/>
              </a:ext>
            </a:extLst>
          </p:cNvPr>
          <p:cNvSpPr/>
          <p:nvPr/>
        </p:nvSpPr>
        <p:spPr>
          <a:xfrm>
            <a:off x="484268" y="1545992"/>
            <a:ext cx="11223464" cy="830997"/>
          </a:xfrm>
          <a:prstGeom prst="rect">
            <a:avLst/>
          </a:prstGeom>
        </p:spPr>
        <p:txBody>
          <a:bodyPr wrap="square">
            <a:spAutoFit/>
          </a:bodyPr>
          <a:lstStyle/>
          <a:p>
            <a:r>
              <a:rPr lang="en-US" sz="2400" b="1" dirty="0">
                <a:solidFill>
                  <a:srgbClr val="212529"/>
                </a:solidFill>
                <a:latin typeface="Times New Roman" panose="02020603050405020304" pitchFamily="18" charset="0"/>
                <a:cs typeface="Times New Roman" panose="02020603050405020304" pitchFamily="18" charset="0"/>
              </a:rPr>
              <a:t>1. Replacing the Expected Family Contribution (EFC) With the Student Aid Index (SAI)</a:t>
            </a:r>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0D60F09-17AE-4D05-8A95-76CA85D455B1}"/>
              </a:ext>
            </a:extLst>
          </p:cNvPr>
          <p:cNvSpPr/>
          <p:nvPr/>
        </p:nvSpPr>
        <p:spPr>
          <a:xfrm>
            <a:off x="484268" y="2605854"/>
            <a:ext cx="7867859" cy="461665"/>
          </a:xfrm>
          <a:prstGeom prst="rect">
            <a:avLst/>
          </a:prstGeom>
        </p:spPr>
        <p:txBody>
          <a:bodyPr wrap="none">
            <a:spAutoFit/>
          </a:bodyPr>
          <a:lstStyle/>
          <a:p>
            <a:r>
              <a:rPr lang="en-US" sz="2400" b="1" dirty="0">
                <a:solidFill>
                  <a:srgbClr val="212529"/>
                </a:solidFill>
                <a:latin typeface="Times New Roman" panose="02020603050405020304" pitchFamily="18" charset="0"/>
                <a:cs typeface="Times New Roman" panose="02020603050405020304" pitchFamily="18" charset="0"/>
              </a:rPr>
              <a:t>2. Modifications to Family Definitions in FAFSA</a:t>
            </a:r>
            <a:r>
              <a:rPr lang="en-US" sz="2400" b="1" baseline="30000" dirty="0">
                <a:solidFill>
                  <a:srgbClr val="212529"/>
                </a:solidFill>
                <a:latin typeface="Times New Roman" panose="02020603050405020304" pitchFamily="18" charset="0"/>
                <a:cs typeface="Times New Roman" panose="02020603050405020304" pitchFamily="18" charset="0"/>
              </a:rPr>
              <a:t> </a:t>
            </a:r>
            <a:r>
              <a:rPr lang="en-US" sz="2400" b="1" dirty="0">
                <a:solidFill>
                  <a:srgbClr val="212529"/>
                </a:solidFill>
                <a:latin typeface="Times New Roman" panose="02020603050405020304" pitchFamily="18" charset="0"/>
                <a:cs typeface="Times New Roman" panose="02020603050405020304" pitchFamily="18" charset="0"/>
              </a:rPr>
              <a:t>Formulas</a:t>
            </a:r>
            <a:endParaRPr lang="en-US" sz="24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E7FDA63-173F-4407-B1D7-20F77D25C454}"/>
              </a:ext>
            </a:extLst>
          </p:cNvPr>
          <p:cNvSpPr/>
          <p:nvPr/>
        </p:nvSpPr>
        <p:spPr>
          <a:xfrm>
            <a:off x="484268" y="3296384"/>
            <a:ext cx="5867312" cy="461665"/>
          </a:xfrm>
          <a:prstGeom prst="rect">
            <a:avLst/>
          </a:prstGeom>
        </p:spPr>
        <p:txBody>
          <a:bodyPr wrap="none">
            <a:spAutoFit/>
          </a:bodyPr>
          <a:lstStyle/>
          <a:p>
            <a:r>
              <a:rPr lang="en-US" sz="2400" b="1" dirty="0">
                <a:solidFill>
                  <a:srgbClr val="212529"/>
                </a:solidFill>
                <a:latin typeface="Times New Roman" panose="02020603050405020304" pitchFamily="18" charset="0"/>
                <a:cs typeface="Times New Roman" panose="02020603050405020304" pitchFamily="18" charset="0"/>
              </a:rPr>
              <a:t>3.</a:t>
            </a:r>
            <a:r>
              <a:rPr lang="en-US" sz="2400" dirty="0">
                <a:solidFill>
                  <a:srgbClr val="212529"/>
                </a:solidFill>
                <a:latin typeface="Times New Roman" panose="02020603050405020304" pitchFamily="18" charset="0"/>
                <a:cs typeface="Times New Roman" panose="02020603050405020304" pitchFamily="18" charset="0"/>
              </a:rPr>
              <a:t> </a:t>
            </a:r>
            <a:r>
              <a:rPr lang="en-US" sz="2400" b="1" dirty="0">
                <a:solidFill>
                  <a:srgbClr val="212529"/>
                </a:solidFill>
                <a:latin typeface="Times New Roman" panose="02020603050405020304" pitchFamily="18" charset="0"/>
                <a:cs typeface="Times New Roman" panose="02020603050405020304" pitchFamily="18" charset="0"/>
              </a:rPr>
              <a:t>Expanding Access to Federal Pell Grants</a:t>
            </a:r>
            <a:endParaRPr lang="en-US"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FD92BE9-1C6F-4303-9387-9209B8D8828D}"/>
              </a:ext>
            </a:extLst>
          </p:cNvPr>
          <p:cNvSpPr/>
          <p:nvPr/>
        </p:nvSpPr>
        <p:spPr>
          <a:xfrm>
            <a:off x="484268" y="4026979"/>
            <a:ext cx="9658413" cy="461665"/>
          </a:xfrm>
          <a:prstGeom prst="rect">
            <a:avLst/>
          </a:prstGeom>
        </p:spPr>
        <p:txBody>
          <a:bodyPr wrap="none">
            <a:spAutoFit/>
          </a:bodyPr>
          <a:lstStyle/>
          <a:p>
            <a:r>
              <a:rPr lang="en-US" sz="2400" b="1" dirty="0">
                <a:solidFill>
                  <a:srgbClr val="212529"/>
                </a:solidFill>
                <a:latin typeface="Times New Roman" panose="02020603050405020304" pitchFamily="18" charset="0"/>
                <a:cs typeface="Times New Roman" panose="02020603050405020304" pitchFamily="18" charset="0"/>
              </a:rPr>
              <a:t>4. Streamlining the FAFSA</a:t>
            </a:r>
            <a:r>
              <a:rPr lang="en-US" sz="2400" b="1" baseline="30000" dirty="0">
                <a:solidFill>
                  <a:srgbClr val="212529"/>
                </a:solidFill>
                <a:latin typeface="Times New Roman" panose="02020603050405020304" pitchFamily="18" charset="0"/>
                <a:cs typeface="Times New Roman" panose="02020603050405020304" pitchFamily="18" charset="0"/>
              </a:rPr>
              <a:t> </a:t>
            </a:r>
            <a:r>
              <a:rPr lang="en-US" sz="2400" b="1" dirty="0">
                <a:solidFill>
                  <a:srgbClr val="212529"/>
                </a:solidFill>
                <a:latin typeface="Times New Roman" panose="02020603050405020304" pitchFamily="18" charset="0"/>
                <a:cs typeface="Times New Roman" panose="02020603050405020304" pitchFamily="18" charset="0"/>
              </a:rPr>
              <a:t>Form- 108 questions reduced to 46 questions</a:t>
            </a:r>
            <a:endParaRPr lang="en-US" sz="24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FD1D124-504F-415F-B4EF-8F62D93C46F2}"/>
              </a:ext>
            </a:extLst>
          </p:cNvPr>
          <p:cNvSpPr/>
          <p:nvPr/>
        </p:nvSpPr>
        <p:spPr>
          <a:xfrm>
            <a:off x="484268" y="4670863"/>
            <a:ext cx="10788531" cy="2000548"/>
          </a:xfrm>
          <a:prstGeom prst="rect">
            <a:avLst/>
          </a:prstGeom>
        </p:spPr>
        <p:txBody>
          <a:bodyPr wrap="none">
            <a:spAutoFit/>
          </a:bodyPr>
          <a:lstStyle/>
          <a:p>
            <a:r>
              <a:rPr lang="en-US" sz="2400" b="1" dirty="0">
                <a:solidFill>
                  <a:srgbClr val="212529"/>
                </a:solidFill>
                <a:latin typeface="Times New Roman" panose="02020603050405020304" pitchFamily="18" charset="0"/>
                <a:cs typeface="Times New Roman" panose="02020603050405020304" pitchFamily="18" charset="0"/>
              </a:rPr>
              <a:t>5. Date of the 2024-2025 FAFSA release:</a:t>
            </a:r>
            <a:r>
              <a:rPr lang="en-US" sz="2800" dirty="0"/>
              <a:t> </a:t>
            </a:r>
          </a:p>
          <a:p>
            <a:r>
              <a:rPr lang="en-US" sz="2400" dirty="0">
                <a:latin typeface="Times New Roman" panose="02020603050405020304" pitchFamily="18" charset="0"/>
                <a:cs typeface="Times New Roman" panose="02020603050405020304" pitchFamily="18" charset="0"/>
              </a:rPr>
              <a:t>(Instead of October 1. Just announced: December 31)</a:t>
            </a:r>
          </a:p>
          <a:p>
            <a:endParaRPr lang="en-US" sz="2400" b="1" dirty="0">
              <a:solidFill>
                <a:srgbClr val="212529"/>
              </a:solidFill>
              <a:latin typeface="Times New Roman" panose="02020603050405020304" pitchFamily="18" charset="0"/>
              <a:cs typeface="Times New Roman" panose="02020603050405020304" pitchFamily="18" charset="0"/>
            </a:endParaRPr>
          </a:p>
          <a:p>
            <a:r>
              <a:rPr lang="en-US" sz="2400" b="1" dirty="0">
                <a:solidFill>
                  <a:srgbClr val="212529"/>
                </a:solidFill>
                <a:latin typeface="Times New Roman" panose="02020603050405020304" pitchFamily="18" charset="0"/>
                <a:cs typeface="Times New Roman" panose="02020603050405020304" pitchFamily="18" charset="0"/>
              </a:rPr>
              <a:t>6. Schools will begin receiving </a:t>
            </a:r>
            <a:r>
              <a:rPr lang="en-US" sz="2400" b="1" dirty="0">
                <a:latin typeface="Times New Roman" panose="02020603050405020304" pitchFamily="18" charset="0"/>
                <a:cs typeface="Times New Roman" panose="02020603050405020304" pitchFamily="18" charset="0"/>
              </a:rPr>
              <a:t>Institutional Student Information Records (ISIRs)</a:t>
            </a:r>
          </a:p>
          <a:p>
            <a:r>
              <a:rPr lang="en-US" sz="2400" b="1" dirty="0">
                <a:solidFill>
                  <a:srgbClr val="212529"/>
                </a:solidFill>
                <a:latin typeface="Times New Roman" panose="02020603050405020304" pitchFamily="18" charset="0"/>
                <a:cs typeface="Times New Roman" panose="02020603050405020304" pitchFamily="18" charset="0"/>
              </a:rPr>
              <a:t> by the end of January 2024</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7"/>
        <p:cNvGrpSpPr/>
        <p:nvPr/>
      </p:nvGrpSpPr>
      <p:grpSpPr>
        <a:xfrm>
          <a:off x="0" y="0"/>
          <a:ext cx="0" cy="0"/>
          <a:chOff x="0" y="0"/>
          <a:chExt cx="0" cy="0"/>
        </a:xfrm>
      </p:grpSpPr>
      <p:grpSp>
        <p:nvGrpSpPr>
          <p:cNvPr id="108" name="Google Shape;108;p6"/>
          <p:cNvGrpSpPr/>
          <p:nvPr/>
        </p:nvGrpSpPr>
        <p:grpSpPr>
          <a:xfrm>
            <a:off x="273050" y="275137"/>
            <a:ext cx="11645937" cy="1119505"/>
            <a:chOff x="292100" y="254001"/>
            <a:chExt cx="11645937" cy="1119505"/>
          </a:xfrm>
        </p:grpSpPr>
        <p:sp>
          <p:nvSpPr>
            <p:cNvPr id="109" name="Google Shape;109;p6"/>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0" name="Google Shape;110;p6"/>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11" name="Google Shape;111;p6"/>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12" name="Google Shape;112;p6"/>
          <p:cNvSpPr txBox="1">
            <a:spLocks noGrp="1"/>
          </p:cNvSpPr>
          <p:nvPr>
            <p:ph type="title"/>
          </p:nvPr>
        </p:nvSpPr>
        <p:spPr>
          <a:xfrm>
            <a:off x="682650" y="591849"/>
            <a:ext cx="717372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FAFSA APPLICATION PROCESS CHANGES</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874E7CD6-902D-42EC-AB98-E84FD6C5A9BB}"/>
              </a:ext>
            </a:extLst>
          </p:cNvPr>
          <p:cNvSpPr txBox="1"/>
          <p:nvPr/>
        </p:nvSpPr>
        <p:spPr>
          <a:xfrm>
            <a:off x="522515" y="1559057"/>
            <a:ext cx="11159412" cy="4587153"/>
          </a:xfrm>
          <a:prstGeom prst="rect">
            <a:avLst/>
          </a:prstGeom>
          <a:noFill/>
        </p:spPr>
        <p:txBody>
          <a:bodyPr wrap="square" rtlCol="0">
            <a:spAutoFit/>
          </a:bodyPr>
          <a:lstStyle/>
          <a:p>
            <a:pPr>
              <a:lnSpc>
                <a:spcPct val="107000"/>
              </a:lnSpc>
              <a:spcAft>
                <a:spcPts val="1200"/>
              </a:spcAft>
            </a:pP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New FAFSA Submission Options</a:t>
            </a:r>
          </a:p>
          <a:p>
            <a:pPr marL="342900" lvl="0" indent="-342900">
              <a:lnSpc>
                <a:spcPct val="107000"/>
              </a:lnSpc>
              <a:buFont typeface="Symbol" panose="05050102010706020507" pitchFamily="18" charset="2"/>
              <a:buChar char=""/>
            </a:pPr>
            <a:r>
              <a:rPr lang="en-US" sz="2200" kern="100" dirty="0">
                <a:latin typeface="Times New Roman" panose="02020603050405020304" pitchFamily="18" charset="0"/>
                <a:ea typeface="Calibri" panose="020F0502020204030204" pitchFamily="34" charset="0"/>
                <a:cs typeface="Times New Roman" panose="02020603050405020304" pitchFamily="18" charset="0"/>
              </a:rPr>
              <a:t>Students will start the application, and then invite parents or spouses (</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Contributors)</a:t>
            </a:r>
            <a:r>
              <a:rPr lang="en-US" sz="2200" kern="100" dirty="0">
                <a:latin typeface="Times New Roman" panose="02020603050405020304" pitchFamily="18" charset="0"/>
                <a:ea typeface="Calibri" panose="020F0502020204030204" pitchFamily="34" charset="0"/>
                <a:cs typeface="Times New Roman" panose="02020603050405020304" pitchFamily="18" charset="0"/>
              </a:rPr>
              <a:t> to complete their sections. </a:t>
            </a:r>
          </a:p>
          <a:p>
            <a:pPr>
              <a:lnSpc>
                <a:spcPct val="107000"/>
              </a:lnSpc>
              <a:spcBef>
                <a:spcPts val="1200"/>
              </a:spcBef>
              <a:spcAft>
                <a:spcPts val="1200"/>
              </a:spcAft>
            </a:pP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Revised IRS Income Data Collection Process</a:t>
            </a:r>
          </a:p>
          <a:p>
            <a:pPr marL="342900" lvl="0" indent="-342900">
              <a:lnSpc>
                <a:spcPct val="107000"/>
              </a:lnSpc>
              <a:buFont typeface="Symbol" panose="05050102010706020507" pitchFamily="18" charset="2"/>
              <a:buChar char=""/>
            </a:pPr>
            <a:r>
              <a:rPr lang="en-US" sz="22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New</a:t>
            </a:r>
            <a:r>
              <a:rPr lang="en-US" sz="2200"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MANDATORY consent to share IRS data with FAFSA</a:t>
            </a:r>
            <a:r>
              <a:rPr lang="en-US" sz="2200" kern="1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Symbol" panose="05050102010706020507" pitchFamily="18" charset="2"/>
              <a:buChar char=""/>
            </a:pPr>
            <a:r>
              <a:rPr lang="en-US" sz="2200" kern="100" dirty="0">
                <a:latin typeface="Times New Roman" panose="02020603050405020304" pitchFamily="18" charset="0"/>
                <a:ea typeface="Calibri" panose="020F0502020204030204" pitchFamily="34" charset="0"/>
                <a:cs typeface="Times New Roman" panose="02020603050405020304" pitchFamily="18" charset="0"/>
              </a:rPr>
              <a:t>Students and their parents or spouses MUST consent, or no federal aid because the FAFSA will be rejected.</a:t>
            </a:r>
          </a:p>
          <a:p>
            <a:pPr>
              <a:lnSpc>
                <a:spcPct val="107000"/>
              </a:lnSpc>
              <a:spcBef>
                <a:spcPts val="1200"/>
              </a:spcBef>
              <a:spcAft>
                <a:spcPts val="1200"/>
              </a:spcAft>
            </a:pPr>
            <a:r>
              <a:rPr lang="en-US" sz="2200" kern="100" dirty="0">
                <a:latin typeface="Times New Roman" panose="02020603050405020304" pitchFamily="18" charset="0"/>
                <a:ea typeface="Calibri" panose="020F0502020204030204" pitchFamily="34" charset="0"/>
                <a:cs typeface="Times New Roman" panose="02020603050405020304" pitchFamily="18" charset="0"/>
              </a:rPr>
              <a:t>The new process calls IRS data “</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Federal Tax Information (FTI).”</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200" kern="100" dirty="0">
                <a:latin typeface="Times New Roman" panose="02020603050405020304" pitchFamily="18" charset="0"/>
                <a:ea typeface="Calibri" panose="020F0502020204030204" pitchFamily="34" charset="0"/>
                <a:cs typeface="Times New Roman" panose="02020603050405020304" pitchFamily="18" charset="0"/>
              </a:rPr>
              <a:t>Students and parents can’t view this data on their FAFSA records.</a:t>
            </a:r>
          </a:p>
          <a:p>
            <a:pPr marL="342900" lvl="0" indent="-342900">
              <a:lnSpc>
                <a:spcPct val="107000"/>
              </a:lnSpc>
              <a:spcAft>
                <a:spcPts val="800"/>
              </a:spcAft>
              <a:buFont typeface="Symbol" panose="05050102010706020507" pitchFamily="18" charset="2"/>
              <a:buChar char=""/>
            </a:pPr>
            <a:r>
              <a:rPr lang="en-US" sz="2200" kern="100" dirty="0">
                <a:latin typeface="Times New Roman" panose="02020603050405020304" pitchFamily="18" charset="0"/>
                <a:ea typeface="Calibri" panose="020F0502020204030204" pitchFamily="34" charset="0"/>
                <a:cs typeface="Times New Roman" panose="02020603050405020304" pitchFamily="18" charset="0"/>
              </a:rPr>
              <a:t>Schools will have new data security access, usage, and FTI labeling requirements.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8"/>
        <p:cNvGrpSpPr/>
        <p:nvPr/>
      </p:nvGrpSpPr>
      <p:grpSpPr>
        <a:xfrm>
          <a:off x="0" y="0"/>
          <a:ext cx="0" cy="0"/>
          <a:chOff x="0" y="0"/>
          <a:chExt cx="0" cy="0"/>
        </a:xfrm>
      </p:grpSpPr>
      <p:grpSp>
        <p:nvGrpSpPr>
          <p:cNvPr id="119" name="Google Shape;119;p7"/>
          <p:cNvGrpSpPr/>
          <p:nvPr/>
        </p:nvGrpSpPr>
        <p:grpSpPr>
          <a:xfrm>
            <a:off x="273050" y="275137"/>
            <a:ext cx="11645937" cy="1119505"/>
            <a:chOff x="292100" y="254001"/>
            <a:chExt cx="11645937" cy="1119505"/>
          </a:xfrm>
        </p:grpSpPr>
        <p:sp>
          <p:nvSpPr>
            <p:cNvPr id="120" name="Google Shape;120;p7"/>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1" name="Google Shape;121;p7"/>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22" name="Google Shape;122;p7"/>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23" name="Google Shape;123;p7"/>
          <p:cNvSpPr txBox="1">
            <a:spLocks noGrp="1"/>
          </p:cNvSpPr>
          <p:nvPr>
            <p:ph type="title"/>
          </p:nvPr>
        </p:nvSpPr>
        <p:spPr>
          <a:xfrm>
            <a:off x="1109974" y="613033"/>
            <a:ext cx="717372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FAFSA QUESTION CHANGES</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94DD51D2-1753-4660-B95F-227107E52C64}"/>
              </a:ext>
            </a:extLst>
          </p:cNvPr>
          <p:cNvSpPr txBox="1"/>
          <p:nvPr/>
        </p:nvSpPr>
        <p:spPr>
          <a:xfrm>
            <a:off x="539263" y="1819470"/>
            <a:ext cx="11224727" cy="4869475"/>
          </a:xfrm>
          <a:prstGeom prst="rect">
            <a:avLst/>
          </a:prstGeom>
          <a:noFill/>
        </p:spPr>
        <p:txBody>
          <a:bodyPr wrap="square" rtlCol="0">
            <a:spAutoFit/>
          </a:bodyPr>
          <a:lstStyle/>
          <a:p>
            <a:pPr lvl="0">
              <a:lnSpc>
                <a:spcPct val="107000"/>
              </a:lnSpc>
              <a:spcBef>
                <a:spcPts val="1200"/>
              </a:spcBef>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Many FAFSA questions were eliminated including:</a:t>
            </a:r>
          </a:p>
          <a:p>
            <a:pPr marL="274320" indent="-274320">
              <a:lnSpc>
                <a:spcPct val="107000"/>
              </a:lnSpc>
              <a:spcBef>
                <a:spcPts val="600"/>
              </a:spcBef>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Student’s Housing Status </a:t>
            </a:r>
          </a:p>
          <a:p>
            <a:pPr marL="274320" indent="-274320">
              <a:lnSpc>
                <a:spcPct val="107000"/>
              </a:lnSpc>
              <a:spcBef>
                <a:spcPts val="600"/>
              </a:spcBef>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Many income and tax data questions changed including the new requirement to report</a:t>
            </a:r>
          </a:p>
          <a:p>
            <a:pPr marL="274320" indent="-274320">
              <a:lnSpc>
                <a:spcPct val="107000"/>
              </a:lnSpc>
              <a:spcBef>
                <a:spcPts val="600"/>
              </a:spcBef>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Federal Work-study (FWS) earnings*</a:t>
            </a:r>
          </a:p>
          <a:p>
            <a:pPr marL="274320" indent="-274320">
              <a:lnSpc>
                <a:spcPct val="107000"/>
              </a:lnSpc>
              <a:spcBef>
                <a:spcPts val="600"/>
              </a:spcBef>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*New - Schools must report FWS earnings to the Department of Education based on calendar year not academic year.</a:t>
            </a:r>
          </a:p>
          <a:p>
            <a:pPr lvl="0">
              <a:lnSpc>
                <a:spcPct val="107000"/>
              </a:lnSpc>
              <a:spcBef>
                <a:spcPts val="2400"/>
              </a:spcBef>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New - Many </a:t>
            </a:r>
            <a:r>
              <a:rPr lang="en-US" sz="2400" u="sng" kern="100" dirty="0">
                <a:latin typeface="Times New Roman" panose="02020603050405020304" pitchFamily="18" charset="0"/>
                <a:ea typeface="Calibri" panose="020F0502020204030204" pitchFamily="34" charset="0"/>
                <a:cs typeface="Times New Roman" panose="02020603050405020304" pitchFamily="18" charset="0"/>
              </a:rPr>
              <a:t>optional</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gender, race, and ethnicity questions. </a:t>
            </a:r>
          </a:p>
          <a:p>
            <a:pPr marL="274320" indent="-274320">
              <a:lnSpc>
                <a:spcPct val="107000"/>
              </a:lnSpc>
              <a:spcBef>
                <a:spcPts val="1200"/>
              </a:spcBef>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These questions are not part of the FAFSA formula.  </a:t>
            </a:r>
          </a:p>
          <a:p>
            <a:pPr marL="274320" indent="-274320">
              <a:lnSpc>
                <a:spcPct val="107000"/>
              </a:lnSpc>
              <a:spcBef>
                <a:spcPts val="1200"/>
              </a:spcBef>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Only the Department of Education will receive this data.  Schools will not.</a:t>
            </a:r>
          </a:p>
          <a:p>
            <a:pPr marL="274320" indent="-274320">
              <a:lnSpc>
                <a:spcPct val="107000"/>
              </a:lnSpc>
              <a:spcBef>
                <a:spcPts val="600"/>
              </a:spcBef>
            </a:pP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grpSp>
        <p:nvGrpSpPr>
          <p:cNvPr id="131" name="Google Shape;131;p8"/>
          <p:cNvGrpSpPr/>
          <p:nvPr/>
        </p:nvGrpSpPr>
        <p:grpSpPr>
          <a:xfrm>
            <a:off x="273050" y="275137"/>
            <a:ext cx="11645937" cy="1119505"/>
            <a:chOff x="292100" y="254001"/>
            <a:chExt cx="11645937" cy="1119505"/>
          </a:xfrm>
        </p:grpSpPr>
        <p:sp>
          <p:nvSpPr>
            <p:cNvPr id="132" name="Google Shape;132;p8"/>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3" name="Google Shape;133;p8"/>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34" name="Google Shape;134;p8"/>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35" name="Google Shape;135;p8"/>
          <p:cNvSpPr txBox="1">
            <a:spLocks noGrp="1"/>
          </p:cNvSpPr>
          <p:nvPr>
            <p:ph type="title"/>
          </p:nvPr>
        </p:nvSpPr>
        <p:spPr>
          <a:xfrm>
            <a:off x="744589" y="613033"/>
            <a:ext cx="717372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EFC to SAI Changes</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01384584-35CD-419A-8BE3-7657D5C2BEE5}"/>
              </a:ext>
            </a:extLst>
          </p:cNvPr>
          <p:cNvSpPr txBox="1"/>
          <p:nvPr/>
        </p:nvSpPr>
        <p:spPr>
          <a:xfrm>
            <a:off x="687421" y="1732538"/>
            <a:ext cx="10817157" cy="3360087"/>
          </a:xfrm>
          <a:prstGeom prst="rect">
            <a:avLst/>
          </a:prstGeom>
          <a:noFill/>
        </p:spPr>
        <p:txBody>
          <a:bodyPr wrap="square" rtlCol="0">
            <a:spAutoFit/>
          </a:bodyPr>
          <a:lstStyle/>
          <a:p>
            <a:pPr marL="342900" lvl="0" indent="-342900">
              <a:lnSpc>
                <a:spcPct val="107000"/>
              </a:lnSpc>
              <a:spcAft>
                <a:spcPts val="1800"/>
              </a:spcAft>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Expected Family Contribution (EFC) renamed to Student Aid Index (SAI).</a:t>
            </a:r>
          </a:p>
          <a:p>
            <a:pPr marL="342900" lvl="0" indent="-342900">
              <a:lnSpc>
                <a:spcPct val="107000"/>
              </a:lnSpc>
              <a:spcAft>
                <a:spcPts val="1800"/>
              </a:spcAft>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 SAI formulas and values will also significantly change.</a:t>
            </a:r>
          </a:p>
          <a:p>
            <a:pPr marL="342900" lvl="0" indent="-342900">
              <a:lnSpc>
                <a:spcPct val="107000"/>
              </a:lnSpc>
              <a:spcAft>
                <a:spcPts val="1800"/>
              </a:spcAft>
              <a:buFont typeface="Symbol" panose="05050102010706020507" pitchFamily="18" charset="2"/>
              <a:buChar char=""/>
            </a:pPr>
            <a:r>
              <a:rPr lang="en-US" sz="2400"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some students, their SAI values will be very different from their EFC values.</a:t>
            </a:r>
          </a:p>
          <a:p>
            <a:pPr marL="342900" lvl="0" indent="-342900">
              <a:lnSpc>
                <a:spcPct val="107000"/>
              </a:lnSpc>
              <a:spcAft>
                <a:spcPts val="1800"/>
              </a:spcAft>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Pell Grant formula will get more complicated and will include Maximum Pell, Minimum Pell, and Calculated Pell formulas.</a:t>
            </a:r>
          </a:p>
          <a:p>
            <a:pPr marL="342900" indent="-342900">
              <a:lnSpc>
                <a:spcPct val="107000"/>
              </a:lnSpc>
              <a:spcAft>
                <a:spcPts val="1800"/>
              </a:spcAft>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 Values can be negative, but many aid process will treat those values as 0.</a:t>
            </a:r>
          </a:p>
        </p:txBody>
      </p:sp>
      <p:graphicFrame>
        <p:nvGraphicFramePr>
          <p:cNvPr id="3" name="Table 2">
            <a:extLst>
              <a:ext uri="{FF2B5EF4-FFF2-40B4-BE49-F238E27FC236}">
                <a16:creationId xmlns:a16="http://schemas.microsoft.com/office/drawing/2014/main" id="{B28B9A39-69EE-40DA-99F2-D9948F8C5E3C}"/>
              </a:ext>
            </a:extLst>
          </p:cNvPr>
          <p:cNvGraphicFramePr>
            <a:graphicFrameLocks noGrp="1"/>
          </p:cNvGraphicFramePr>
          <p:nvPr>
            <p:extLst>
              <p:ext uri="{D42A27DB-BD31-4B8C-83A1-F6EECF244321}">
                <p14:modId xmlns:p14="http://schemas.microsoft.com/office/powerpoint/2010/main" val="3234959713"/>
              </p:ext>
            </p:extLst>
          </p:nvPr>
        </p:nvGraphicFramePr>
        <p:xfrm>
          <a:off x="2885084" y="5255200"/>
          <a:ext cx="6725843" cy="1255580"/>
        </p:xfrm>
        <a:graphic>
          <a:graphicData uri="http://schemas.openxmlformats.org/drawingml/2006/table">
            <a:tbl>
              <a:tblPr firstRow="1" bandRow="1">
                <a:tableStyleId>{616DA210-FB5B-4158-B5E0-FEB733F419BA}</a:tableStyleId>
              </a:tblPr>
              <a:tblGrid>
                <a:gridCol w="2251749">
                  <a:extLst>
                    <a:ext uri="{9D8B030D-6E8A-4147-A177-3AD203B41FA5}">
                      <a16:colId xmlns:a16="http://schemas.microsoft.com/office/drawing/2014/main" val="1474748956"/>
                    </a:ext>
                  </a:extLst>
                </a:gridCol>
                <a:gridCol w="4474094">
                  <a:extLst>
                    <a:ext uri="{9D8B030D-6E8A-4147-A177-3AD203B41FA5}">
                      <a16:colId xmlns:a16="http://schemas.microsoft.com/office/drawing/2014/main" val="3361182596"/>
                    </a:ext>
                  </a:extLst>
                </a:gridCol>
              </a:tblGrid>
              <a:tr h="515184">
                <a:tc>
                  <a:txBody>
                    <a:bodyPr/>
                    <a:lstStyle/>
                    <a:p>
                      <a:r>
                        <a:rPr lang="en-US" dirty="0"/>
                        <a:t>Cost of Attendance Budget</a:t>
                      </a:r>
                    </a:p>
                  </a:txBody>
                  <a:tcPr/>
                </a:tc>
                <a:tc>
                  <a:txBody>
                    <a:bodyPr/>
                    <a:lstStyle/>
                    <a:p>
                      <a:r>
                        <a:rPr lang="en-US" dirty="0"/>
                        <a:t>Cost of Attendance Budget</a:t>
                      </a:r>
                    </a:p>
                  </a:txBody>
                  <a:tcPr/>
                </a:tc>
                <a:extLst>
                  <a:ext uri="{0D108BD9-81ED-4DB2-BD59-A6C34878D82A}">
                    <a16:rowId xmlns:a16="http://schemas.microsoft.com/office/drawing/2014/main" val="1089959013"/>
                  </a:ext>
                </a:extLst>
              </a:tr>
              <a:tr h="368710">
                <a:tc>
                  <a:txBody>
                    <a:bodyPr/>
                    <a:lstStyle/>
                    <a:p>
                      <a:r>
                        <a:rPr lang="en-US" dirty="0"/>
                        <a:t>- EFC</a:t>
                      </a:r>
                    </a:p>
                  </a:txBody>
                  <a:tcPr/>
                </a:tc>
                <a:tc>
                  <a:txBody>
                    <a:bodyPr/>
                    <a:lstStyle/>
                    <a:p>
                      <a:r>
                        <a:rPr lang="en-US" dirty="0"/>
                        <a:t>- SAI    (If SAI is negative, replace with 0 instead)</a:t>
                      </a:r>
                    </a:p>
                  </a:txBody>
                  <a:tcPr/>
                </a:tc>
                <a:extLst>
                  <a:ext uri="{0D108BD9-81ED-4DB2-BD59-A6C34878D82A}">
                    <a16:rowId xmlns:a16="http://schemas.microsoft.com/office/drawing/2014/main" val="4236921273"/>
                  </a:ext>
                </a:extLst>
              </a:tr>
              <a:tr h="368710">
                <a:tc>
                  <a:txBody>
                    <a:bodyPr/>
                    <a:lstStyle/>
                    <a:p>
                      <a:r>
                        <a:rPr lang="en-US" dirty="0"/>
                        <a:t>= Financial Need</a:t>
                      </a:r>
                    </a:p>
                  </a:txBody>
                  <a:tcPr/>
                </a:tc>
                <a:tc>
                  <a:txBody>
                    <a:bodyPr/>
                    <a:lstStyle/>
                    <a:p>
                      <a:r>
                        <a:rPr lang="en-US" dirty="0"/>
                        <a:t>= Financial Need</a:t>
                      </a:r>
                    </a:p>
                  </a:txBody>
                  <a:tcPr/>
                </a:tc>
                <a:extLst>
                  <a:ext uri="{0D108BD9-81ED-4DB2-BD59-A6C34878D82A}">
                    <a16:rowId xmlns:a16="http://schemas.microsoft.com/office/drawing/2014/main" val="175947836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grpSp>
        <p:nvGrpSpPr>
          <p:cNvPr id="146" name="Google Shape;146;p9"/>
          <p:cNvGrpSpPr/>
          <p:nvPr/>
        </p:nvGrpSpPr>
        <p:grpSpPr>
          <a:xfrm>
            <a:off x="273050" y="275137"/>
            <a:ext cx="11645937" cy="1119505"/>
            <a:chOff x="292100" y="254001"/>
            <a:chExt cx="11645937" cy="1119505"/>
          </a:xfrm>
        </p:grpSpPr>
        <p:sp>
          <p:nvSpPr>
            <p:cNvPr id="147" name="Google Shape;147;p9"/>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8" name="Google Shape;148;p9"/>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49" name="Google Shape;149;p9"/>
          <p:cNvPicPr preferRelativeResize="0"/>
          <p:nvPr/>
        </p:nvPicPr>
        <p:blipFill rotWithShape="1">
          <a:blip r:embed="rId3">
            <a:alphaModFix/>
          </a:blip>
          <a:srcRect/>
          <a:stretch/>
        </p:blipFill>
        <p:spPr>
          <a:xfrm>
            <a:off x="10113698" y="419087"/>
            <a:ext cx="1708440" cy="789237"/>
          </a:xfrm>
          <a:prstGeom prst="rect">
            <a:avLst/>
          </a:prstGeom>
          <a:noFill/>
          <a:ln>
            <a:noFill/>
          </a:ln>
        </p:spPr>
      </p:pic>
      <p:sp>
        <p:nvSpPr>
          <p:cNvPr id="150" name="Google Shape;150;p9"/>
          <p:cNvSpPr txBox="1">
            <a:spLocks noGrp="1"/>
          </p:cNvSpPr>
          <p:nvPr>
            <p:ph type="title"/>
          </p:nvPr>
        </p:nvSpPr>
        <p:spPr>
          <a:xfrm>
            <a:off x="1164921" y="591849"/>
            <a:ext cx="7173726" cy="443711"/>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dirty="0">
                <a:latin typeface="Open Sans"/>
                <a:ea typeface="Open Sans"/>
                <a:cs typeface="Open Sans"/>
                <a:sym typeface="Open Sans"/>
              </a:rPr>
              <a:t>SAI FORMULA CHANGES</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8DBC7D38-C30E-4CA0-8BF8-BC7AB78CCB87}"/>
              </a:ext>
            </a:extLst>
          </p:cNvPr>
          <p:cNvSpPr txBox="1"/>
          <p:nvPr/>
        </p:nvSpPr>
        <p:spPr>
          <a:xfrm>
            <a:off x="634482" y="1711354"/>
            <a:ext cx="10982130" cy="4446682"/>
          </a:xfrm>
          <a:prstGeom prst="rect">
            <a:avLst/>
          </a:prstGeom>
          <a:noFill/>
        </p:spPr>
        <p:txBody>
          <a:bodyPr wrap="square" rtlCol="0">
            <a:spAutoFit/>
          </a:bodyPr>
          <a:lstStyle/>
          <a:p>
            <a:pPr marL="342900" lvl="0" indent="-342900">
              <a:lnSpc>
                <a:spcPct val="107000"/>
              </a:lnSpc>
              <a:spcAft>
                <a:spcPts val="800"/>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Will pull </a:t>
            </a: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Number in Family </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(Household size) from the number of dependents on their tax returns, but applicants can override that number.</a:t>
            </a:r>
          </a:p>
          <a:p>
            <a:pPr marL="342900" lvl="0" indent="-342900">
              <a:lnSpc>
                <a:spcPct val="107000"/>
              </a:lnSpc>
              <a:spcAft>
                <a:spcPts val="800"/>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The </a:t>
            </a: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Number in College </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question will still be on the FAFSA form, but the new formula will ignore the answer.  (The old EFC formula included this allowance)</a:t>
            </a:r>
          </a:p>
          <a:p>
            <a:pPr marL="342900" lvl="1">
              <a:lnSpc>
                <a:spcPct val="107000"/>
              </a:lnSpc>
              <a:spcAft>
                <a:spcPts val="800"/>
              </a:spcAft>
            </a:pPr>
            <a:r>
              <a:rPr lang="en-US" sz="1900"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students with siblings in college, SAIs will often be much higher than EFCs</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Formula </a:t>
            </a: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will also consider several new factors </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including federal poverty guideline thresholds for each state, and if the family received any </a:t>
            </a: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means-tested federal benefits </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(school lunch, food stamps (SNAP), welfare benefits, health benefits, or Supplemental Security income) </a:t>
            </a:r>
          </a:p>
          <a:p>
            <a:pPr marL="342900" lvl="0" indent="-342900">
              <a:lnSpc>
                <a:spcPct val="107000"/>
              </a:lnSpc>
              <a:spcAft>
                <a:spcPts val="800"/>
              </a:spcAft>
              <a:buFont typeface="Symbol" panose="05050102010706020507" pitchFamily="18" charset="2"/>
              <a:buChar char=""/>
            </a:pP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New process ignores </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several types of untaxed income including, state taxes, and child support paid.</a:t>
            </a:r>
          </a:p>
          <a:p>
            <a:pPr marL="342900" lvl="0" indent="-342900">
              <a:lnSpc>
                <a:spcPct val="107000"/>
              </a:lnSpc>
              <a:spcAft>
                <a:spcPts val="800"/>
              </a:spcAft>
              <a:buFont typeface="Symbol" panose="05050102010706020507" pitchFamily="18" charset="2"/>
              <a:buChar char=""/>
            </a:pP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Child support received </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will now be reported as an asset.</a:t>
            </a:r>
          </a:p>
          <a:p>
            <a:pPr marL="342900" lvl="0" indent="-34290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New questions will require families to report the </a:t>
            </a:r>
            <a:r>
              <a:rPr lang="en-US" sz="1900" b="1" kern="100" dirty="0">
                <a:latin typeface="Times New Roman" panose="02020603050405020304" pitchFamily="18" charset="0"/>
                <a:ea typeface="Calibri" panose="020F0502020204030204" pitchFamily="34" charset="0"/>
                <a:cs typeface="Times New Roman" panose="02020603050405020304" pitchFamily="18" charset="0"/>
              </a:rPr>
              <a:t>net worth of small businesses and family farms</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and these assets could reduce their financial need.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grpSp>
        <p:nvGrpSpPr>
          <p:cNvPr id="168" name="Google Shape;168;p10"/>
          <p:cNvGrpSpPr/>
          <p:nvPr/>
        </p:nvGrpSpPr>
        <p:grpSpPr>
          <a:xfrm>
            <a:off x="273050" y="275137"/>
            <a:ext cx="11645937" cy="1119505"/>
            <a:chOff x="292100" y="254001"/>
            <a:chExt cx="11645937" cy="1119505"/>
          </a:xfrm>
        </p:grpSpPr>
        <p:sp>
          <p:nvSpPr>
            <p:cNvPr id="169" name="Google Shape;169;p10"/>
            <p:cNvSpPr/>
            <p:nvPr/>
          </p:nvSpPr>
          <p:spPr>
            <a:xfrm>
              <a:off x="292100" y="254001"/>
              <a:ext cx="9787890" cy="1119505"/>
            </a:xfrm>
            <a:custGeom>
              <a:avLst/>
              <a:gdLst/>
              <a:ahLst/>
              <a:cxnLst/>
              <a:rect l="l" t="t" r="r" b="b"/>
              <a:pathLst>
                <a:path w="9787890" h="1119505" extrusionOk="0">
                  <a:moveTo>
                    <a:pt x="8668423" y="0"/>
                  </a:moveTo>
                  <a:lnTo>
                    <a:pt x="0" y="0"/>
                  </a:lnTo>
                  <a:lnTo>
                    <a:pt x="0" y="1119416"/>
                  </a:lnTo>
                  <a:lnTo>
                    <a:pt x="9787839" y="1119416"/>
                  </a:lnTo>
                  <a:lnTo>
                    <a:pt x="8668423" y="0"/>
                  </a:lnTo>
                  <a:close/>
                </a:path>
              </a:pathLst>
            </a:custGeom>
            <a:solidFill>
              <a:srgbClr val="691B32"/>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0" name="Google Shape;170;p10"/>
            <p:cNvSpPr/>
            <p:nvPr/>
          </p:nvSpPr>
          <p:spPr>
            <a:xfrm>
              <a:off x="9062122" y="254001"/>
              <a:ext cx="2875915" cy="1119505"/>
            </a:xfrm>
            <a:custGeom>
              <a:avLst/>
              <a:gdLst/>
              <a:ahLst/>
              <a:cxnLst/>
              <a:rect l="l" t="t" r="r" b="b"/>
              <a:pathLst>
                <a:path w="2875915" h="1119505" extrusionOk="0">
                  <a:moveTo>
                    <a:pt x="2875876" y="0"/>
                  </a:moveTo>
                  <a:lnTo>
                    <a:pt x="0" y="0"/>
                  </a:lnTo>
                  <a:lnTo>
                    <a:pt x="1119416" y="1119416"/>
                  </a:lnTo>
                  <a:lnTo>
                    <a:pt x="2875876" y="1119416"/>
                  </a:lnTo>
                  <a:lnTo>
                    <a:pt x="2875876" y="0"/>
                  </a:lnTo>
                  <a:close/>
                </a:path>
              </a:pathLst>
            </a:custGeom>
            <a:solidFill>
              <a:srgbClr val="88898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171" name="Google Shape;171;p10"/>
          <p:cNvPicPr preferRelativeResize="0"/>
          <p:nvPr/>
        </p:nvPicPr>
        <p:blipFill rotWithShape="1">
          <a:blip r:embed="rId3">
            <a:alphaModFix/>
          </a:blip>
          <a:srcRect/>
          <a:stretch/>
        </p:blipFill>
        <p:spPr>
          <a:xfrm>
            <a:off x="10113698" y="419087"/>
            <a:ext cx="1708440" cy="789237"/>
          </a:xfrm>
          <a:prstGeom prst="rect">
            <a:avLst/>
          </a:prstGeom>
          <a:noFill/>
          <a:ln>
            <a:noFill/>
          </a:ln>
        </p:spPr>
      </p:pic>
      <p:pic>
        <p:nvPicPr>
          <p:cNvPr id="173" name="Google Shape;173;p10"/>
          <p:cNvPicPr preferRelativeResize="0"/>
          <p:nvPr/>
        </p:nvPicPr>
        <p:blipFill rotWithShape="1">
          <a:blip r:embed="rId4">
            <a:alphaModFix/>
          </a:blip>
          <a:srcRect/>
          <a:stretch/>
        </p:blipFill>
        <p:spPr>
          <a:xfrm>
            <a:off x="600386" y="1828800"/>
            <a:ext cx="4069245" cy="4238790"/>
          </a:xfrm>
          <a:prstGeom prst="rect">
            <a:avLst/>
          </a:prstGeom>
          <a:noFill/>
          <a:ln>
            <a:noFill/>
          </a:ln>
        </p:spPr>
      </p:pic>
      <p:sp>
        <p:nvSpPr>
          <p:cNvPr id="174" name="Google Shape;174;p10"/>
          <p:cNvSpPr txBox="1">
            <a:spLocks noGrp="1"/>
          </p:cNvSpPr>
          <p:nvPr>
            <p:ph type="title"/>
          </p:nvPr>
        </p:nvSpPr>
        <p:spPr>
          <a:xfrm>
            <a:off x="766625" y="585386"/>
            <a:ext cx="7173726" cy="443711"/>
          </a:xfrm>
          <a:prstGeom prst="rect">
            <a:avLst/>
          </a:prstGeom>
          <a:noFill/>
          <a:ln>
            <a:noFill/>
          </a:ln>
        </p:spPr>
        <p:txBody>
          <a:bodyPr spcFirstLastPara="1" wrap="square" lIns="0" tIns="12700" rIns="0" bIns="0" anchor="t" anchorCtr="0">
            <a:spAutoFit/>
          </a:bodyPr>
          <a:lstStyle/>
          <a:p>
            <a:pPr marL="12700" lvl="0"/>
            <a:r>
              <a:rPr lang="en-US" dirty="0"/>
              <a:t>“FAFSA Parent” &amp; Dependency Status</a:t>
            </a:r>
            <a:endParaRPr dirty="0">
              <a:latin typeface="Open Sans"/>
              <a:ea typeface="Open Sans"/>
              <a:cs typeface="Open Sans"/>
              <a:sym typeface="Open Sans"/>
            </a:endParaRPr>
          </a:p>
        </p:txBody>
      </p:sp>
      <p:sp>
        <p:nvSpPr>
          <p:cNvPr id="175" name="Google Shape;175;p10"/>
          <p:cNvSpPr/>
          <p:nvPr/>
        </p:nvSpPr>
        <p:spPr>
          <a:xfrm>
            <a:off x="4775069" y="1566583"/>
            <a:ext cx="7143918" cy="4897711"/>
          </a:xfrm>
          <a:prstGeom prst="rect">
            <a:avLst/>
          </a:prstGeom>
          <a:noFill/>
          <a:ln>
            <a:noFill/>
          </a:ln>
        </p:spPr>
        <p:txBody>
          <a:bodyPr spcFirstLastPara="1" wrap="square" lIns="91425" tIns="45700" rIns="91425" bIns="45700" anchor="t" anchorCtr="0">
            <a:spAutoFit/>
          </a:bodyPr>
          <a:lstStyle/>
          <a:p>
            <a:pPr>
              <a:lnSpc>
                <a:spcPct val="107000"/>
              </a:lnSpc>
              <a:spcAft>
                <a:spcPts val="600"/>
              </a:spcAft>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Revised Definition of “</a:t>
            </a:r>
            <a:r>
              <a:rPr lang="en-US" sz="1600" b="1" kern="100" dirty="0">
                <a:latin typeface="Times New Roman" panose="02020603050405020304" pitchFamily="18" charset="0"/>
                <a:ea typeface="Calibri" panose="020F0502020204030204" pitchFamily="34" charset="0"/>
                <a:cs typeface="Times New Roman" panose="02020603050405020304" pitchFamily="18" charset="0"/>
              </a:rPr>
              <a:t>FAFSA Parent</a:t>
            </a:r>
            <a:r>
              <a:rPr lang="en-US" sz="1600" kern="100" dirty="0">
                <a:latin typeface="Times New Roman" panose="02020603050405020304" pitchFamily="18" charset="0"/>
                <a:ea typeface="Calibri" panose="020F0502020204030204" pitchFamily="34" charset="0"/>
                <a:cs typeface="Times New Roman" panose="02020603050405020304" pitchFamily="18" charset="0"/>
              </a:rPr>
              <a:t>” for divorced/separated parents</a:t>
            </a:r>
          </a:p>
          <a:p>
            <a:pPr marL="342900" lvl="0" indent="-342900">
              <a:lnSpc>
                <a:spcPct val="107000"/>
              </a:lnSpc>
              <a:spcAft>
                <a:spcPts val="600"/>
              </a:spcAft>
              <a:buFont typeface="Symbol" panose="05050102010706020507" pitchFamily="18" charset="2"/>
              <a:buChar char=""/>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Must use the parent who contributed the most financial support in the last 12 months.</a:t>
            </a:r>
          </a:p>
          <a:p>
            <a:pPr marL="342900" lvl="0" indent="-342900">
              <a:lnSpc>
                <a:spcPct val="107000"/>
              </a:lnSpc>
              <a:spcAft>
                <a:spcPts val="800"/>
              </a:spcAft>
              <a:buFont typeface="Symbol" panose="05050102010706020507" pitchFamily="18" charset="2"/>
              <a:buChar char=""/>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New parent wizard tool will help students choose the correct parent.</a:t>
            </a:r>
          </a:p>
          <a:p>
            <a:pPr>
              <a:lnSpc>
                <a:spcPct val="107000"/>
              </a:lnSpc>
              <a:spcAft>
                <a:spcPts val="800"/>
              </a:spcAft>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FAFSA Dependency Status Rule Changes</a:t>
            </a:r>
          </a:p>
          <a:p>
            <a:pPr marL="342900" lvl="0" indent="-342900">
              <a:lnSpc>
                <a:spcPct val="107000"/>
              </a:lnSpc>
              <a:spcAft>
                <a:spcPts val="600"/>
              </a:spcAft>
              <a:buFont typeface="Symbol" panose="05050102010706020507" pitchFamily="18" charset="2"/>
              <a:buChar char=""/>
            </a:pPr>
            <a:r>
              <a:rPr lang="en-US" sz="1600" b="1" kern="100" dirty="0">
                <a:latin typeface="Times New Roman" panose="02020603050405020304" pitchFamily="18" charset="0"/>
                <a:ea typeface="Calibri" panose="020F0502020204030204" pitchFamily="34" charset="0"/>
                <a:cs typeface="Times New Roman" panose="02020603050405020304" pitchFamily="18" charset="0"/>
              </a:rPr>
              <a:t>Students can provisionally (tentatively) claim independent status </a:t>
            </a:r>
            <a:r>
              <a:rPr lang="en-US" sz="1600" kern="100" dirty="0">
                <a:latin typeface="Times New Roman" panose="02020603050405020304" pitchFamily="18" charset="0"/>
                <a:ea typeface="Calibri" panose="020F0502020204030204" pitchFamily="34" charset="0"/>
                <a:cs typeface="Times New Roman" panose="02020603050405020304" pitchFamily="18" charset="0"/>
              </a:rPr>
              <a:t>on their FAFSA based on abuse, neglect, or estrangement, etc. but they must submit a Dependency Appeal to our office.  If we deny their appeal, they must correct their FAFSA to provide parent data.</a:t>
            </a:r>
          </a:p>
          <a:p>
            <a:pPr marL="342900" lvl="0" indent="-342900">
              <a:lnSpc>
                <a:spcPct val="107000"/>
              </a:lnSpc>
              <a:spcAft>
                <a:spcPts val="600"/>
              </a:spcAft>
              <a:buFont typeface="Symbol" panose="05050102010706020507" pitchFamily="18" charset="2"/>
              <a:buChar char=""/>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Approved Dependency Appeals can rollover to the following aid year.</a:t>
            </a:r>
          </a:p>
          <a:p>
            <a:pPr marL="342900" lvl="0" indent="-342900">
              <a:lnSpc>
                <a:spcPct val="107000"/>
              </a:lnSpc>
              <a:spcAft>
                <a:spcPts val="600"/>
              </a:spcAft>
              <a:buFont typeface="Symbol" panose="05050102010706020507" pitchFamily="18" charset="2"/>
              <a:buChar char=""/>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If married students are separated, they must submit their FAFSA as dependent students unless they qualify for independent status based on other FAFSA criteria.</a:t>
            </a:r>
          </a:p>
          <a:p>
            <a:pPr marL="342900" lvl="0" indent="-342900">
              <a:lnSpc>
                <a:spcPct val="107000"/>
              </a:lnSpc>
              <a:buFont typeface="Symbol" panose="05050102010706020507" pitchFamily="18" charset="2"/>
              <a:buChar char=""/>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Veterans could always submit their FAFSAs as independent students, but “veteran” status has been redefined to exclude former military academy cadets who never served on active duty.</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1147</Words>
  <Application>Microsoft Office PowerPoint</Application>
  <PresentationFormat>Widescreen</PresentationFormat>
  <Paragraphs>116</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Courier New</vt:lpstr>
      <vt:lpstr>Calibri</vt:lpstr>
      <vt:lpstr>Symbol</vt:lpstr>
      <vt:lpstr>Open Sans</vt:lpstr>
      <vt:lpstr>Wingdings</vt:lpstr>
      <vt:lpstr>Sen</vt:lpstr>
      <vt:lpstr>Arial</vt:lpstr>
      <vt:lpstr>Times New Roman</vt:lpstr>
      <vt:lpstr>Office Theme</vt:lpstr>
      <vt:lpstr>PowerPoint Presentation</vt:lpstr>
      <vt:lpstr>PowerPoint Presentation</vt:lpstr>
      <vt:lpstr>WHAT IS THE FAFSA SIMPLIFICATION ACT?</vt:lpstr>
      <vt:lpstr>WHAT ARE THE CHANGES?</vt:lpstr>
      <vt:lpstr>FAFSA APPLICATION PROCESS CHANGES</vt:lpstr>
      <vt:lpstr>FAFSA QUESTION CHANGES</vt:lpstr>
      <vt:lpstr>EFC to SAI Changes</vt:lpstr>
      <vt:lpstr>SAI FORMULA CHANGES</vt:lpstr>
      <vt:lpstr>“FAFSA Parent” &amp; Dependency Status</vt:lpstr>
      <vt:lpstr>Preparing Our Campus Community: Getting the Word Out </vt:lpstr>
      <vt:lpstr>Preparing Our Campus Community:</vt:lpstr>
      <vt:lpstr>UMES Implications</vt:lpstr>
      <vt:lpstr>UMES Implications</vt:lpstr>
      <vt:lpstr>UMES FPROJECTIONS: FORTHCOMING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 Alissa A</dc:creator>
  <cp:lastModifiedBy>Cotton, Corrie P</cp:lastModifiedBy>
  <cp:revision>19</cp:revision>
  <dcterms:created xsi:type="dcterms:W3CDTF">2022-06-20T17:35:54Z</dcterms:created>
  <dcterms:modified xsi:type="dcterms:W3CDTF">2023-12-05T14:04:03Z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2022-06-17T00:00:00Z</vt:filetime>
  </property>
  <property fmtid="{D5CDD505-2E9C-101B-9397-08002B2CF9AE}" pid="3" name="Creator">
    <vt:lpwstr>Adobe InDesign 17.3 (Macintosh)</vt:lpwstr>
  </property>
  <property fmtid="{D5CDD505-2E9C-101B-9397-08002B2CF9AE}" pid="4" name="LastSaved">
    <vt:filetime>2022-06-17T00:00:00Z</vt:filetime>
  </property>
</Properties>
</file>