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63" r:id="rId3"/>
    <p:sldMasterId id="2147483688" r:id="rId4"/>
    <p:sldMasterId id="2147483714" r:id="rId5"/>
  </p:sldMasterIdLst>
  <p:notesMasterIdLst>
    <p:notesMasterId r:id="rId19"/>
  </p:notesMasterIdLst>
  <p:sldIdLst>
    <p:sldId id="256" r:id="rId6"/>
    <p:sldId id="581" r:id="rId7"/>
    <p:sldId id="2147471927" r:id="rId8"/>
    <p:sldId id="595" r:id="rId9"/>
    <p:sldId id="576" r:id="rId10"/>
    <p:sldId id="610" r:id="rId11"/>
    <p:sldId id="2147471929" r:id="rId12"/>
    <p:sldId id="603" r:id="rId13"/>
    <p:sldId id="604" r:id="rId14"/>
    <p:sldId id="611" r:id="rId15"/>
    <p:sldId id="2147471930" r:id="rId16"/>
    <p:sldId id="2147471932" r:id="rId17"/>
    <p:sldId id="21474719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7368E6-8FFA-4776-AEF7-63223D10A8FA}">
          <p14:sldIdLst>
            <p14:sldId id="256"/>
            <p14:sldId id="581"/>
            <p14:sldId id="2147471927"/>
            <p14:sldId id="595"/>
            <p14:sldId id="576"/>
            <p14:sldId id="610"/>
            <p14:sldId id="2147471929"/>
            <p14:sldId id="603"/>
            <p14:sldId id="604"/>
            <p14:sldId id="611"/>
            <p14:sldId id="2147471930"/>
            <p14:sldId id="2147471932"/>
            <p14:sldId id="2147471933"/>
          </p14:sldIdLst>
        </p14:section>
        <p14:section name="Untitled Section" id="{26C55AD2-5EA2-49B7-B33E-3757E57D358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3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0E40-2D6A-4B46-B232-537DB2A4B064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312D-FC9B-44D1-AA9B-C61A7B7D7E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0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7.emf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8BD6-0D23-4A70-F53A-7CA3634D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30" y="221347"/>
            <a:ext cx="11660372" cy="542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9BB1-02B1-4494-900C-F7189B3F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76" y="921715"/>
            <a:ext cx="11818924" cy="5198539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9913" indent="-225425">
              <a:buClr>
                <a:schemeClr val="accent2"/>
              </a:buClr>
              <a:buFont typeface="Calibri" panose="020F0502020204030204" pitchFamily="34" charset="0"/>
              <a:buChar char="̶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E3394-E4B3-896F-6ED8-04AC943E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0051" y="6395188"/>
            <a:ext cx="4114800" cy="365125"/>
          </a:xfrm>
        </p:spPr>
        <p:txBody>
          <a:bodyPr/>
          <a:lstStyle/>
          <a:p>
            <a:r>
              <a:rPr lang="en-US" dirty="0"/>
              <a:t>Internal - do not circulate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3300-E697-889F-F63B-7FB9BB53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7205" y="6492875"/>
            <a:ext cx="444795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0F08CB-7F13-42F5-9C5A-FCEB8B89E7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5BC597-2DCC-400C-0D8F-A46EF6B11233}"/>
              </a:ext>
            </a:extLst>
          </p:cNvPr>
          <p:cNvCxnSpPr>
            <a:cxnSpLocks/>
          </p:cNvCxnSpPr>
          <p:nvPr userDrawn="1"/>
        </p:nvCxnSpPr>
        <p:spPr>
          <a:xfrm>
            <a:off x="424282" y="733416"/>
            <a:ext cx="11817337" cy="1795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100CB6-75BB-D518-6413-00AE6480F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230" y="6454090"/>
            <a:ext cx="1173615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F0645-FD19-F2DC-008B-DD57CD7BB6AE}"/>
              </a:ext>
            </a:extLst>
          </p:cNvPr>
          <p:cNvCxnSpPr>
            <a:cxnSpLocks/>
          </p:cNvCxnSpPr>
          <p:nvPr userDrawn="1"/>
        </p:nvCxnSpPr>
        <p:spPr>
          <a:xfrm>
            <a:off x="1528877" y="6792395"/>
            <a:ext cx="1066312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5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409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5522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2906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3" y="88901"/>
            <a:ext cx="2819400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18" y="88901"/>
            <a:ext cx="8257116" cy="585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5004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8E6BF-CDDE-4BBA-B7C7-CD86C726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1550A-B9C7-4F29-A06E-E6249E7B361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4" y="1965579"/>
            <a:ext cx="5800852" cy="39060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7FDF47-10EC-4B98-BEFE-5F17608FD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6" y="1965579"/>
            <a:ext cx="5800852" cy="39060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8B4501-4886-4F90-AABA-29D3BFD597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B037D59-CDCB-4605-A031-5C299A6851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0E33138-ACF4-4AA0-BCDB-3A9F2443B8D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2E148D-DA16-4D47-86F8-5AC4C3F0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57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EE502-26F1-4C14-8006-E86D8F1E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49500F-CC95-49B3-830F-417100FC6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95302F-267A-4618-91A0-E4C43D68A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37AE33-605D-4070-AE5D-63D17AF955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368FC967-E25B-4DC7-87C0-1C454DF70C3D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2BBEB6-46D3-4689-9C2A-D1A14432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33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E6E8A-5BA7-486D-B947-003A611B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929C18BF-1B0A-4AB1-9EE5-095436AB506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A05E60-490C-4331-A427-E892863F6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CD60CA-E7F1-42CF-8422-C37F5528F4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EA828A8A-A900-4765-BE54-8F6A7A59D33A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2BE9BB-1EE3-4AE2-8BF7-B88FBE87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22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70CFC-19A3-4FC1-8679-96D02353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065C2F-7019-46C6-80C2-90C127178A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88B10754-5428-423A-93CA-445D5DE8B485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15BF5D-3067-4438-8FD2-AB351B3A4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593090-51CA-4CA4-8050-35DEF5113D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0F31EDC-29F8-4FDE-A096-1A8A5A19E28A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686210-6ED2-4620-8AD0-9A0AECD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331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39942-E2E1-4118-934D-4EDEBD70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EFA9D9D7-18E2-4D2F-97C2-B5B56484A2CC}"/>
              </a:ext>
            </a:extLst>
          </p:cNvPr>
          <p:cNvSpPr>
            <a:spLocks noGrp="1"/>
          </p:cNvSpPr>
          <p:nvPr>
            <p:ph type="chart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270A36-07B9-4B5B-8EA5-FC4A36502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D6173-567C-4DF7-8E5A-2F4401EC5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9182B75-E9DD-4C82-8759-EC7BCDD889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AFAA40D-DF08-40E5-9F38-B7BC60CAE2A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3177F6-3049-4C1A-BBCE-63A3197B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11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7F078-4BE0-4FCC-A4F6-3F47654B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59842522-B689-4429-8668-A12EAE0FF73B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2008AD-EC4B-49B9-92D6-1B8D349A6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C8BA3A-C496-4C05-B63D-8AB93B2B95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F458B07D-B1E9-499A-953F-B5C3869B847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D12463-DC1C-4D03-BD29-5BAED045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06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0662-760A-E9F3-E131-0623101C5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541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5CA98-8D02-377F-D279-272C34032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C6CDA-3D43-C9DB-B619-2CA0EF01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3057"/>
            <a:ext cx="4114800" cy="365125"/>
          </a:xfrm>
        </p:spPr>
        <p:txBody>
          <a:bodyPr/>
          <a:lstStyle/>
          <a:p>
            <a:r>
              <a:rPr lang="en-US" dirty="0"/>
              <a:t>Internal - do not circulate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F9C3C-87A2-D4C5-8159-D8D49334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8344" y="6420072"/>
            <a:ext cx="453656" cy="365125"/>
          </a:xfrm>
        </p:spPr>
        <p:txBody>
          <a:bodyPr/>
          <a:lstStyle/>
          <a:p>
            <a:fld id="{C70F08CB-7F13-42F5-9C5A-FCEB8B89E79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620D1D-FD94-18B1-CD14-FA9041944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82" y="6469690"/>
            <a:ext cx="11736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1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21F22-9201-4312-82BB-977424A9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B4E2F07-E33A-4677-B67C-2A8D3D8F588D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9A8878-DBD1-4A55-8181-4E9D32DD3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FA3F9-A4B2-4E51-BF05-870A2E9451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550AD6C-84CC-4A5E-86D3-FC3E11464A67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E24E94-7A64-4263-93F5-D84EB45D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98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C4215-C923-45A6-BD7C-721C7241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2C6217-C13F-461A-A85F-6657A808B9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Onlinebild-Platzhalter 3">
            <a:extLst>
              <a:ext uri="{FF2B5EF4-FFF2-40B4-BE49-F238E27FC236}">
                <a16:creationId xmlns:a16="http://schemas.microsoft.com/office/drawing/2014/main" id="{1D81F6CB-E450-4174-819C-3B0BDBCDE02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F65BB-69FE-4D49-A6E4-4546478BC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A38E248-9E58-4FBF-9D61-9EE23C39BB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B60F8D1-6788-4364-B4B7-3C4167F5F146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89B81A-4E05-43F4-AA44-F33F1430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37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8889C-9108-4E11-B334-A27EA54A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>
            <a:extLst>
              <a:ext uri="{FF2B5EF4-FFF2-40B4-BE49-F238E27FC236}">
                <a16:creationId xmlns:a16="http://schemas.microsoft.com/office/drawing/2014/main" id="{B7775F34-407A-48B2-9B1C-A932A0181C2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7A6B39-BF7A-4209-AA3A-273F9245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3E23DC-3384-47E5-BCB1-F2B7270A9F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F7007C-89FE-4D34-A5F7-11B79EA1284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A59EF9D1-1D6E-44E8-A7EE-5EC5CD3E4ADE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E62410-A838-493D-B4DF-071E9847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490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5CC59-BC4F-4F35-899E-066A75D6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FEAD91-A51C-43CD-8E4C-904A8749B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43F05-466E-47EB-A4DF-79F7329DE7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2E752000-55A0-4553-BBD4-CFFEEB173D51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AA4A8E-EFEB-4FA3-B265-63AFB751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105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8E9903-ECD7-4C58-9A4B-8CEC2A225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AC508E-137C-4416-908D-2B01A21EC7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5D8B96A5-E1D7-454B-BFDF-E714B7BF1A08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AE8AB-52F8-43B0-B5A9-664FB525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13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2ABAC-561F-4606-A67C-1A559420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ED3FFE-CF79-4687-A078-C8E44A073B7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B7FF96-6611-4D4F-BCB0-01C1D31DC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020A3C-5997-4241-9E93-5058EC012B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8AF161C-F4A7-4A48-827F-5711D99E55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F8FEEF0-7EAC-424F-8BDF-62D59EECC53C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411C8A-7FBB-42B8-812F-9D3862E7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938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809E2-FF1C-4220-B806-F7A2CBB4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654F8-BF58-4B3A-B336-3629ECE4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2C4920-9938-4405-8A15-1CF4F1C90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968547-6C9A-4A3F-9DF5-C094BF63F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687ABFE-CCFA-4A9B-8529-F93712327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E41390A8-E354-4A21-9BC8-95E43BAF20C3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3FE862-F243-4638-A6BB-CD8B4AFF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70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CE1D32-E21C-47EA-A87F-E9B77F368C6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12344" y="431800"/>
            <a:ext cx="11753977" cy="54403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63ECE-AB9D-4E37-B422-CC40B5272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6F73E-08AD-4984-AA4D-6A2047EA12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0CBFDB8-0ABA-4B5D-BB97-3F0F3764BA33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563ACE-B651-45D5-BB34-3B368EE9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215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0E89-1E40-4B0D-BD55-CBE3C39C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3CF28-13C9-4E5C-9A41-1F6D684F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55761B-B9A2-4920-9B0D-35C5A79C7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670AE4-0FCB-4883-B7E4-B5754A2694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9681CFB-FE37-42E9-972B-7EE5E370AF9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45A95C-6833-4457-B077-68A9637F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654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26DD6-5478-44D5-9C22-EA610217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DA7DB3-D147-40F5-A85A-F22CDDCC77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60A14105-87B3-4C57-AD70-C6D6EB6C2BD5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68F25-440D-4B20-B43E-2906F5F24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574263A-04B4-4BB1-BA72-C60C07FA96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2E9AD9D9-F800-41FA-B6C4-3F1480191AA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44941E-A04D-406F-897B-1CB8D8B4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85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2004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1" y="5927726"/>
            <a:ext cx="9599084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6518" y="4035426"/>
            <a:ext cx="9596967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30278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el, Medienclip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39877-D01C-4856-BA52-624F29B8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44221E77-11E0-4F51-8A81-F543833C9E60}"/>
              </a:ext>
            </a:extLst>
          </p:cNvPr>
          <p:cNvSpPr>
            <a:spLocks noGrp="1"/>
          </p:cNvSpPr>
          <p:nvPr>
            <p:ph type="media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09FC1F-991B-4A03-80B8-3A8A5F2D0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A9557-B4F9-4FC2-9332-363ACA4D4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95E73B0-6F01-42C0-B398-DB7C7D7E05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8192C09A-BEA4-4445-B8BC-DEC53FCADD78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FAA16F-81A1-4CEB-8939-4AA044CB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566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735A7-B28E-4745-8655-C9999B01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5637BB-60B1-4488-8CF1-E3F06D5EB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344" y="1965579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D5F2FC-4B25-456C-A90C-64CEA05B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344" y="3994785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6C371-FE65-4294-97AD-25A76E978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C86BFFF-93A4-440C-B3C4-802614E81B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3B742DD-8773-4E2A-9EEB-2648EDB3335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2C8699-C73C-4568-AB42-D32BC309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262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682FF-DD0C-46E2-8C1C-A06AF64F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D7F0EF-78BF-43F5-9C29-474B537D6F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4" y="1965579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F11F21-0ACE-496A-A93D-B817BF62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344" y="3994785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9D28A9-F404-4434-9C9A-358402724C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6E3F372-F58D-4CA4-BFB3-29426E8445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F107B34-1A56-43EE-86C9-2DAE19548ED2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C92BCB-A68D-4FE6-8DC3-18BD6C23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924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49E15-3CC2-4EE0-92C8-91165D51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50D0BD-1B65-4BC9-A974-4C55A3FDEF2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89BA9B-96E6-486F-AB64-EA38AC71B78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5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3A62A82-A2FB-4831-BF8E-0B8D27882DE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65595" y="3994785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E8A134-6B88-4B2A-AE42-C5C2DE4BC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573FE7-AAD9-4572-A337-5461F2423A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0E0C30BE-3111-461B-8F9D-AEA244FE4A01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F6D4B64-4848-48B9-9A84-A7C7BFCD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823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CBFF9-6AA9-4135-B013-12413606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C003F-FDE2-4BCD-8446-E93BA74B90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3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F8FA0B-2B73-4F9E-8421-B7FAA861D2B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12343" y="3994785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A06705-80A7-42BF-B2C5-248EA2910CC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651DD0-4839-47C9-A9A9-3F5056FFC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323B6D-9603-4517-B425-10C069E25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8AF7673-4E49-421A-A8F9-8B568C2E52E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BFD5DC-90F2-4A91-AE88-C9A9192A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26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2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E6BCF-F13B-4DAE-838C-D4CFDC54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072EF-C701-4F8C-9B31-1260A74B63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3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16D008-2F5C-4820-A061-6C39F314126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5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0CE585-CC58-4405-A5B2-4146F97E314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12344" y="3994785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156A72-D8B4-4EB6-8FFB-61C9B44B1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EFBFB9-D2F6-40AF-BCCC-A2A94354C2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A2F219F5-2D10-43F8-A53B-34A1ADD86956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8F30A4-BEA8-4D3F-B414-562C963D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102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E88C9-2E13-4233-97E7-A58EA56BF533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7B31FC-3EB7-4237-9F75-E570D381E0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4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A8875F-CFAA-4590-B879-3219CBD4BB9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6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4CB87F-0C22-4934-8CA1-76F88C95A47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212344" y="3994785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020373-3ACB-4F0F-B502-F1E7C40F6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596" y="3994785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7AE7A61-0107-4725-BF07-B2F2AA671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2470242-CC3A-40B7-95C1-B059AF43DE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4497A7C5-BC5F-48E8-AE9A-063AD7EF3F5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8F0835-9080-41B3-9513-4B633002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335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464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570400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463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69726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8E6BF-CDDE-4BBA-B7C7-CD86C726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1550A-B9C7-4F29-A06E-E6249E7B361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4" y="1965579"/>
            <a:ext cx="5800852" cy="39060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7FDF47-10EC-4B98-BEFE-5F17608FD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6" y="1965579"/>
            <a:ext cx="5800852" cy="39060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8B4501-4886-4F90-AABA-29D3BFD597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B037D59-CDCB-4605-A031-5C299A6851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0E33138-ACF4-4AA0-BCDB-3A9F2443B8D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2E148D-DA16-4D47-86F8-5AC4C3F0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537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EE502-26F1-4C14-8006-E86D8F1E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49500F-CC95-49B3-830F-417100FC6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95302F-267A-4618-91A0-E4C43D68A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37AE33-605D-4070-AE5D-63D17AF955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368FC967-E25B-4DC7-87C0-1C454DF70C3D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2BBEB6-46D3-4689-9C2A-D1A14432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0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91000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E6E8A-5BA7-486D-B947-003A611B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929C18BF-1B0A-4AB1-9EE5-095436AB506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A05E60-490C-4331-A427-E892863F6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CD60CA-E7F1-42CF-8422-C37F5528F4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EA828A8A-A900-4765-BE54-8F6A7A59D33A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2BE9BB-1EE3-4AE2-8BF7-B88FBE87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529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70CFC-19A3-4FC1-8679-96D02353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065C2F-7019-46C6-80C2-90C127178A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88B10754-5428-423A-93CA-445D5DE8B485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15BF5D-3067-4438-8FD2-AB351B3A4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593090-51CA-4CA4-8050-35DEF5113D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0F31EDC-29F8-4FDE-A096-1A8A5A19E28A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686210-6ED2-4620-8AD0-9A0AECD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332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39942-E2E1-4118-934D-4EDEBD70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EFA9D9D7-18E2-4D2F-97C2-B5B56484A2CC}"/>
              </a:ext>
            </a:extLst>
          </p:cNvPr>
          <p:cNvSpPr>
            <a:spLocks noGrp="1"/>
          </p:cNvSpPr>
          <p:nvPr>
            <p:ph type="chart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270A36-07B9-4B5B-8EA5-FC4A36502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D6173-567C-4DF7-8E5A-2F4401EC5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9182B75-E9DD-4C82-8759-EC7BCDD889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AFAA40D-DF08-40E5-9F38-B7BC60CAE2A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3177F6-3049-4C1A-BBCE-63A3197B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393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7F078-4BE0-4FCC-A4F6-3F47654B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59842522-B689-4429-8668-A12EAE0FF73B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2008AD-EC4B-49B9-92D6-1B8D349A6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C8BA3A-C496-4C05-B63D-8AB93B2B95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F458B07D-B1E9-499A-953F-B5C3869B847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D12463-DC1C-4D03-BD29-5BAED045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505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21F22-9201-4312-82BB-977424A9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B4E2F07-E33A-4677-B67C-2A8D3D8F588D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9A8878-DBD1-4A55-8181-4E9D32DD3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FA3F9-A4B2-4E51-BF05-870A2E9451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550AD6C-84CC-4A5E-86D3-FC3E11464A67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E24E94-7A64-4263-93F5-D84EB45D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091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C4215-C923-45A6-BD7C-721C7241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2C6217-C13F-461A-A85F-6657A808B9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Onlinebild-Platzhalter 3">
            <a:extLst>
              <a:ext uri="{FF2B5EF4-FFF2-40B4-BE49-F238E27FC236}">
                <a16:creationId xmlns:a16="http://schemas.microsoft.com/office/drawing/2014/main" id="{1D81F6CB-E450-4174-819C-3B0BDBCDE02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F65BB-69FE-4D49-A6E4-4546478BC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A38E248-9E58-4FBF-9D61-9EE23C39BB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B60F8D1-6788-4364-B4B7-3C4167F5F146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89B81A-4E05-43F4-AA44-F33F1430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491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8889C-9108-4E11-B334-A27EA54A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>
            <a:extLst>
              <a:ext uri="{FF2B5EF4-FFF2-40B4-BE49-F238E27FC236}">
                <a16:creationId xmlns:a16="http://schemas.microsoft.com/office/drawing/2014/main" id="{B7775F34-407A-48B2-9B1C-A932A0181C2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7A6B39-BF7A-4209-AA3A-273F9245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3E23DC-3384-47E5-BCB1-F2B7270A9F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F7007C-89FE-4D34-A5F7-11B79EA1284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A59EF9D1-1D6E-44E8-A7EE-5EC5CD3E4ADE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E62410-A838-493D-B4DF-071E9847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220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5CC59-BC4F-4F35-899E-066A75D6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FEAD91-A51C-43CD-8E4C-904A8749B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43F05-466E-47EB-A4DF-79F7329DE7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2E752000-55A0-4553-BBD4-CFFEEB173D51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AA4A8E-EFEB-4FA3-B265-63AFB751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68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8E9903-ECD7-4C58-9A4B-8CEC2A225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AC508E-137C-4416-908D-2B01A21EC7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5D8B96A5-E1D7-454B-BFDF-E714B7BF1A08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AE8AB-52F8-43B0-B5A9-664FB525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469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2ABAC-561F-4606-A67C-1A559420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ED3FFE-CF79-4687-A078-C8E44A073B7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B7FF96-6611-4D4F-BCB0-01C1D31DC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020A3C-5997-4241-9E93-5058EC012B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8AF161C-F4A7-4A48-827F-5711D99E55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F8FEEF0-7EAC-424F-8BDF-62D59EECC53C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411C8A-7FBB-42B8-812F-9D3862E7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2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04262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809E2-FF1C-4220-B806-F7A2CBB4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654F8-BF58-4B3A-B336-3629ECE4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2C4920-9938-4405-8A15-1CF4F1C90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968547-6C9A-4A3F-9DF5-C094BF63F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687ABFE-CCFA-4A9B-8529-F93712327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E41390A8-E354-4A21-9BC8-95E43BAF20C3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3FE862-F243-4638-A6BB-CD8B4AFF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78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CE1D32-E21C-47EA-A87F-E9B77F368C6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12344" y="431800"/>
            <a:ext cx="11753977" cy="54403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63ECE-AB9D-4E37-B422-CC40B5272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6F73E-08AD-4984-AA4D-6A2047EA12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0CBFDB8-0ABA-4B5D-BB97-3F0F3764BA33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563ACE-B651-45D5-BB34-3B368EE9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015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0E89-1E40-4B0D-BD55-CBE3C39C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3CF28-13C9-4E5C-9A41-1F6D684F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45" y="1965579"/>
            <a:ext cx="11753977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55761B-B9A2-4920-9B0D-35C5A79C7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670AE4-0FCB-4883-B7E4-B5754A2694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9681CFB-FE37-42E9-972B-7EE5E370AF9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45A95C-6833-4457-B077-68A9637F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629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26DD6-5478-44D5-9C22-EA610217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DA7DB3-D147-40F5-A85A-F22CDDCC77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60A14105-87B3-4C57-AD70-C6D6EB6C2BD5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68F25-440D-4B20-B43E-2906F5F24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574263A-04B4-4BB1-BA72-C60C07FA96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2E9AD9D9-F800-41FA-B6C4-3F1480191AA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44941E-A04D-406F-897B-1CB8D8B4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231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el, Medienclip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39877-D01C-4856-BA52-624F29B8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44221E77-11E0-4F51-8A81-F543833C9E60}"/>
              </a:ext>
            </a:extLst>
          </p:cNvPr>
          <p:cNvSpPr>
            <a:spLocks noGrp="1"/>
          </p:cNvSpPr>
          <p:nvPr>
            <p:ph type="media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09FC1F-991B-4A03-80B8-3A8A5F2D0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A9557-B4F9-4FC2-9332-363ACA4D4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95E73B0-6F01-42C0-B398-DB7C7D7E05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8192C09A-BEA4-4445-B8BC-DEC53FCADD78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FAA16F-81A1-4CEB-8939-4AA044CB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508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735A7-B28E-4745-8655-C9999B01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5637BB-60B1-4488-8CF1-E3F06D5EB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344" y="1965579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D5F2FC-4B25-456C-A90C-64CEA05B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344" y="3994785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6C371-FE65-4294-97AD-25A76E978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C86BFFF-93A4-440C-B3C4-802614E81B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13B742DD-8773-4E2A-9EEB-2648EDB3335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2C8699-C73C-4568-AB42-D32BC309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098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682FF-DD0C-46E2-8C1C-A06AF64F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D7F0EF-78BF-43F5-9C29-474B537D6F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4" y="1965579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F11F21-0ACE-496A-A93D-B817BF62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344" y="3994785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9D28A9-F404-4434-9C9A-358402724C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6E3F372-F58D-4CA4-BFB3-29426E8445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F107B34-1A56-43EE-86C9-2DAE19548ED2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C92BCB-A68D-4FE6-8DC3-18BD6C23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266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49E15-3CC2-4EE0-92C8-91165D51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50D0BD-1B65-4BC9-A974-4C55A3FDEF2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43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89BA9B-96E6-486F-AB64-EA38AC71B78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5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3A62A82-A2FB-4831-BF8E-0B8D27882DE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65595" y="3994785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E8A134-6B88-4B2A-AE42-C5C2DE4BC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573FE7-AAD9-4572-A337-5461F2423A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0E0C30BE-3111-461B-8F9D-AEA244FE4A01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F6D4B64-4848-48B9-9A84-A7C7BFCD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075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CBFF9-6AA9-4135-B013-12413606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C003F-FDE2-4BCD-8446-E93BA74B90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3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F8FA0B-2B73-4F9E-8421-B7FAA861D2B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12343" y="3994785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A06705-80A7-42BF-B2C5-248EA2910CC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65595" y="1965579"/>
            <a:ext cx="5800852" cy="3906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651DD0-4839-47C9-A9A9-3F5056FFC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323B6D-9603-4517-B425-10C069E25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8AF7673-4E49-421A-A8F9-8B568C2E52E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BFD5DC-90F2-4A91-AE88-C9A9192A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376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2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E6BCF-F13B-4DAE-838C-D4CFDC54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072EF-C701-4F8C-9B31-1260A74B63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3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16D008-2F5C-4820-A061-6C39F314126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5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0CE585-CC58-4405-A5B2-4146F97E314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12344" y="3994785"/>
            <a:ext cx="11753977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156A72-D8B4-4EB6-8FFB-61C9B44B1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EFBFB9-D2F6-40AF-BCCC-A2A94354C2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A2F219F5-2D10-43F8-A53B-34A1ADD86956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8F30A4-BEA8-4D3F-B414-562C963D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29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17" y="1211263"/>
            <a:ext cx="55372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8" y="1211263"/>
            <a:ext cx="5539316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19032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E88C9-2E13-4233-97E7-A58EA56BF533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7B31FC-3EB7-4237-9F75-E570D381E0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344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A8875F-CFAA-4590-B879-3219CBD4BB9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5596" y="1965579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4CB87F-0C22-4934-8CA1-76F88C95A47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212344" y="3994785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020373-3ACB-4F0F-B502-F1E7C40F6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596" y="3994785"/>
            <a:ext cx="5800852" cy="18768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7AE7A61-0107-4725-BF07-B2F2AA671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2470242-CC3A-40B7-95C1-B059AF43DE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4497A7C5-BC5F-48E8-AE9A-063AD7EF3F55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8F0835-9080-41B3-9513-4B633002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306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464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570400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463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30894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2004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1" y="5927726"/>
            <a:ext cx="9599084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6518" y="4035426"/>
            <a:ext cx="9596967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682867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6946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34176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17" y="1211263"/>
            <a:ext cx="55372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8" y="1211263"/>
            <a:ext cx="5539316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95189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86596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70912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22653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7952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03578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0942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55748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3" y="88901"/>
            <a:ext cx="2819400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18" y="88901"/>
            <a:ext cx="8257116" cy="585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4426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7724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99968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image" Target="../media/image5.emf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image" Target="../media/image5.emf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CC91A-7C39-C90E-2484-24AD755F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E8BBE-5B97-F206-CBC1-89CC015DF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FE2FC-C7BA-B3CB-F5AB-3A9A9D9AD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A616B-4EE9-7863-D9FC-E1D7E53A7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Internal - do not circulate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A3E2D-7E71-2105-B3F8-274243D16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08CB-7F13-42F5-9C5A-FCEB8B89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2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land_print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789"/>
            <a:ext cx="12192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7418" y="88900"/>
            <a:ext cx="1127124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7418" y="1211263"/>
            <a:ext cx="11279716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83350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200"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1584" y="6483350"/>
            <a:ext cx="74294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41325" algn="l"/>
              </a:tabLst>
            </a:pPr>
            <a:fld id="{B7BFF2CF-7F00-44A4-B8EB-5031077863CB}" type="slidenum">
              <a:rPr lang="en-US" sz="1200">
                <a:solidFill>
                  <a:srgbClr val="626469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441325" algn="l"/>
                </a:tabLst>
              </a:pPr>
              <a:t>‹#›</a:t>
            </a:fld>
            <a:r>
              <a:rPr lang="en-US" sz="1200" dirty="0">
                <a:solidFill>
                  <a:srgbClr val="626469"/>
                </a:solidFill>
                <a:cs typeface="Arial" charset="0"/>
              </a:rPr>
              <a:t>	</a:t>
            </a:r>
          </a:p>
        </p:txBody>
      </p:sp>
      <p:pic>
        <p:nvPicPr>
          <p:cNvPr id="1031" name="Picture 8" descr="new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434" y="6403975"/>
            <a:ext cx="156633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wipe dir="r"/>
  </p:transition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B703AAA-4FFC-42AB-86A4-EDADCDEA87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50526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60" imgH="360" progId="TCLayout.ActiveDocument.1">
                  <p:embed/>
                </p:oleObj>
              </mc:Choice>
              <mc:Fallback>
                <p:oleObj name="think-cell Folie" r:id="rId27" imgW="360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B703AAA-4FFC-42AB-86A4-EDADCDEA87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8000" y="6516000"/>
            <a:ext cx="7920000" cy="16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7600" y="6516000"/>
            <a:ext cx="468000" cy="151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2DB60D2-BC6A-46E6-9CF7-E32531D2CD2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26800" y="6516000"/>
            <a:ext cx="360000" cy="15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1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2400" y="1965600"/>
            <a:ext cx="11754000" cy="39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  <a:p>
            <a:pPr lvl="8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DAAB4C8-AEFE-4A52-B5FE-12254CCF05E3}"/>
              </a:ext>
            </a:extLst>
          </p:cNvPr>
          <p:cNvGrpSpPr/>
          <p:nvPr userDrawn="1"/>
        </p:nvGrpSpPr>
        <p:grpSpPr>
          <a:xfrm>
            <a:off x="9601200" y="6091200"/>
            <a:ext cx="2592000" cy="540000"/>
            <a:chOff x="9597600" y="6091200"/>
            <a:chExt cx="2592000" cy="54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97E5F5D-9039-493D-9DC1-A5E70DAEDE09}"/>
                </a:ext>
              </a:extLst>
            </p:cNvPr>
            <p:cNvSpPr/>
            <p:nvPr userDrawn="1"/>
          </p:nvSpPr>
          <p:spPr>
            <a:xfrm>
              <a:off x="9597600" y="6091200"/>
              <a:ext cx="2592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0DF2564-4DFA-485C-B2BF-1D3760A38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800" y="6224400"/>
              <a:ext cx="808391" cy="292882"/>
            </a:xfrm>
            <a:prstGeom prst="rect">
              <a:avLst/>
            </a:prstGeom>
          </p:spPr>
        </p:pic>
      </p:grpSp>
      <p:sp>
        <p:nvSpPr>
          <p:cNvPr id="12" name="MSIPCMContentMarking" descr="{&quot;HashCode&quot;:-1038031055,&quot;Placement&quot;:&quot;Footer&quot;,&quot;Top&quot;:520.3781,&quot;Left&quot;:452.558044,&quot;SlideWidth&quot;:960,&quot;SlideHeight&quot;:540}">
            <a:extLst>
              <a:ext uri="{FF2B5EF4-FFF2-40B4-BE49-F238E27FC236}">
                <a16:creationId xmlns:a16="http://schemas.microsoft.com/office/drawing/2014/main" id="{23277907-16C0-41D1-8EB2-DD7A2A8A0F65}"/>
              </a:ext>
            </a:extLst>
          </p:cNvPr>
          <p:cNvSpPr txBox="1"/>
          <p:nvPr userDrawn="1"/>
        </p:nvSpPr>
        <p:spPr>
          <a:xfrm>
            <a:off x="5747487" y="6608802"/>
            <a:ext cx="69702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259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95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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22800" indent="-266400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3" panose="05040102010807070707" pitchFamily="18" charset="2"/>
        <a:buChar char="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0000" indent="-2772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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6400" indent="-2664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600" indent="-2664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8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80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52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4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36">
          <p15:clr>
            <a:srgbClr val="F26B43"/>
          </p15:clr>
        </p15:guide>
        <p15:guide id="2" orient="horz" pos="4184">
          <p15:clr>
            <a:srgbClr val="F26B43"/>
          </p15:clr>
        </p15:guide>
        <p15:guide id="3" orient="horz" pos="4048">
          <p15:clr>
            <a:srgbClr val="F26B43"/>
          </p15:clr>
        </p15:guide>
        <p15:guide id="4" orient="horz" pos="1272">
          <p15:clr>
            <a:srgbClr val="F26B43"/>
          </p15:clr>
        </p15:guide>
        <p15:guide id="5" pos="144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B703AAA-4FFC-42AB-86A4-EDADCDEA87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50526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60" imgH="360" progId="TCLayout.ActiveDocument.1">
                  <p:embed/>
                </p:oleObj>
              </mc:Choice>
              <mc:Fallback>
                <p:oleObj name="think-cell Folie" r:id="rId27" imgW="360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B703AAA-4FFC-42AB-86A4-EDADCDEA87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8000" y="6516000"/>
            <a:ext cx="7920000" cy="16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| Optional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7600" y="6516000"/>
            <a:ext cx="468000" cy="151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C2DB60D2-BC6A-46E6-9CF7-E32531D2CD2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10.05.2023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26800" y="6516000"/>
            <a:ext cx="360000" cy="15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1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fld id="{D7C0CCF7-DF53-4ADB-AAD8-9742C01AD44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2400" y="1965600"/>
            <a:ext cx="11754000" cy="39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  <a:p>
            <a:pPr lvl="8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9600" y="432000"/>
            <a:ext cx="11736000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DAAB4C8-AEFE-4A52-B5FE-12254CCF05E3}"/>
              </a:ext>
            </a:extLst>
          </p:cNvPr>
          <p:cNvGrpSpPr/>
          <p:nvPr userDrawn="1"/>
        </p:nvGrpSpPr>
        <p:grpSpPr>
          <a:xfrm>
            <a:off x="9601200" y="6091200"/>
            <a:ext cx="2592000" cy="540000"/>
            <a:chOff x="9597600" y="6091200"/>
            <a:chExt cx="2592000" cy="54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97E5F5D-9039-493D-9DC1-A5E70DAEDE09}"/>
                </a:ext>
              </a:extLst>
            </p:cNvPr>
            <p:cNvSpPr/>
            <p:nvPr userDrawn="1"/>
          </p:nvSpPr>
          <p:spPr>
            <a:xfrm>
              <a:off x="9597600" y="6091200"/>
              <a:ext cx="2592000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0DF2564-4DFA-485C-B2BF-1D3760A38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800" y="6224400"/>
              <a:ext cx="808391" cy="292882"/>
            </a:xfrm>
            <a:prstGeom prst="rect">
              <a:avLst/>
            </a:prstGeom>
          </p:spPr>
        </p:pic>
      </p:grpSp>
      <p:sp>
        <p:nvSpPr>
          <p:cNvPr id="12" name="MSIPCMContentMarking" descr="{&quot;HashCode&quot;:-1038031055,&quot;Placement&quot;:&quot;Footer&quot;,&quot;Top&quot;:520.3781,&quot;Left&quot;:452.558044,&quot;SlideWidth&quot;:960,&quot;SlideHeight&quot;:540}">
            <a:extLst>
              <a:ext uri="{FF2B5EF4-FFF2-40B4-BE49-F238E27FC236}">
                <a16:creationId xmlns:a16="http://schemas.microsoft.com/office/drawing/2014/main" id="{23277907-16C0-41D1-8EB2-DD7A2A8A0F65}"/>
              </a:ext>
            </a:extLst>
          </p:cNvPr>
          <p:cNvSpPr txBox="1"/>
          <p:nvPr userDrawn="1"/>
        </p:nvSpPr>
        <p:spPr>
          <a:xfrm>
            <a:off x="5747487" y="6608802"/>
            <a:ext cx="69702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5992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95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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22800" indent="-266400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3" panose="05040102010807070707" pitchFamily="18" charset="2"/>
        <a:buChar char="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0000" indent="-2772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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6400" indent="-2664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600" indent="-2664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8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80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52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400" indent="-266400" algn="l" defTabSz="914400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36">
          <p15:clr>
            <a:srgbClr val="F26B43"/>
          </p15:clr>
        </p15:guide>
        <p15:guide id="2" orient="horz" pos="4184">
          <p15:clr>
            <a:srgbClr val="F26B43"/>
          </p15:clr>
        </p15:guide>
        <p15:guide id="3" orient="horz" pos="4048">
          <p15:clr>
            <a:srgbClr val="F26B43"/>
          </p15:clr>
        </p15:guide>
        <p15:guide id="4" orient="horz" pos="1272">
          <p15:clr>
            <a:srgbClr val="F26B43"/>
          </p15:clr>
        </p15:guide>
        <p15:guide id="5" pos="144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land_print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789"/>
            <a:ext cx="12192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7418" y="88900"/>
            <a:ext cx="1127124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7418" y="1211263"/>
            <a:ext cx="11279716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83350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200"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1584" y="6483350"/>
            <a:ext cx="74294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41325" algn="l"/>
              </a:tabLst>
            </a:pPr>
            <a:fld id="{B7BFF2CF-7F00-44A4-B8EB-5031077863CB}" type="slidenum">
              <a:rPr lang="en-US" sz="1200">
                <a:solidFill>
                  <a:srgbClr val="626469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441325" algn="l"/>
                </a:tabLst>
              </a:pPr>
              <a:t>‹#›</a:t>
            </a:fld>
            <a:r>
              <a:rPr lang="en-US" sz="1200" dirty="0">
                <a:solidFill>
                  <a:srgbClr val="626469"/>
                </a:solidFill>
                <a:cs typeface="Arial" charset="0"/>
              </a:rPr>
              <a:t>	</a:t>
            </a:r>
          </a:p>
        </p:txBody>
      </p:sp>
      <p:pic>
        <p:nvPicPr>
          <p:cNvPr id="1031" name="Picture 8" descr="new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434" y="6403975"/>
            <a:ext cx="156633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wipe dir="r"/>
  </p:transition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yngenta-my.sharepoint.com/personal/jenninah_mbogoh_syngenta_com/Documents/Documents/CPD%20files%202023/PPE%20colaboration/Githunguri_Kenya%20PPE_Cost_GroupSurvey_Individividual.xlsx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" name="Rectangle 3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38086-2CFD-2F35-E86B-2C00AD969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USER INPUT FOR PPE FOR PESTICIDE OPERATORS: A GLOBAL FRAMEWORK FOR DATA COLLECTION</a:t>
            </a: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F84CA-9382-6BF7-9F96-05C46DC369D0}"/>
              </a:ext>
            </a:extLst>
          </p:cNvPr>
          <p:cNvSpPr txBox="1"/>
          <p:nvPr/>
        </p:nvSpPr>
        <p:spPr>
          <a:xfrm>
            <a:off x="1115568" y="3912123"/>
            <a:ext cx="10168128" cy="2264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Anugrah Shaw</a:t>
            </a:r>
            <a:r>
              <a:rPr lang="en-US" sz="2000" baseline="30000" dirty="0">
                <a:effectLst/>
              </a:rPr>
              <a:t>1*</a:t>
            </a:r>
            <a:r>
              <a:rPr lang="en-US" sz="2000" dirty="0">
                <a:effectLst/>
              </a:rPr>
              <a:t>, Thavy Staal</a:t>
            </a:r>
            <a:r>
              <a:rPr lang="en-US" sz="2100" baseline="30000" dirty="0"/>
              <a:t>2</a:t>
            </a:r>
            <a:r>
              <a:rPr lang="en-US" sz="2000" dirty="0">
                <a:effectLst/>
              </a:rPr>
              <a:t>, Marcelo Macedo</a:t>
            </a:r>
            <a:r>
              <a:rPr lang="en-US" sz="2100" baseline="30000" dirty="0"/>
              <a:t>3</a:t>
            </a:r>
            <a:r>
              <a:rPr lang="en-US" sz="2000" dirty="0">
                <a:effectLst/>
              </a:rPr>
              <a:t> Hamilton Ramos</a:t>
            </a:r>
            <a:r>
              <a:rPr lang="en-US" sz="2100" baseline="30000" dirty="0"/>
              <a:t>4</a:t>
            </a:r>
            <a:r>
              <a:rPr lang="en-US" sz="2000" dirty="0">
                <a:effectLst/>
              </a:rPr>
              <a:t>, Sonja Sterman</a:t>
            </a:r>
            <a:r>
              <a:rPr lang="en-US" sz="2100" baseline="30000" dirty="0"/>
              <a:t>5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1 University of Maryland Eastern Shore, Princess Anne, MD 21853, USA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2 BASF, Limburgerhof, Germany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3 AZR, Pinhal, Brazil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4 Instituto Agronomico, Jundiaí, Brazil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5 University of Maribor, Faculty of Mechanical Engineering, Maribor, Slovenia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* ashaw@umes</a:t>
            </a:r>
            <a:r>
              <a:rPr lang="en-US" sz="2000" dirty="0"/>
              <a:t>.edu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972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B14C7-547B-B895-69C1-B8D35E284A6D}"/>
              </a:ext>
            </a:extLst>
          </p:cNvPr>
          <p:cNvSpPr txBox="1"/>
          <p:nvPr/>
        </p:nvSpPr>
        <p:spPr>
          <a:xfrm>
            <a:off x="240443" y="570529"/>
            <a:ext cx="7165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Step 2: Focus Group Meeting</a:t>
            </a:r>
            <a:endParaRPr lang="en-US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3CB4C-6F01-75BC-80B4-94CD7AE68AAB}"/>
              </a:ext>
            </a:extLst>
          </p:cNvPr>
          <p:cNvSpPr txBox="1"/>
          <p:nvPr/>
        </p:nvSpPr>
        <p:spPr>
          <a:xfrm>
            <a:off x="240442" y="1526905"/>
            <a:ext cx="11176857" cy="4481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3C34E-D118-1F6E-2EB2-85F6A3258027}"/>
              </a:ext>
            </a:extLst>
          </p:cNvPr>
          <p:cNvSpPr txBox="1"/>
          <p:nvPr/>
        </p:nvSpPr>
        <p:spPr>
          <a:xfrm>
            <a:off x="240442" y="2249739"/>
            <a:ext cx="8047215" cy="445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provided by Group Leader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Consent form reviewed and signed by participant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Questionnaire completed by individual farmers/applicators</a:t>
            </a:r>
          </a:p>
          <a:p>
            <a:pPr lvl="3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A: Demographic and other information </a:t>
            </a:r>
          </a:p>
          <a:p>
            <a:pPr lvl="3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B: User preference 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Group discussion to “design”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garment. </a:t>
            </a:r>
          </a:p>
          <a:p>
            <a:pPr lvl="3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Completion of cost sheet and finalize garment details  </a:t>
            </a:r>
          </a:p>
        </p:txBody>
      </p:sp>
      <p:pic>
        <p:nvPicPr>
          <p:cNvPr id="11" name="Graphic 10" descr="Teacher outline">
            <a:extLst>
              <a:ext uri="{FF2B5EF4-FFF2-40B4-BE49-F238E27FC236}">
                <a16:creationId xmlns:a16="http://schemas.microsoft.com/office/drawing/2014/main" id="{B9F8C136-6FCA-C10F-2A83-2BE7CDE00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485" y="2159616"/>
            <a:ext cx="649415" cy="649415"/>
          </a:xfrm>
          <a:prstGeom prst="rect">
            <a:avLst/>
          </a:prstGeom>
        </p:spPr>
      </p:pic>
      <p:pic>
        <p:nvPicPr>
          <p:cNvPr id="18" name="Graphic 17" descr="Clipboard outline">
            <a:extLst>
              <a:ext uri="{FF2B5EF4-FFF2-40B4-BE49-F238E27FC236}">
                <a16:creationId xmlns:a16="http://schemas.microsoft.com/office/drawing/2014/main" id="{5D88F57A-2C32-BA2F-A3BD-B73E406A8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992" y="4220283"/>
            <a:ext cx="914400" cy="914400"/>
          </a:xfrm>
          <a:prstGeom prst="rect">
            <a:avLst/>
          </a:prstGeom>
        </p:spPr>
      </p:pic>
      <p:pic>
        <p:nvPicPr>
          <p:cNvPr id="24" name="Graphic 23" descr="Customer review outline">
            <a:extLst>
              <a:ext uri="{FF2B5EF4-FFF2-40B4-BE49-F238E27FC236}">
                <a16:creationId xmlns:a16="http://schemas.microsoft.com/office/drawing/2014/main" id="{EABB8F3A-F6D5-6BE5-08DC-738D3DC01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992" y="5863152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EA2D30-4DDE-861F-AD03-B2EFCA947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6848" y="1485632"/>
            <a:ext cx="4376106" cy="4691850"/>
          </a:xfrm>
          <a:prstGeom prst="rect">
            <a:avLst/>
          </a:prstGeom>
        </p:spPr>
      </p:pic>
      <p:pic>
        <p:nvPicPr>
          <p:cNvPr id="22" name="Graphic 21" descr="Calligraphy Pen outline">
            <a:extLst>
              <a:ext uri="{FF2B5EF4-FFF2-40B4-BE49-F238E27FC236}">
                <a16:creationId xmlns:a16="http://schemas.microsoft.com/office/drawing/2014/main" id="{56A9D114-0A08-411E-47DA-A9D77D74C2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7469" y="3189949"/>
            <a:ext cx="649416" cy="6494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8255137-44D0-1DAE-BB50-F1A670E364D2}"/>
              </a:ext>
            </a:extLst>
          </p:cNvPr>
          <p:cNvSpPr txBox="1"/>
          <p:nvPr/>
        </p:nvSpPr>
        <p:spPr>
          <a:xfrm>
            <a:off x="9267585" y="1157573"/>
            <a:ext cx="1545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Questionnaire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4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469D39-E1B9-0B68-4B83-CFDBAE99ACF1}"/>
              </a:ext>
            </a:extLst>
          </p:cNvPr>
          <p:cNvSpPr txBox="1"/>
          <p:nvPr/>
        </p:nvSpPr>
        <p:spPr>
          <a:xfrm>
            <a:off x="1" y="0"/>
            <a:ext cx="12192000" cy="5581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B5D40-E2E3-C229-3734-C173F21E9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6208" t="9374" r="15848" b="29184"/>
          <a:stretch/>
        </p:blipFill>
        <p:spPr>
          <a:xfrm>
            <a:off x="157843" y="614387"/>
            <a:ext cx="11956107" cy="5471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3828AF-2B10-1ADF-F275-23D5A0C4A4DB}"/>
              </a:ext>
            </a:extLst>
          </p:cNvPr>
          <p:cNvSpPr txBox="1"/>
          <p:nvPr/>
        </p:nvSpPr>
        <p:spPr>
          <a:xfrm>
            <a:off x="94342" y="50344"/>
            <a:ext cx="795248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  Discussion – An Example of BASF meeting</a:t>
            </a: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CC2CF-3AA8-5EDE-6BF0-1F87FE24F4C0}"/>
              </a:ext>
            </a:extLst>
          </p:cNvPr>
          <p:cNvSpPr txBox="1"/>
          <p:nvPr/>
        </p:nvSpPr>
        <p:spPr>
          <a:xfrm>
            <a:off x="30841" y="628520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Focus Group Meeting with coffee farmers in Karatina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Kenya                                Group Leader: Wilfred Zuma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0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86957B-F33E-4B0C-502D-CE8DA95BD497}"/>
              </a:ext>
            </a:extLst>
          </p:cNvPr>
          <p:cNvSpPr txBox="1"/>
          <p:nvPr/>
        </p:nvSpPr>
        <p:spPr>
          <a:xfrm>
            <a:off x="1" y="0"/>
            <a:ext cx="12192000" cy="5581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1740F94-CD35-BEA4-BD2F-36F59015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8" y="558174"/>
            <a:ext cx="8994962" cy="618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01591ACB-EF07-8274-BD24-6B694ECFDC20}"/>
              </a:ext>
            </a:extLst>
          </p:cNvPr>
          <p:cNvSpPr/>
          <p:nvPr/>
        </p:nvSpPr>
        <p:spPr bwMode="auto">
          <a:xfrm>
            <a:off x="504213" y="1632714"/>
            <a:ext cx="2309586" cy="263444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Location: Githunguri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Prototype: Coverall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Cost: Ksh. 2341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Pocket: Pant pocket:  Flap with velcro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Color: Grey</a:t>
            </a:r>
          </a:p>
        </p:txBody>
      </p:sp>
      <p:sp>
        <p:nvSpPr>
          <p:cNvPr id="4" name="TextBox 3">
            <a:hlinkClick r:id="rId3" tooltip="Githunguri_Kenya PPE_Cost_GroupSurvey_Individividual.xlsx"/>
            <a:extLst>
              <a:ext uri="{FF2B5EF4-FFF2-40B4-BE49-F238E27FC236}">
                <a16:creationId xmlns:a16="http://schemas.microsoft.com/office/drawing/2014/main" id="{6637D30F-FAEC-6A72-FD37-7D79B3E5AFD4}"/>
              </a:ext>
            </a:extLst>
          </p:cNvPr>
          <p:cNvSpPr txBox="1"/>
          <p:nvPr/>
        </p:nvSpPr>
        <p:spPr>
          <a:xfrm>
            <a:off x="10386874" y="4616388"/>
            <a:ext cx="1145219" cy="6125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6DFD3-9AF9-7E1E-2779-49B186404E50}"/>
              </a:ext>
            </a:extLst>
          </p:cNvPr>
          <p:cNvSpPr txBox="1"/>
          <p:nvPr/>
        </p:nvSpPr>
        <p:spPr>
          <a:xfrm>
            <a:off x="157842" y="0"/>
            <a:ext cx="932313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  Discussion – An Example of Syngenta meeting</a:t>
            </a: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EBBBC-3D83-F747-9505-3FB3E74611A2}"/>
              </a:ext>
            </a:extLst>
          </p:cNvPr>
          <p:cNvSpPr txBox="1"/>
          <p:nvPr/>
        </p:nvSpPr>
        <p:spPr>
          <a:xfrm>
            <a:off x="76831" y="5824340"/>
            <a:ext cx="6291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Provided by:</a:t>
            </a:r>
          </a:p>
          <a:p>
            <a:r>
              <a:rPr lang="en-US" dirty="0"/>
              <a:t>Jenninah Mbogoh</a:t>
            </a:r>
          </a:p>
          <a:p>
            <a:r>
              <a:rPr lang="en-US" dirty="0"/>
              <a:t>Syngenta, Kenya</a:t>
            </a:r>
          </a:p>
        </p:txBody>
      </p:sp>
    </p:spTree>
    <p:extLst>
      <p:ext uri="{BB962C8B-B14F-4D97-AF65-F5344CB8AC3E}">
        <p14:creationId xmlns:p14="http://schemas.microsoft.com/office/powerpoint/2010/main" val="280397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B14C7-547B-B895-69C1-B8D35E284A6D}"/>
              </a:ext>
            </a:extLst>
          </p:cNvPr>
          <p:cNvSpPr txBox="1"/>
          <p:nvPr/>
        </p:nvSpPr>
        <p:spPr>
          <a:xfrm>
            <a:off x="240443" y="570529"/>
            <a:ext cx="7165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3CB4C-6F01-75BC-80B4-94CD7AE68AAB}"/>
              </a:ext>
            </a:extLst>
          </p:cNvPr>
          <p:cNvSpPr txBox="1"/>
          <p:nvPr/>
        </p:nvSpPr>
        <p:spPr>
          <a:xfrm>
            <a:off x="240443" y="1727537"/>
            <a:ext cx="11176857" cy="4481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3C34E-D118-1F6E-2EB2-85F6A3258027}"/>
              </a:ext>
            </a:extLst>
          </p:cNvPr>
          <p:cNvSpPr txBox="1"/>
          <p:nvPr/>
        </p:nvSpPr>
        <p:spPr>
          <a:xfrm>
            <a:off x="240442" y="2249739"/>
            <a:ext cx="8047215" cy="222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 thanks to:</a:t>
            </a:r>
          </a:p>
          <a:p>
            <a:pPr marL="1257300" lvl="2" indent="-342900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Leaders</a:t>
            </a:r>
          </a:p>
          <a:p>
            <a:pPr marL="1257300" lvl="2" indent="-342900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Notetakers</a:t>
            </a:r>
          </a:p>
          <a:p>
            <a:pPr marL="1257300" lvl="2" indent="-342900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Farmers and spray applicators</a:t>
            </a:r>
          </a:p>
          <a:p>
            <a:pPr lvl="2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75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906950-6D88-3A8D-6F77-6B543F2B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74EA5-460B-5D39-EF9D-C8C4F8C9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99" y="2291640"/>
            <a:ext cx="5738812" cy="391777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</a:pPr>
            <a:r>
              <a:rPr lang="en-US" dirty="0"/>
              <a:t>Personal protective equipment (PPE) important for exposure reduction, especially for handheld applications. 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Operator exposure studies, important to determine PPE required for risk reduction.</a:t>
            </a:r>
          </a:p>
          <a:p>
            <a:pPr marL="457200" indent="-457200">
              <a:buClr>
                <a:schemeClr val="accent2"/>
              </a:buClr>
            </a:pPr>
            <a:r>
              <a:rPr lang="en-US" dirty="0"/>
              <a:t>PPE to mitigate risk considered in the authorization of pesticide products.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The FAO Pesticide Registration Toolkit developed  for regulators in countries with limited resources.  </a:t>
            </a:r>
          </a:p>
        </p:txBody>
      </p:sp>
      <p:pic>
        <p:nvPicPr>
          <p:cNvPr id="5" name="그림 %d 465" descr="A picture containing grass, sky, outdoor, kite&#10;&#10;Description automatically generated">
            <a:extLst>
              <a:ext uri="{FF2B5EF4-FFF2-40B4-BE49-F238E27FC236}">
                <a16:creationId xmlns:a16="http://schemas.microsoft.com/office/drawing/2014/main" id="{8EA77490-2AE8-FFE9-A2BC-DB2EB1E47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2" r="1"/>
          <a:stretch/>
        </p:blipFill>
        <p:spPr>
          <a:xfrm>
            <a:off x="6197601" y="1809392"/>
            <a:ext cx="5898100" cy="4278624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0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Textfeld 13">
            <a:extLst>
              <a:ext uri="{FF2B5EF4-FFF2-40B4-BE49-F238E27FC236}">
                <a16:creationId xmlns:a16="http://schemas.microsoft.com/office/drawing/2014/main" id="{ADB23707-24B4-9A2C-A9CA-E6EF42FEAC36}"/>
              </a:ext>
            </a:extLst>
          </p:cNvPr>
          <p:cNvSpPr txBox="1"/>
          <p:nvPr/>
        </p:nvSpPr>
        <p:spPr bwMode="gray">
          <a:xfrm>
            <a:off x="1630133" y="531747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Steering Committee</a:t>
            </a:r>
          </a:p>
        </p:txBody>
      </p:sp>
      <p:sp>
        <p:nvSpPr>
          <p:cNvPr id="39" name="Textfeld 4">
            <a:extLst>
              <a:ext uri="{FF2B5EF4-FFF2-40B4-BE49-F238E27FC236}">
                <a16:creationId xmlns:a16="http://schemas.microsoft.com/office/drawing/2014/main" id="{481B5009-3527-F75E-6F3E-63E065A5B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824" y="597494"/>
            <a:ext cx="5227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ICPPE-LMIC Initiative</a:t>
            </a:r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8456D3C9-8C1A-F9F2-7445-1C5F9AC86F46}"/>
              </a:ext>
            </a:extLst>
          </p:cNvPr>
          <p:cNvSpPr txBox="1"/>
          <p:nvPr/>
        </p:nvSpPr>
        <p:spPr>
          <a:xfrm>
            <a:off x="201327" y="2285503"/>
            <a:ext cx="6191118" cy="370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Improving Operator Safety in LMIC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Committee: Strategy and scoping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Groups: technical expertise and FAO/WHO observers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database with approx. fifty studies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Operator exposure model for handheld applications 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risk assessment and mitigation tool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proposed for FAO toolkit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endParaRPr lang="en-US" sz="2000" dirty="0">
              <a:solidFill>
                <a:srgbClr val="E7E6E6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4FE0BCE-901A-B27B-8F88-507D0821B52B}"/>
              </a:ext>
            </a:extLst>
          </p:cNvPr>
          <p:cNvGrpSpPr/>
          <p:nvPr/>
        </p:nvGrpSpPr>
        <p:grpSpPr>
          <a:xfrm>
            <a:off x="7016441" y="984251"/>
            <a:ext cx="4962647" cy="5106457"/>
            <a:chOff x="238361" y="838043"/>
            <a:chExt cx="4962647" cy="5106457"/>
          </a:xfrm>
        </p:grpSpPr>
        <p:sp>
          <p:nvSpPr>
            <p:cNvPr id="42" name="Rechteck 5">
              <a:extLst>
                <a:ext uri="{FF2B5EF4-FFF2-40B4-BE49-F238E27FC236}">
                  <a16:creationId xmlns:a16="http://schemas.microsoft.com/office/drawing/2014/main" id="{12DD36AC-0F1C-88D3-FC63-166040D20B2B}"/>
                </a:ext>
              </a:extLst>
            </p:cNvPr>
            <p:cNvSpPr/>
            <p:nvPr/>
          </p:nvSpPr>
          <p:spPr bwMode="gray">
            <a:xfrm>
              <a:off x="735400" y="2413512"/>
              <a:ext cx="1303760" cy="2582920"/>
            </a:xfrm>
            <a:prstGeom prst="rect">
              <a:avLst/>
            </a:prstGeom>
            <a:solidFill>
              <a:srgbClr val="10384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43" name="Rechteck 6">
              <a:extLst>
                <a:ext uri="{FF2B5EF4-FFF2-40B4-BE49-F238E27FC236}">
                  <a16:creationId xmlns:a16="http://schemas.microsoft.com/office/drawing/2014/main" id="{0005C284-F076-DC6A-765D-DAD9BCA1D38D}"/>
                </a:ext>
              </a:extLst>
            </p:cNvPr>
            <p:cNvSpPr/>
            <p:nvPr/>
          </p:nvSpPr>
          <p:spPr bwMode="gray">
            <a:xfrm>
              <a:off x="2094421" y="2413512"/>
              <a:ext cx="1303760" cy="2582920"/>
            </a:xfrm>
            <a:prstGeom prst="rect">
              <a:avLst/>
            </a:prstGeom>
            <a:solidFill>
              <a:srgbClr val="2175A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44" name="Rechteck 7">
              <a:extLst>
                <a:ext uri="{FF2B5EF4-FFF2-40B4-BE49-F238E27FC236}">
                  <a16:creationId xmlns:a16="http://schemas.microsoft.com/office/drawing/2014/main" id="{E7A7EEE1-1AFA-E1F6-61D0-D6F9167A7486}"/>
                </a:ext>
              </a:extLst>
            </p:cNvPr>
            <p:cNvSpPr/>
            <p:nvPr/>
          </p:nvSpPr>
          <p:spPr bwMode="gray">
            <a:xfrm>
              <a:off x="3460530" y="2413512"/>
              <a:ext cx="1303760" cy="2582920"/>
            </a:xfrm>
            <a:prstGeom prst="rect">
              <a:avLst/>
            </a:prstGeom>
            <a:solidFill>
              <a:srgbClr val="52AA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45" name="Rechteck 8">
              <a:extLst>
                <a:ext uri="{FF2B5EF4-FFF2-40B4-BE49-F238E27FC236}">
                  <a16:creationId xmlns:a16="http://schemas.microsoft.com/office/drawing/2014/main" id="{27DE0A03-09B0-04E0-656A-83B05A0862E8}"/>
                </a:ext>
              </a:extLst>
            </p:cNvPr>
            <p:cNvSpPr/>
            <p:nvPr/>
          </p:nvSpPr>
          <p:spPr bwMode="gray">
            <a:xfrm>
              <a:off x="381930" y="5033334"/>
              <a:ext cx="4794855" cy="911166"/>
            </a:xfrm>
            <a:prstGeom prst="rect">
              <a:avLst/>
            </a:prstGeom>
            <a:solidFill>
              <a:srgbClr val="000000">
                <a:lumMod val="95000"/>
                <a:lumOff val="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46" name="Gleichschenkliges Dreieck 9">
              <a:extLst>
                <a:ext uri="{FF2B5EF4-FFF2-40B4-BE49-F238E27FC236}">
                  <a16:creationId xmlns:a16="http://schemas.microsoft.com/office/drawing/2014/main" id="{21B3DD64-0EDE-6881-C961-BE0A33A0B7F5}"/>
                </a:ext>
              </a:extLst>
            </p:cNvPr>
            <p:cNvSpPr/>
            <p:nvPr/>
          </p:nvSpPr>
          <p:spPr bwMode="gray">
            <a:xfrm>
              <a:off x="238361" y="838043"/>
              <a:ext cx="4962647" cy="1598951"/>
            </a:xfrm>
            <a:prstGeom prst="triangle">
              <a:avLst/>
            </a:prstGeom>
            <a:solidFill>
              <a:srgbClr val="89D32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47" name="Textfeld 10">
              <a:extLst>
                <a:ext uri="{FF2B5EF4-FFF2-40B4-BE49-F238E27FC236}">
                  <a16:creationId xmlns:a16="http://schemas.microsoft.com/office/drawing/2014/main" id="{482E4619-585E-6A89-8DFA-3012C95B474D}"/>
                </a:ext>
              </a:extLst>
            </p:cNvPr>
            <p:cNvSpPr txBox="1"/>
            <p:nvPr/>
          </p:nvSpPr>
          <p:spPr bwMode="gray">
            <a:xfrm>
              <a:off x="1093051" y="4658691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WG1</a:t>
              </a:r>
            </a:p>
          </p:txBody>
        </p:sp>
        <p:sp>
          <p:nvSpPr>
            <p:cNvPr id="48" name="Textfeld 11">
              <a:extLst>
                <a:ext uri="{FF2B5EF4-FFF2-40B4-BE49-F238E27FC236}">
                  <a16:creationId xmlns:a16="http://schemas.microsoft.com/office/drawing/2014/main" id="{245F2EE1-FD75-3D1C-830F-EC71BE0020D8}"/>
                </a:ext>
              </a:extLst>
            </p:cNvPr>
            <p:cNvSpPr txBox="1"/>
            <p:nvPr/>
          </p:nvSpPr>
          <p:spPr bwMode="gray">
            <a:xfrm>
              <a:off x="2500780" y="4647817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WG2</a:t>
              </a:r>
            </a:p>
          </p:txBody>
        </p:sp>
        <p:sp>
          <p:nvSpPr>
            <p:cNvPr id="49" name="Textfeld 12">
              <a:extLst>
                <a:ext uri="{FF2B5EF4-FFF2-40B4-BE49-F238E27FC236}">
                  <a16:creationId xmlns:a16="http://schemas.microsoft.com/office/drawing/2014/main" id="{3C97ED6B-912F-B589-A6C1-3A70C8D791DE}"/>
                </a:ext>
              </a:extLst>
            </p:cNvPr>
            <p:cNvSpPr txBox="1"/>
            <p:nvPr/>
          </p:nvSpPr>
          <p:spPr bwMode="gray">
            <a:xfrm>
              <a:off x="3804540" y="4660636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WG3</a:t>
              </a:r>
            </a:p>
          </p:txBody>
        </p:sp>
        <p:sp>
          <p:nvSpPr>
            <p:cNvPr id="50" name="Textfeld 14">
              <a:extLst>
                <a:ext uri="{FF2B5EF4-FFF2-40B4-BE49-F238E27FC236}">
                  <a16:creationId xmlns:a16="http://schemas.microsoft.com/office/drawing/2014/main" id="{71058404-79FB-6FEE-3E6B-6908362FECD0}"/>
                </a:ext>
              </a:extLst>
            </p:cNvPr>
            <p:cNvSpPr txBox="1"/>
            <p:nvPr/>
          </p:nvSpPr>
          <p:spPr bwMode="gray">
            <a:xfrm>
              <a:off x="2425957" y="1405187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WG 4</a:t>
              </a:r>
            </a:p>
          </p:txBody>
        </p:sp>
        <p:sp>
          <p:nvSpPr>
            <p:cNvPr id="51" name="Textfeld 15">
              <a:extLst>
                <a:ext uri="{FF2B5EF4-FFF2-40B4-BE49-F238E27FC236}">
                  <a16:creationId xmlns:a16="http://schemas.microsoft.com/office/drawing/2014/main" id="{B94AD1EE-E8B2-3F9A-B59F-1E113F2C1440}"/>
                </a:ext>
              </a:extLst>
            </p:cNvPr>
            <p:cNvSpPr txBox="1"/>
            <p:nvPr/>
          </p:nvSpPr>
          <p:spPr bwMode="gray">
            <a:xfrm>
              <a:off x="930080" y="3078902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Global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Database /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Operator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Exposure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Model</a:t>
              </a:r>
            </a:p>
          </p:txBody>
        </p:sp>
        <p:sp>
          <p:nvSpPr>
            <p:cNvPr id="52" name="Textfeld 16">
              <a:extLst>
                <a:ext uri="{FF2B5EF4-FFF2-40B4-BE49-F238E27FC236}">
                  <a16:creationId xmlns:a16="http://schemas.microsoft.com/office/drawing/2014/main" id="{5EC048EE-0305-061C-298E-D0206BF3F737}"/>
                </a:ext>
              </a:extLst>
            </p:cNvPr>
            <p:cNvSpPr txBox="1"/>
            <p:nvPr/>
          </p:nvSpPr>
          <p:spPr bwMode="gray">
            <a:xfrm>
              <a:off x="2322157" y="3078902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Dermal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Absorption</a:t>
              </a:r>
            </a:p>
          </p:txBody>
        </p:sp>
        <p:sp>
          <p:nvSpPr>
            <p:cNvPr id="53" name="Textfeld 17">
              <a:extLst>
                <a:ext uri="{FF2B5EF4-FFF2-40B4-BE49-F238E27FC236}">
                  <a16:creationId xmlns:a16="http://schemas.microsoft.com/office/drawing/2014/main" id="{F252F716-690F-670E-6D3D-8986AE86DF1A}"/>
                </a:ext>
              </a:extLst>
            </p:cNvPr>
            <p:cNvSpPr txBox="1"/>
            <p:nvPr/>
          </p:nvSpPr>
          <p:spPr bwMode="gray">
            <a:xfrm>
              <a:off x="3718815" y="3096278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Personal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Protective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Equipment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(PPE)</a:t>
              </a:r>
            </a:p>
          </p:txBody>
        </p:sp>
        <p:sp>
          <p:nvSpPr>
            <p:cNvPr id="54" name="Textfeld 18">
              <a:extLst>
                <a:ext uri="{FF2B5EF4-FFF2-40B4-BE49-F238E27FC236}">
                  <a16:creationId xmlns:a16="http://schemas.microsoft.com/office/drawing/2014/main" id="{6C73C31E-3890-E8AD-F181-407EAAA62EB6}"/>
                </a:ext>
              </a:extLst>
            </p:cNvPr>
            <p:cNvSpPr txBox="1"/>
            <p:nvPr/>
          </p:nvSpPr>
          <p:spPr bwMode="gray">
            <a:xfrm>
              <a:off x="1514906" y="1771604"/>
              <a:ext cx="2690217" cy="4870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User-friendly Risk Assessment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and Mitigation Tool</a:t>
              </a:r>
            </a:p>
          </p:txBody>
        </p:sp>
        <p:sp>
          <p:nvSpPr>
            <p:cNvPr id="55" name="Pfeil: nach unten 25">
              <a:extLst>
                <a:ext uri="{FF2B5EF4-FFF2-40B4-BE49-F238E27FC236}">
                  <a16:creationId xmlns:a16="http://schemas.microsoft.com/office/drawing/2014/main" id="{15CDCBA3-5549-B7D5-0317-B01E98E13024}"/>
                </a:ext>
              </a:extLst>
            </p:cNvPr>
            <p:cNvSpPr/>
            <p:nvPr/>
          </p:nvSpPr>
          <p:spPr>
            <a:xfrm rot="10800000">
              <a:off x="1262104" y="2224888"/>
              <a:ext cx="282203" cy="34025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Pfeil: nach unten 26">
              <a:extLst>
                <a:ext uri="{FF2B5EF4-FFF2-40B4-BE49-F238E27FC236}">
                  <a16:creationId xmlns:a16="http://schemas.microsoft.com/office/drawing/2014/main" id="{1AD577E2-52E0-1843-8EB1-61E75CB7067B}"/>
                </a:ext>
              </a:extLst>
            </p:cNvPr>
            <p:cNvSpPr/>
            <p:nvPr/>
          </p:nvSpPr>
          <p:spPr>
            <a:xfrm rot="10800000">
              <a:off x="2635485" y="2224888"/>
              <a:ext cx="282203" cy="34025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Pfeil: nach unten 27">
              <a:extLst>
                <a:ext uri="{FF2B5EF4-FFF2-40B4-BE49-F238E27FC236}">
                  <a16:creationId xmlns:a16="http://schemas.microsoft.com/office/drawing/2014/main" id="{46D3EEFE-EB67-073B-684B-2B683615FE28}"/>
                </a:ext>
              </a:extLst>
            </p:cNvPr>
            <p:cNvSpPr/>
            <p:nvPr/>
          </p:nvSpPr>
          <p:spPr>
            <a:xfrm rot="10800000">
              <a:off x="3890969" y="2212073"/>
              <a:ext cx="282203" cy="34025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Textfeld 13">
            <a:extLst>
              <a:ext uri="{FF2B5EF4-FFF2-40B4-BE49-F238E27FC236}">
                <a16:creationId xmlns:a16="http://schemas.microsoft.com/office/drawing/2014/main" id="{507A948C-96BB-53D0-6D27-8ECD8B2AC64B}"/>
              </a:ext>
            </a:extLst>
          </p:cNvPr>
          <p:cNvSpPr txBox="1"/>
          <p:nvPr/>
        </p:nvSpPr>
        <p:spPr bwMode="gray">
          <a:xfrm>
            <a:off x="8577376" y="5494905"/>
            <a:ext cx="2317367" cy="3431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11151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906950-6D88-3A8D-6F77-6B543F2B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6" y="464815"/>
            <a:ext cx="9392421" cy="133084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PPE for Risk Mitigation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8A37BBB1-E1D5-AC5B-E65B-3255D97BCEA6}"/>
              </a:ext>
            </a:extLst>
          </p:cNvPr>
          <p:cNvSpPr txBox="1"/>
          <p:nvPr/>
        </p:nvSpPr>
        <p:spPr>
          <a:xfrm>
            <a:off x="110203" y="2237096"/>
            <a:ext cx="7809151" cy="449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Mitigation – A bridge between risk assessment and risk management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Group 3 consists of a diverse group of experts 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assessors – operator exposure data analysis 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PPE experts – PPE  performance and certification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managers – regulators and industry experts</a:t>
            </a:r>
          </a:p>
          <a:p>
            <a:pPr marL="457200" indent="-396875">
              <a:lnSpc>
                <a:spcPct val="107000"/>
              </a:lnSpc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Sub-groups to address specific issues, including user acceptance. </a:t>
            </a:r>
          </a:p>
          <a:p>
            <a:pPr marL="457200" indent="-396875">
              <a:lnSpc>
                <a:spcPct val="107000"/>
              </a:lnSpc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acceptance 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crucial for adoption of PPE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</a:t>
            </a:r>
            <a:r>
              <a:rPr lang="en-US" sz="2000" dirty="0">
                <a:latin typeface="+mj-lt"/>
                <a:ea typeface="+mj-ea"/>
                <a:cs typeface="+mj-cs"/>
              </a:rPr>
              <a:t>lobal framework for efficient and consistent data collection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As grassroots approach to engage “local” experts and farmers 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Coordination at the global and “local” level </a:t>
            </a:r>
          </a:p>
          <a:p>
            <a:pPr marL="914400" marR="0" lvl="1" indent="-3968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Calibri Light" panose="020F0302020204030204" pitchFamily="34" charset="0"/>
              <a:buChar char="̶"/>
              <a:tabLst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Kenya – case study country for the ICPPE/LMIC initiative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7525"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tabLst/>
              <a:defRPr/>
            </a:pPr>
            <a:endParaRPr lang="en-US" sz="2800" b="1" dirty="0">
              <a:solidFill>
                <a:srgbClr val="E7E6E6">
                  <a:lumMod val="50000"/>
                </a:srgbClr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B81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172BABC5-D94D-5C6A-305D-C0EF1F78F85B}"/>
              </a:ext>
            </a:extLst>
          </p:cNvPr>
          <p:cNvSpPr/>
          <p:nvPr/>
        </p:nvSpPr>
        <p:spPr bwMode="gray">
          <a:xfrm>
            <a:off x="8208174" y="2700670"/>
            <a:ext cx="1112023" cy="230372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DB2D4DF1-CF5E-5813-7618-802C459E468F}"/>
              </a:ext>
            </a:extLst>
          </p:cNvPr>
          <p:cNvSpPr/>
          <p:nvPr/>
        </p:nvSpPr>
        <p:spPr bwMode="gray">
          <a:xfrm>
            <a:off x="9395686" y="2700670"/>
            <a:ext cx="1112023" cy="2307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0" name="Rechteck 7">
            <a:extLst>
              <a:ext uri="{FF2B5EF4-FFF2-40B4-BE49-F238E27FC236}">
                <a16:creationId xmlns:a16="http://schemas.microsoft.com/office/drawing/2014/main" id="{80A36C90-1A12-0C87-907E-116E7DDA9E34}"/>
              </a:ext>
            </a:extLst>
          </p:cNvPr>
          <p:cNvSpPr/>
          <p:nvPr/>
        </p:nvSpPr>
        <p:spPr bwMode="gray">
          <a:xfrm>
            <a:off x="10576273" y="2691106"/>
            <a:ext cx="1112023" cy="2317228"/>
          </a:xfrm>
          <a:prstGeom prst="rect">
            <a:avLst/>
          </a:prstGeom>
          <a:solidFill>
            <a:srgbClr val="52AAD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1" name="Rechteck 8">
            <a:extLst>
              <a:ext uri="{FF2B5EF4-FFF2-40B4-BE49-F238E27FC236}">
                <a16:creationId xmlns:a16="http://schemas.microsoft.com/office/drawing/2014/main" id="{A2AC6B02-8AB0-654B-2FFA-4D83BD101240}"/>
              </a:ext>
            </a:extLst>
          </p:cNvPr>
          <p:cNvSpPr/>
          <p:nvPr/>
        </p:nvSpPr>
        <p:spPr bwMode="gray">
          <a:xfrm>
            <a:off x="8203811" y="5048544"/>
            <a:ext cx="3484485" cy="65781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2" name="Gleichschenkliges Dreieck 9">
            <a:extLst>
              <a:ext uri="{FF2B5EF4-FFF2-40B4-BE49-F238E27FC236}">
                <a16:creationId xmlns:a16="http://schemas.microsoft.com/office/drawing/2014/main" id="{DD10B3B0-800A-3144-8504-CBEF8CDDA66B}"/>
              </a:ext>
            </a:extLst>
          </p:cNvPr>
          <p:cNvSpPr/>
          <p:nvPr/>
        </p:nvSpPr>
        <p:spPr bwMode="gray">
          <a:xfrm>
            <a:off x="7848980" y="1272579"/>
            <a:ext cx="4232817" cy="143447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4" name="Textfeld 10">
            <a:extLst>
              <a:ext uri="{FF2B5EF4-FFF2-40B4-BE49-F238E27FC236}">
                <a16:creationId xmlns:a16="http://schemas.microsoft.com/office/drawing/2014/main" id="{6014B468-F693-431D-7630-1BEC3E215B6E}"/>
              </a:ext>
            </a:extLst>
          </p:cNvPr>
          <p:cNvSpPr txBox="1"/>
          <p:nvPr/>
        </p:nvSpPr>
        <p:spPr bwMode="gray">
          <a:xfrm>
            <a:off x="8344253" y="4693213"/>
            <a:ext cx="779924" cy="8203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WG1</a:t>
            </a:r>
          </a:p>
        </p:txBody>
      </p:sp>
      <p:sp>
        <p:nvSpPr>
          <p:cNvPr id="16" name="Textfeld 11">
            <a:extLst>
              <a:ext uri="{FF2B5EF4-FFF2-40B4-BE49-F238E27FC236}">
                <a16:creationId xmlns:a16="http://schemas.microsoft.com/office/drawing/2014/main" id="{D1821867-CC80-D32E-76DC-76DA493AA579}"/>
              </a:ext>
            </a:extLst>
          </p:cNvPr>
          <p:cNvSpPr txBox="1"/>
          <p:nvPr/>
        </p:nvSpPr>
        <p:spPr bwMode="gray">
          <a:xfrm>
            <a:off x="9751982" y="4682339"/>
            <a:ext cx="779924" cy="8203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WG2</a:t>
            </a:r>
          </a:p>
        </p:txBody>
      </p:sp>
      <p:sp>
        <p:nvSpPr>
          <p:cNvPr id="18" name="Textfeld 12">
            <a:extLst>
              <a:ext uri="{FF2B5EF4-FFF2-40B4-BE49-F238E27FC236}">
                <a16:creationId xmlns:a16="http://schemas.microsoft.com/office/drawing/2014/main" id="{AC34C764-2761-E8A7-C556-E2BAD3859771}"/>
              </a:ext>
            </a:extLst>
          </p:cNvPr>
          <p:cNvSpPr txBox="1"/>
          <p:nvPr/>
        </p:nvSpPr>
        <p:spPr bwMode="gray">
          <a:xfrm>
            <a:off x="11055742" y="4695158"/>
            <a:ext cx="779924" cy="8203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WG3</a:t>
            </a:r>
          </a:p>
        </p:txBody>
      </p:sp>
      <p:sp>
        <p:nvSpPr>
          <p:cNvPr id="19" name="Textfeld 13">
            <a:extLst>
              <a:ext uri="{FF2B5EF4-FFF2-40B4-BE49-F238E27FC236}">
                <a16:creationId xmlns:a16="http://schemas.microsoft.com/office/drawing/2014/main" id="{CA1A0515-4DDE-F146-DF67-A7A15722E005}"/>
              </a:ext>
            </a:extLst>
          </p:cNvPr>
          <p:cNvSpPr txBox="1"/>
          <p:nvPr/>
        </p:nvSpPr>
        <p:spPr bwMode="gray">
          <a:xfrm>
            <a:off x="8115375" y="5291511"/>
            <a:ext cx="3484486" cy="6578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Steering Committee</a:t>
            </a:r>
          </a:p>
        </p:txBody>
      </p:sp>
      <p:sp>
        <p:nvSpPr>
          <p:cNvPr id="20" name="Textfeld 15">
            <a:extLst>
              <a:ext uri="{FF2B5EF4-FFF2-40B4-BE49-F238E27FC236}">
                <a16:creationId xmlns:a16="http://schemas.microsoft.com/office/drawing/2014/main" id="{F4FFE046-39F8-7474-9B1C-F61843BCE0E4}"/>
              </a:ext>
            </a:extLst>
          </p:cNvPr>
          <p:cNvSpPr txBox="1"/>
          <p:nvPr/>
        </p:nvSpPr>
        <p:spPr bwMode="gray">
          <a:xfrm>
            <a:off x="8345594" y="3184864"/>
            <a:ext cx="779924" cy="8203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Global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Database 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Operator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Model</a:t>
            </a:r>
          </a:p>
        </p:txBody>
      </p:sp>
      <p:sp>
        <p:nvSpPr>
          <p:cNvPr id="21" name="Textfeld 16">
            <a:extLst>
              <a:ext uri="{FF2B5EF4-FFF2-40B4-BE49-F238E27FC236}">
                <a16:creationId xmlns:a16="http://schemas.microsoft.com/office/drawing/2014/main" id="{85497A5E-5DAE-6CB2-B560-C2D6916C1318}"/>
              </a:ext>
            </a:extLst>
          </p:cNvPr>
          <p:cNvSpPr txBox="1"/>
          <p:nvPr/>
        </p:nvSpPr>
        <p:spPr bwMode="gray">
          <a:xfrm>
            <a:off x="9559074" y="3184864"/>
            <a:ext cx="779924" cy="8203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Dermal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Absorption</a:t>
            </a:r>
          </a:p>
        </p:txBody>
      </p:sp>
      <p:sp>
        <p:nvSpPr>
          <p:cNvPr id="22" name="Textfeld 17">
            <a:extLst>
              <a:ext uri="{FF2B5EF4-FFF2-40B4-BE49-F238E27FC236}">
                <a16:creationId xmlns:a16="http://schemas.microsoft.com/office/drawing/2014/main" id="{E2B8F1D5-0B8B-EAF8-5808-DBD325A6E4AD}"/>
              </a:ext>
            </a:extLst>
          </p:cNvPr>
          <p:cNvSpPr txBox="1"/>
          <p:nvPr/>
        </p:nvSpPr>
        <p:spPr bwMode="gray">
          <a:xfrm>
            <a:off x="10798562" y="3202240"/>
            <a:ext cx="779924" cy="8203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Personal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Protective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(PPE)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E9287-AFB6-FB77-1938-4154DEC9B6FA}"/>
              </a:ext>
            </a:extLst>
          </p:cNvPr>
          <p:cNvSpPr txBox="1"/>
          <p:nvPr/>
        </p:nvSpPr>
        <p:spPr>
          <a:xfrm>
            <a:off x="8383476" y="2046064"/>
            <a:ext cx="3216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User-friendly Risk Assessment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and Mitigation Tool</a:t>
            </a:r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E1E59B98-48E6-0520-660F-E966166C425B}"/>
              </a:ext>
            </a:extLst>
          </p:cNvPr>
          <p:cNvSpPr txBox="1"/>
          <p:nvPr/>
        </p:nvSpPr>
        <p:spPr bwMode="gray">
          <a:xfrm>
            <a:off x="9684744" y="174920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WG 4</a:t>
            </a:r>
          </a:p>
        </p:txBody>
      </p:sp>
    </p:spTree>
    <p:extLst>
      <p:ext uri="{BB962C8B-B14F-4D97-AF65-F5344CB8AC3E}">
        <p14:creationId xmlns:p14="http://schemas.microsoft.com/office/powerpoint/2010/main" val="328192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B14C7-547B-B895-69C1-B8D35E284A6D}"/>
              </a:ext>
            </a:extLst>
          </p:cNvPr>
          <p:cNvSpPr txBox="1"/>
          <p:nvPr/>
        </p:nvSpPr>
        <p:spPr>
          <a:xfrm>
            <a:off x="240443" y="570529"/>
            <a:ext cx="7165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Kenya PPE Partnership Project </a:t>
            </a:r>
            <a:endParaRPr lang="en-US" sz="3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3CB4C-6F01-75BC-80B4-94CD7AE68AAB}"/>
              </a:ext>
            </a:extLst>
          </p:cNvPr>
          <p:cNvSpPr txBox="1"/>
          <p:nvPr/>
        </p:nvSpPr>
        <p:spPr>
          <a:xfrm>
            <a:off x="240443" y="1727537"/>
            <a:ext cx="11176857" cy="4481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collaborators: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IAC, Brazil (fabric testing)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AZR, Brazil (protype manufacturing)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Maribor, Slovenia (functional design)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BASF team (Kenya logistical support and data collection; headquarters - planning)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Syngenta team (Kenya data collection)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Kenya Pest Control Products Board (risk mitigation and liaison with Kenya Bureau of Standards)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ICPPE/UMES, database development, planning/coordination.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presentation focuses on User Acceptance for C1 garments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 testing of focus group meeting done by BASF and Syngenta.</a:t>
            </a: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250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84430E1-E98F-387C-8509-C6EB7E2417E4}"/>
              </a:ext>
            </a:extLst>
          </p:cNvPr>
          <p:cNvSpPr/>
          <p:nvPr/>
        </p:nvSpPr>
        <p:spPr>
          <a:xfrm>
            <a:off x="0" y="2186039"/>
            <a:ext cx="12181567" cy="27448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5ECC914-8599-BBE1-3A35-FBDAEC799279}"/>
              </a:ext>
            </a:extLst>
          </p:cNvPr>
          <p:cNvSpPr/>
          <p:nvPr/>
        </p:nvSpPr>
        <p:spPr>
          <a:xfrm>
            <a:off x="2905528" y="2186207"/>
            <a:ext cx="274320" cy="274320"/>
          </a:xfrm>
          <a:prstGeom prst="ellipse">
            <a:avLst/>
          </a:prstGeom>
          <a:solidFill>
            <a:srgbClr val="65AC1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F7C27D-90B7-92A6-4797-C4CF41A3B89B}"/>
              </a:ext>
            </a:extLst>
          </p:cNvPr>
          <p:cNvSpPr/>
          <p:nvPr/>
        </p:nvSpPr>
        <p:spPr>
          <a:xfrm>
            <a:off x="6271681" y="2186207"/>
            <a:ext cx="274320" cy="27432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95D9FD4-47F1-0A2C-9429-5CE07490ED10}"/>
              </a:ext>
            </a:extLst>
          </p:cNvPr>
          <p:cNvSpPr/>
          <p:nvPr/>
        </p:nvSpPr>
        <p:spPr>
          <a:xfrm>
            <a:off x="9684974" y="2186207"/>
            <a:ext cx="274320" cy="27432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DF638CA-DF91-E16C-0E75-E1FE33EC5187}"/>
              </a:ext>
            </a:extLst>
          </p:cNvPr>
          <p:cNvCxnSpPr/>
          <p:nvPr/>
        </p:nvCxnSpPr>
        <p:spPr>
          <a:xfrm>
            <a:off x="3041963" y="2441673"/>
            <a:ext cx="0" cy="290367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C92069A-8BA5-7C4B-9485-00404C73923A}"/>
              </a:ext>
            </a:extLst>
          </p:cNvPr>
          <p:cNvSpPr/>
          <p:nvPr/>
        </p:nvSpPr>
        <p:spPr>
          <a:xfrm>
            <a:off x="1542147" y="3073742"/>
            <a:ext cx="3143424" cy="1112363"/>
          </a:xfrm>
          <a:prstGeom prst="rect">
            <a:avLst/>
          </a:prstGeom>
          <a:solidFill>
            <a:srgbClr val="65AC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0AD7A69-5029-D486-E162-25144CE77264}"/>
              </a:ext>
            </a:extLst>
          </p:cNvPr>
          <p:cNvSpPr/>
          <p:nvPr/>
        </p:nvSpPr>
        <p:spPr>
          <a:xfrm>
            <a:off x="2676928" y="2714260"/>
            <a:ext cx="731520" cy="73152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65AC1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5AC1E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A30AA8-07B0-918C-C752-D153381058C3}"/>
              </a:ext>
            </a:extLst>
          </p:cNvPr>
          <p:cNvCxnSpPr/>
          <p:nvPr/>
        </p:nvCxnSpPr>
        <p:spPr>
          <a:xfrm>
            <a:off x="1774438" y="4186104"/>
            <a:ext cx="0" cy="192024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7ECFF07-DB85-18C4-804C-7F822270677D}"/>
              </a:ext>
            </a:extLst>
          </p:cNvPr>
          <p:cNvSpPr/>
          <p:nvPr/>
        </p:nvSpPr>
        <p:spPr>
          <a:xfrm>
            <a:off x="1736326" y="4621946"/>
            <a:ext cx="91440" cy="9144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65AC1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306A70C-8705-40E4-2545-E06CE56BA1D6}"/>
              </a:ext>
            </a:extLst>
          </p:cNvPr>
          <p:cNvSpPr/>
          <p:nvPr/>
        </p:nvSpPr>
        <p:spPr>
          <a:xfrm>
            <a:off x="1736326" y="5200723"/>
            <a:ext cx="91440" cy="9144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65AC1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F627D59-154F-0E85-86A2-D0266B4A9647}"/>
              </a:ext>
            </a:extLst>
          </p:cNvPr>
          <p:cNvSpPr/>
          <p:nvPr/>
        </p:nvSpPr>
        <p:spPr>
          <a:xfrm>
            <a:off x="1736326" y="5791773"/>
            <a:ext cx="91440" cy="9144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65AC1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4B3A100-D3C2-B6E6-05A1-20416B606872}"/>
              </a:ext>
            </a:extLst>
          </p:cNvPr>
          <p:cNvCxnSpPr/>
          <p:nvPr/>
        </p:nvCxnSpPr>
        <p:spPr>
          <a:xfrm>
            <a:off x="6405890" y="2441673"/>
            <a:ext cx="0" cy="290367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385F714-6C6B-4E68-C402-2BEC8EA21656}"/>
              </a:ext>
            </a:extLst>
          </p:cNvPr>
          <p:cNvSpPr/>
          <p:nvPr/>
        </p:nvSpPr>
        <p:spPr>
          <a:xfrm>
            <a:off x="4906074" y="3073742"/>
            <a:ext cx="3143424" cy="111236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4E76299-A538-0663-F180-4522FD057D0F}"/>
              </a:ext>
            </a:extLst>
          </p:cNvPr>
          <p:cNvCxnSpPr/>
          <p:nvPr/>
        </p:nvCxnSpPr>
        <p:spPr>
          <a:xfrm>
            <a:off x="5138365" y="4186104"/>
            <a:ext cx="0" cy="155448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1752FA0C-DEC6-5DF0-1DE4-B4C148236B41}"/>
              </a:ext>
            </a:extLst>
          </p:cNvPr>
          <p:cNvSpPr/>
          <p:nvPr/>
        </p:nvSpPr>
        <p:spPr>
          <a:xfrm>
            <a:off x="5090826" y="4621946"/>
            <a:ext cx="91440" cy="9144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36F0C1-A640-FDE5-0207-2AE3DFB60F97}"/>
              </a:ext>
            </a:extLst>
          </p:cNvPr>
          <p:cNvSpPr/>
          <p:nvPr/>
        </p:nvSpPr>
        <p:spPr>
          <a:xfrm>
            <a:off x="5090826" y="5207980"/>
            <a:ext cx="91440" cy="9144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3A8CCA1-C4C6-3E5C-EF29-12DD57E2CB05}"/>
              </a:ext>
            </a:extLst>
          </p:cNvPr>
          <p:cNvCxnSpPr/>
          <p:nvPr/>
        </p:nvCxnSpPr>
        <p:spPr>
          <a:xfrm>
            <a:off x="9811611" y="2460527"/>
            <a:ext cx="0" cy="290367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49797EB-4CF0-0CEB-5BA4-075708465619}"/>
              </a:ext>
            </a:extLst>
          </p:cNvPr>
          <p:cNvSpPr/>
          <p:nvPr/>
        </p:nvSpPr>
        <p:spPr>
          <a:xfrm>
            <a:off x="8311795" y="3092596"/>
            <a:ext cx="3143424" cy="111236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21F73E1-3301-A786-571B-B79378360FCA}"/>
              </a:ext>
            </a:extLst>
          </p:cNvPr>
          <p:cNvCxnSpPr/>
          <p:nvPr/>
        </p:nvCxnSpPr>
        <p:spPr>
          <a:xfrm>
            <a:off x="8544086" y="4204958"/>
            <a:ext cx="0" cy="155448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529E3C30-72D9-54BE-882A-42A048A896B0}"/>
              </a:ext>
            </a:extLst>
          </p:cNvPr>
          <p:cNvSpPr/>
          <p:nvPr/>
        </p:nvSpPr>
        <p:spPr>
          <a:xfrm>
            <a:off x="8496547" y="4640800"/>
            <a:ext cx="91440" cy="9144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AD28035-0006-5CB1-08E7-81F428E38D63}"/>
              </a:ext>
            </a:extLst>
          </p:cNvPr>
          <p:cNvSpPr/>
          <p:nvPr/>
        </p:nvSpPr>
        <p:spPr>
          <a:xfrm>
            <a:off x="8496547" y="5226834"/>
            <a:ext cx="91440" cy="9144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D74C7D8-099D-7D7F-3A67-3F7854A02C37}"/>
              </a:ext>
            </a:extLst>
          </p:cNvPr>
          <p:cNvSpPr/>
          <p:nvPr/>
        </p:nvSpPr>
        <p:spPr>
          <a:xfrm>
            <a:off x="6053073" y="2714260"/>
            <a:ext cx="731520" cy="73152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FBA38AC-0626-8DAB-7A07-365CF9ED0D67}"/>
              </a:ext>
            </a:extLst>
          </p:cNvPr>
          <p:cNvSpPr/>
          <p:nvPr/>
        </p:nvSpPr>
        <p:spPr>
          <a:xfrm>
            <a:off x="9459293" y="2714260"/>
            <a:ext cx="731520" cy="73152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6A3FAF-7040-F803-A17A-2EF76BA540F6}"/>
              </a:ext>
            </a:extLst>
          </p:cNvPr>
          <p:cNvSpPr txBox="1"/>
          <p:nvPr/>
        </p:nvSpPr>
        <p:spPr>
          <a:xfrm>
            <a:off x="2061856" y="4551803"/>
            <a:ext cx="22622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cs typeface="Arial"/>
              </a:rPr>
              <a:t>Conducted online survey</a:t>
            </a:r>
          </a:p>
          <a:p>
            <a:endParaRPr lang="en-US" sz="1600" dirty="0">
              <a:solidFill>
                <a:srgbClr val="FFFFFF">
                  <a:lumMod val="50000"/>
                </a:srgbClr>
              </a:solidFill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120275-2DFD-A185-E44E-5793F3F8626C}"/>
              </a:ext>
            </a:extLst>
          </p:cNvPr>
          <p:cNvSpPr txBox="1"/>
          <p:nvPr/>
        </p:nvSpPr>
        <p:spPr>
          <a:xfrm>
            <a:off x="2079042" y="5072052"/>
            <a:ext cx="258020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cs typeface="Arial"/>
              </a:rPr>
              <a:t>Feedback used to design 2 garment sketches.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2D9BDE-39D3-7276-99A7-D2D1C992F019}"/>
              </a:ext>
            </a:extLst>
          </p:cNvPr>
          <p:cNvSpPr txBox="1"/>
          <p:nvPr/>
        </p:nvSpPr>
        <p:spPr>
          <a:xfrm>
            <a:off x="2075662" y="5706629"/>
            <a:ext cx="26005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cs typeface="Arial"/>
              </a:rPr>
              <a:t>Production of 1/3 scale garment prototypes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7638CC-BEF9-17C1-67B6-D3320D6D1AC8}"/>
              </a:ext>
            </a:extLst>
          </p:cNvPr>
          <p:cNvSpPr txBox="1"/>
          <p:nvPr/>
        </p:nvSpPr>
        <p:spPr>
          <a:xfrm>
            <a:off x="5442970" y="4551803"/>
            <a:ext cx="25102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cs typeface="Arial"/>
              </a:rPr>
              <a:t>Target Group: Farmers and applicators.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C8BB9B-8226-037C-427D-6C774C08D5C5}"/>
              </a:ext>
            </a:extLst>
          </p:cNvPr>
          <p:cNvSpPr txBox="1"/>
          <p:nvPr/>
        </p:nvSpPr>
        <p:spPr>
          <a:xfrm>
            <a:off x="5442970" y="5149386"/>
            <a:ext cx="27905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cs typeface="Arial"/>
              </a:rPr>
              <a:t>Questionnaire completed by individuals prior to group discussion 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A32270-F8A7-8633-13BB-52A9EF9802FA}"/>
              </a:ext>
            </a:extLst>
          </p:cNvPr>
          <p:cNvSpPr txBox="1"/>
          <p:nvPr/>
        </p:nvSpPr>
        <p:spPr>
          <a:xfrm>
            <a:off x="8848690" y="4551803"/>
            <a:ext cx="25305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cs typeface="Arial"/>
              </a:rPr>
              <a:t>Target Group: Farmers and applicators.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073AB3-876A-7CDC-E43A-D11C6E7ABC5F}"/>
              </a:ext>
            </a:extLst>
          </p:cNvPr>
          <p:cNvSpPr txBox="1"/>
          <p:nvPr/>
        </p:nvSpPr>
        <p:spPr>
          <a:xfrm>
            <a:off x="8848690" y="5149386"/>
            <a:ext cx="27280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FFFFFF">
                    <a:lumMod val="50000"/>
                  </a:srgbClr>
                </a:solidFill>
                <a:cs typeface="Arial"/>
              </a:rPr>
              <a:t>Group discussion/feedback: cost, color,  garment features.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9E14CBA-04AB-3DFB-6C37-165FA889B98B}"/>
              </a:ext>
            </a:extLst>
          </p:cNvPr>
          <p:cNvSpPr/>
          <p:nvPr/>
        </p:nvSpPr>
        <p:spPr>
          <a:xfrm>
            <a:off x="4807142" y="1968056"/>
            <a:ext cx="6793954" cy="4155757"/>
          </a:xfrm>
          <a:prstGeom prst="rect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DB4C60-BF59-A0D7-7882-8E70BAEFE7FC}"/>
              </a:ext>
            </a:extLst>
          </p:cNvPr>
          <p:cNvSpPr txBox="1"/>
          <p:nvPr/>
        </p:nvSpPr>
        <p:spPr>
          <a:xfrm>
            <a:off x="7236368" y="1862262"/>
            <a:ext cx="2150854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In-person focus group meetings</a:t>
            </a:r>
          </a:p>
        </p:txBody>
      </p:sp>
      <p:pic>
        <p:nvPicPr>
          <p:cNvPr id="79" name="Graphic 78" descr="Syncing cloud with solid fill">
            <a:extLst>
              <a:ext uri="{FF2B5EF4-FFF2-40B4-BE49-F238E27FC236}">
                <a16:creationId xmlns:a16="http://schemas.microsoft.com/office/drawing/2014/main" id="{2069B6E5-0435-1368-FE4C-F64DF681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2369" y="3602394"/>
            <a:ext cx="528258" cy="52825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D116AAA7-1DEA-0EC2-F81F-FA53EE171D7F}"/>
              </a:ext>
            </a:extLst>
          </p:cNvPr>
          <p:cNvSpPr txBox="1"/>
          <p:nvPr/>
        </p:nvSpPr>
        <p:spPr>
          <a:xfrm>
            <a:off x="2874005" y="3788035"/>
            <a:ext cx="11062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 panose="020B0604020202020204"/>
                <a:cs typeface="Arial"/>
              </a:rPr>
              <a:t>Online survey</a:t>
            </a:r>
          </a:p>
        </p:txBody>
      </p:sp>
      <p:pic>
        <p:nvPicPr>
          <p:cNvPr id="81" name="Graphic 80" descr="Meeting with solid fill">
            <a:extLst>
              <a:ext uri="{FF2B5EF4-FFF2-40B4-BE49-F238E27FC236}">
                <a16:creationId xmlns:a16="http://schemas.microsoft.com/office/drawing/2014/main" id="{48DAF340-8F24-40F4-945F-B2C0854C5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8785" y="3469517"/>
            <a:ext cx="787870" cy="787870"/>
          </a:xfrm>
          <a:prstGeom prst="rect">
            <a:avLst/>
          </a:prstGeom>
        </p:spPr>
      </p:pic>
      <p:pic>
        <p:nvPicPr>
          <p:cNvPr id="82" name="Graphic 81" descr="Document with solid fill">
            <a:extLst>
              <a:ext uri="{FF2B5EF4-FFF2-40B4-BE49-F238E27FC236}">
                <a16:creationId xmlns:a16="http://schemas.microsoft.com/office/drawing/2014/main" id="{A3EEB789-4ED0-D385-F82F-1C9F5C7BA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5825" y="3600300"/>
            <a:ext cx="530352" cy="53035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951EC99C-AF72-D4E9-8FFA-70FC79A8E30F}"/>
              </a:ext>
            </a:extLst>
          </p:cNvPr>
          <p:cNvSpPr txBox="1"/>
          <p:nvPr/>
        </p:nvSpPr>
        <p:spPr>
          <a:xfrm>
            <a:off x="6411299" y="3863452"/>
            <a:ext cx="11805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 panose="020B0604020202020204"/>
                <a:cs typeface="Arial"/>
              </a:rPr>
              <a:t>Paper survey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2D01D3-5E3B-B5CF-941D-E6E569EE3CE0}"/>
              </a:ext>
            </a:extLst>
          </p:cNvPr>
          <p:cNvSpPr txBox="1"/>
          <p:nvPr/>
        </p:nvSpPr>
        <p:spPr>
          <a:xfrm>
            <a:off x="9775180" y="3863452"/>
            <a:ext cx="1447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 panose="020B0604020202020204"/>
                <a:cs typeface="Arial"/>
              </a:rPr>
              <a:t>Group Discussion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3E62E97-76B3-B060-8A0C-296CA7D0EC25}"/>
              </a:ext>
            </a:extLst>
          </p:cNvPr>
          <p:cNvSpPr txBox="1"/>
          <p:nvPr/>
        </p:nvSpPr>
        <p:spPr>
          <a:xfrm>
            <a:off x="5066155" y="5870079"/>
            <a:ext cx="64161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cs typeface="Arial"/>
              </a:rPr>
              <a:t>User input will be used for production of commercial garments.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FC47D5-602E-A546-3D4C-A9FF53DC1D48}"/>
              </a:ext>
            </a:extLst>
          </p:cNvPr>
          <p:cNvSpPr txBox="1"/>
          <p:nvPr/>
        </p:nvSpPr>
        <p:spPr>
          <a:xfrm>
            <a:off x="99616" y="358444"/>
            <a:ext cx="8687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User Acceptance Framework: C1 Garments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5AEA159-B269-B19B-B9AA-26C56DCDD52B}"/>
              </a:ext>
            </a:extLst>
          </p:cNvPr>
          <p:cNvSpPr txBox="1"/>
          <p:nvPr/>
        </p:nvSpPr>
        <p:spPr>
          <a:xfrm>
            <a:off x="228833" y="2242491"/>
            <a:ext cx="1196071" cy="16158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Planning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C06C223-D6B6-2E5F-AA30-2AB0421AAB3B}"/>
              </a:ext>
            </a:extLst>
          </p:cNvPr>
          <p:cNvSpPr txBox="1"/>
          <p:nvPr/>
        </p:nvSpPr>
        <p:spPr>
          <a:xfrm>
            <a:off x="2456648" y="2756961"/>
            <a:ext cx="119607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Step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81FFCD7-1F44-D6DB-A3B0-31A11D61663D}"/>
              </a:ext>
            </a:extLst>
          </p:cNvPr>
          <p:cNvSpPr txBox="1"/>
          <p:nvPr/>
        </p:nvSpPr>
        <p:spPr>
          <a:xfrm>
            <a:off x="5837764" y="2756961"/>
            <a:ext cx="119607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Step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BC334F2-9712-784D-69F8-307958FDFC23}"/>
              </a:ext>
            </a:extLst>
          </p:cNvPr>
          <p:cNvSpPr txBox="1"/>
          <p:nvPr/>
        </p:nvSpPr>
        <p:spPr>
          <a:xfrm>
            <a:off x="9224098" y="2771495"/>
            <a:ext cx="119607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Step </a:t>
            </a:r>
          </a:p>
        </p:txBody>
      </p:sp>
    </p:spTree>
    <p:extLst>
      <p:ext uri="{BB962C8B-B14F-4D97-AF65-F5344CB8AC3E}">
        <p14:creationId xmlns:p14="http://schemas.microsoft.com/office/powerpoint/2010/main" val="286550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FC47D5-602E-A546-3D4C-A9FF53DC1D48}"/>
              </a:ext>
            </a:extLst>
          </p:cNvPr>
          <p:cNvSpPr txBox="1"/>
          <p:nvPr/>
        </p:nvSpPr>
        <p:spPr>
          <a:xfrm>
            <a:off x="63332" y="502810"/>
            <a:ext cx="8687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Planning for Step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E36E5-7650-6AA6-3E30-14026804E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573" y="1363450"/>
            <a:ext cx="3576515" cy="4737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16EA0-7986-6B22-2B61-3668A69DD4B7}"/>
              </a:ext>
            </a:extLst>
          </p:cNvPr>
          <p:cNvSpPr txBox="1"/>
          <p:nvPr/>
        </p:nvSpPr>
        <p:spPr>
          <a:xfrm>
            <a:off x="-288136" y="1830398"/>
            <a:ext cx="7617850" cy="3908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lvl="0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1028700" lvl="1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Compiled garment types and features information</a:t>
            </a:r>
          </a:p>
          <a:p>
            <a:pPr marL="1028700" lvl="1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Built on prior user input surveys/interviews</a:t>
            </a:r>
          </a:p>
          <a:p>
            <a:pPr marL="1028700" lvl="1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Developed sketches to consistent communication</a:t>
            </a:r>
          </a:p>
          <a:p>
            <a:pPr marL="1028700" lvl="1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Developed online survey for Step 1</a:t>
            </a:r>
          </a:p>
          <a:p>
            <a:pPr marL="1028700" lvl="1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1028700" lvl="1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1028700" lvl="1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1028700" lvl="1" indent="-342900">
              <a:lnSpc>
                <a:spcPct val="16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416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EBD79-055B-A5F0-342C-AD101E52EFF6}"/>
              </a:ext>
            </a:extLst>
          </p:cNvPr>
          <p:cNvSpPr txBox="1"/>
          <p:nvPr/>
        </p:nvSpPr>
        <p:spPr>
          <a:xfrm>
            <a:off x="240442" y="1841501"/>
            <a:ext cx="7213302" cy="453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Meetings with BASF and Syngenta team working with farmers/applicators in Kenya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survey to obtain feedback from persons working with farmers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garment prototypes finalized for Step 2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Questionnaire finalized for Step 2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86A2A-C90B-DE65-D39F-665814CEF140}"/>
              </a:ext>
            </a:extLst>
          </p:cNvPr>
          <p:cNvSpPr txBox="1"/>
          <p:nvPr/>
        </p:nvSpPr>
        <p:spPr>
          <a:xfrm>
            <a:off x="240442" y="445634"/>
            <a:ext cx="7213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Step 1 – Input from “local” experts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6AF38-65B3-4A65-D4DF-E1795FF6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557" y="1091965"/>
            <a:ext cx="3062061" cy="453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EBD79-055B-A5F0-342C-AD101E52EFF6}"/>
              </a:ext>
            </a:extLst>
          </p:cNvPr>
          <p:cNvSpPr txBox="1"/>
          <p:nvPr/>
        </p:nvSpPr>
        <p:spPr>
          <a:xfrm>
            <a:off x="-186417" y="1998643"/>
            <a:ext cx="7484764" cy="453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logistics finalized</a:t>
            </a:r>
          </a:p>
          <a:p>
            <a:pPr marL="1257300" lvl="2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sets of focus group meetings by each company </a:t>
            </a:r>
          </a:p>
          <a:p>
            <a:pPr marL="1257300" lvl="2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in different regions of the country for each crop</a:t>
            </a:r>
          </a:p>
          <a:p>
            <a:pPr marL="1257300" lvl="2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Approximately 10-12 participants in each meeting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Prototype (1/3rd scale) manufactured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Poster with color swatches developed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document prepared for Group Leaders and Notetakers.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 file developed for garment cost discussion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Checklist prepared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held to train Group Leaders and Notetakers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Calibri" panose="020F0502020204030204" pitchFamily="34" charset="0"/>
              <a:buChar char="̶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FB813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7602E-BAAE-F199-0A82-6E59A909DD5A}"/>
              </a:ext>
            </a:extLst>
          </p:cNvPr>
          <p:cNvSpPr txBox="1"/>
          <p:nvPr/>
        </p:nvSpPr>
        <p:spPr>
          <a:xfrm>
            <a:off x="320271" y="464011"/>
            <a:ext cx="71658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Planning for Step 2 – Focus Group Meetings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D6B8473-C611-3718-EF2C-7180E58138B7}"/>
              </a:ext>
            </a:extLst>
          </p:cNvPr>
          <p:cNvGrpSpPr/>
          <p:nvPr/>
        </p:nvGrpSpPr>
        <p:grpSpPr>
          <a:xfrm>
            <a:off x="7428036" y="2623118"/>
            <a:ext cx="4582191" cy="3349307"/>
            <a:chOff x="7486094" y="2271627"/>
            <a:chExt cx="4582191" cy="33493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A85AB9-03C5-AF58-DB66-B2AEA40876A7}"/>
                </a:ext>
              </a:extLst>
            </p:cNvPr>
            <p:cNvSpPr/>
            <p:nvPr/>
          </p:nvSpPr>
          <p:spPr>
            <a:xfrm>
              <a:off x="8098392" y="4208392"/>
              <a:ext cx="3969893" cy="141254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16428F-48AF-47C1-53D2-9D66CDE3EECC}"/>
                </a:ext>
              </a:extLst>
            </p:cNvPr>
            <p:cNvSpPr/>
            <p:nvPr/>
          </p:nvSpPr>
          <p:spPr>
            <a:xfrm>
              <a:off x="7674998" y="4635673"/>
              <a:ext cx="921128" cy="796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8FBD36-2C0E-D236-289A-D1F7C63AAA49}"/>
                </a:ext>
              </a:extLst>
            </p:cNvPr>
            <p:cNvSpPr/>
            <p:nvPr/>
          </p:nvSpPr>
          <p:spPr>
            <a:xfrm>
              <a:off x="8022700" y="2271627"/>
              <a:ext cx="4034548" cy="141254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79AF9A8-2AAC-E2FD-A34F-73847108F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094" y="2591181"/>
              <a:ext cx="884902" cy="884902"/>
            </a:xfrm>
            <a:prstGeom prst="rect">
              <a:avLst/>
            </a:prstGeom>
          </p:spPr>
        </p:pic>
        <p:pic>
          <p:nvPicPr>
            <p:cNvPr id="11" name="Picture 2" descr="Syngenta – Logos Download">
              <a:extLst>
                <a:ext uri="{FF2B5EF4-FFF2-40B4-BE49-F238E27FC236}">
                  <a16:creationId xmlns:a16="http://schemas.microsoft.com/office/drawing/2014/main" id="{215B152C-BF0B-4074-D726-2BAE542E2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998" y="4805420"/>
              <a:ext cx="884903" cy="269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5B9D2B-68F9-650B-DA16-E25F1C38728B}"/>
                </a:ext>
              </a:extLst>
            </p:cNvPr>
            <p:cNvSpPr txBox="1"/>
            <p:nvPr/>
          </p:nvSpPr>
          <p:spPr>
            <a:xfrm>
              <a:off x="8748320" y="3318088"/>
              <a:ext cx="7751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/>
                </a:rPr>
                <a:t> Wheat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CBF9F1E-3597-3C13-286C-D9F9656BB398}"/>
                </a:ext>
              </a:extLst>
            </p:cNvPr>
            <p:cNvGrpSpPr/>
            <p:nvPr/>
          </p:nvGrpSpPr>
          <p:grpSpPr>
            <a:xfrm>
              <a:off x="8519262" y="2395497"/>
              <a:ext cx="995304" cy="840502"/>
              <a:chOff x="919942" y="1549643"/>
              <a:chExt cx="1388323" cy="127688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430DDDF-5164-EB90-6047-A94935C063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9942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117EBCC-9175-D0DE-A4F3-E26FB26622AB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27" name="Graphic 26" descr="Farmer male with solid fill">
                  <a:extLst>
                    <a:ext uri="{FF2B5EF4-FFF2-40B4-BE49-F238E27FC236}">
                      <a16:creationId xmlns:a16="http://schemas.microsoft.com/office/drawing/2014/main" id="{2B7973D2-A8A6-EEDD-D2BD-BBE9D9F7CA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299DC90-54D6-6384-DAA3-82C086DDD008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0EDF6AD-6299-B5E0-33BB-2ED7629158C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69250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011C932-F26F-24C4-E4E7-FAC5332D68C8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24" name="Graphic 23" descr="Farmer male with solid fill">
                  <a:extLst>
                    <a:ext uri="{FF2B5EF4-FFF2-40B4-BE49-F238E27FC236}">
                      <a16:creationId xmlns:a16="http://schemas.microsoft.com/office/drawing/2014/main" id="{3F40FE3B-67C7-1840-6D97-9D759EB0A2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E054098-639A-46E2-C587-FF22E7AC8955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8675ED1-88AE-BEE9-AB99-9DC8206E7E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40315" y="1549643"/>
                <a:ext cx="639015" cy="639015"/>
                <a:chOff x="1441174" y="2253497"/>
                <a:chExt cx="1005840" cy="1005840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E34B9E1-493A-06A6-4597-47D70385A6DE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21" name="Graphic 20" descr="Farmer male with solid fill">
                  <a:extLst>
                    <a:ext uri="{FF2B5EF4-FFF2-40B4-BE49-F238E27FC236}">
                      <a16:creationId xmlns:a16="http://schemas.microsoft.com/office/drawing/2014/main" id="{6F04A011-8BA6-E39D-84B2-6810056912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4409393-AED3-3AF7-1576-66272347F574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F6F4617-AF67-ADCA-E9B0-592A3BB72271}"/>
                </a:ext>
              </a:extLst>
            </p:cNvPr>
            <p:cNvGrpSpPr/>
            <p:nvPr/>
          </p:nvGrpSpPr>
          <p:grpSpPr>
            <a:xfrm>
              <a:off x="9657028" y="2379099"/>
              <a:ext cx="995304" cy="840502"/>
              <a:chOff x="919942" y="1549643"/>
              <a:chExt cx="1388323" cy="127688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A8C2DE8-351F-5793-BB00-F4F867CE3B8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9942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71817CCD-4578-6938-40B5-98594E5148C5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40" name="Graphic 39" descr="Farmer male with solid fill">
                  <a:extLst>
                    <a:ext uri="{FF2B5EF4-FFF2-40B4-BE49-F238E27FC236}">
                      <a16:creationId xmlns:a16="http://schemas.microsoft.com/office/drawing/2014/main" id="{33753B29-9E1A-2A28-F4EE-7E6E23CCFC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B796A70-20F0-3DE7-2E10-3359E0BA4D59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65738E7-B1C0-61FE-882D-DFA3B9C4D7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69250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5D33537-EC1E-0EAE-D9EF-65700FAB9C5D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37" name="Graphic 36" descr="Farmer male with solid fill">
                  <a:extLst>
                    <a:ext uri="{FF2B5EF4-FFF2-40B4-BE49-F238E27FC236}">
                      <a16:creationId xmlns:a16="http://schemas.microsoft.com/office/drawing/2014/main" id="{73F77F0E-C9C2-8547-BE35-0A13DBAB6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A3C0EE-962E-F389-BB7A-C1F7D015D2BD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3B8F301-D4D4-4101-C545-E3D4B071EFC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40315" y="1549643"/>
                <a:ext cx="639015" cy="639015"/>
                <a:chOff x="1441174" y="2253497"/>
                <a:chExt cx="1005840" cy="1005840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28FB33B-C77E-2E9D-E528-BD432C0431E3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34" name="Graphic 33" descr="Farmer male with solid fill">
                  <a:extLst>
                    <a:ext uri="{FF2B5EF4-FFF2-40B4-BE49-F238E27FC236}">
                      <a16:creationId xmlns:a16="http://schemas.microsoft.com/office/drawing/2014/main" id="{CE95288F-967B-64BF-5FF1-1D151F508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F5141F2-72A1-517D-6939-010644DA7DA5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53B3412-F632-4794-5A34-90AA365F54F3}"/>
                </a:ext>
              </a:extLst>
            </p:cNvPr>
            <p:cNvGrpSpPr/>
            <p:nvPr/>
          </p:nvGrpSpPr>
          <p:grpSpPr>
            <a:xfrm>
              <a:off x="10824361" y="2363844"/>
              <a:ext cx="995304" cy="840502"/>
              <a:chOff x="919942" y="1549643"/>
              <a:chExt cx="1388323" cy="127688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DDA7ABC-25BB-5A98-029D-7D168EC929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9942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A89B1C4-C80D-1C1A-8395-EFF86034CCB5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53" name="Graphic 52" descr="Farmer male with solid fill">
                  <a:extLst>
                    <a:ext uri="{FF2B5EF4-FFF2-40B4-BE49-F238E27FC236}">
                      <a16:creationId xmlns:a16="http://schemas.microsoft.com/office/drawing/2014/main" id="{971DE208-EDB5-4669-70A7-713CA502F9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E43F323-6DF1-CA0D-DA3D-9DFCDFED4F64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B14CC14-ACD4-8A1E-9457-D6E17057D1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69250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B46DF19-46C6-1F97-EDD9-7BD776A0CB35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50" name="Graphic 49" descr="Farmer male with solid fill">
                  <a:extLst>
                    <a:ext uri="{FF2B5EF4-FFF2-40B4-BE49-F238E27FC236}">
                      <a16:creationId xmlns:a16="http://schemas.microsoft.com/office/drawing/2014/main" id="{7569746F-EAE3-C1BE-B938-6D44E976AC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A4C8422-FE43-DC3C-CFDA-E8AECE08B789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643AD99-AB6B-CFA3-EC1E-A0FE198584A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40315" y="1549643"/>
                <a:ext cx="639015" cy="639015"/>
                <a:chOff x="1441174" y="2253497"/>
                <a:chExt cx="1005840" cy="100584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926257-17D4-347A-803F-FA54C18E5F35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47" name="Graphic 46" descr="Farmer male with solid fill">
                  <a:extLst>
                    <a:ext uri="{FF2B5EF4-FFF2-40B4-BE49-F238E27FC236}">
                      <a16:creationId xmlns:a16="http://schemas.microsoft.com/office/drawing/2014/main" id="{4D9657CA-B5EB-5060-DCE6-90ED1A4ED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B7C2252-B721-DF1B-2B75-8F370A034613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60DAE0D-BA7F-808D-6D11-3E95E77BDFB7}"/>
                </a:ext>
              </a:extLst>
            </p:cNvPr>
            <p:cNvSpPr txBox="1"/>
            <p:nvPr/>
          </p:nvSpPr>
          <p:spPr>
            <a:xfrm>
              <a:off x="10007151" y="3327074"/>
              <a:ext cx="63862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/>
                </a:rPr>
                <a:t>Maize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B13BEB6-47B4-50CE-ADAA-5E8575AC0457}"/>
                </a:ext>
              </a:extLst>
            </p:cNvPr>
            <p:cNvSpPr txBox="1"/>
            <p:nvPr/>
          </p:nvSpPr>
          <p:spPr>
            <a:xfrm>
              <a:off x="8847205" y="5298891"/>
              <a:ext cx="7751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/>
                </a:rPr>
                <a:t> Wheat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0B70226-C6F0-BB2A-F478-BD9934071D89}"/>
                </a:ext>
              </a:extLst>
            </p:cNvPr>
            <p:cNvGrpSpPr/>
            <p:nvPr/>
          </p:nvGrpSpPr>
          <p:grpSpPr>
            <a:xfrm>
              <a:off x="8618147" y="4376300"/>
              <a:ext cx="995304" cy="840502"/>
              <a:chOff x="919942" y="1549643"/>
              <a:chExt cx="1388323" cy="127688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6609403-5D04-A731-6503-1D18D04F39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9942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BFA84158-4059-F980-F3E4-655B86289224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68" name="Graphic 67" descr="Farmer male with solid fill">
                  <a:extLst>
                    <a:ext uri="{FF2B5EF4-FFF2-40B4-BE49-F238E27FC236}">
                      <a16:creationId xmlns:a16="http://schemas.microsoft.com/office/drawing/2014/main" id="{BA111B43-601E-9C38-84C6-B8F2B1F5AF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BCFB677-780B-FB9D-9A96-A66CF8F175A3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554FD0A-D5F1-6B3B-6F58-51814F7321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69250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16BDC24C-2F13-BCD8-8F50-B487891C01C1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65" name="Graphic 64" descr="Farmer male with solid fill">
                  <a:extLst>
                    <a:ext uri="{FF2B5EF4-FFF2-40B4-BE49-F238E27FC236}">
                      <a16:creationId xmlns:a16="http://schemas.microsoft.com/office/drawing/2014/main" id="{25A0F6CD-3A5C-C13C-76A4-AEA70B6CDA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54CBB82C-EF8E-BFC8-BF07-B838EE9051E8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AE35A3F-7A59-0415-FDE1-545D558C830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40315" y="1549643"/>
                <a:ext cx="639015" cy="639015"/>
                <a:chOff x="1441174" y="2253497"/>
                <a:chExt cx="1005840" cy="1005840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1A58677-45F6-5CBD-7EBA-DA671EF319FC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62" name="Graphic 61" descr="Farmer male with solid fill">
                  <a:extLst>
                    <a:ext uri="{FF2B5EF4-FFF2-40B4-BE49-F238E27FC236}">
                      <a16:creationId xmlns:a16="http://schemas.microsoft.com/office/drawing/2014/main" id="{F3DB8375-09ED-DDF4-1BEB-292E2B6EBF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D9A8999-ADB6-7126-192E-3CE46178FFE2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C79639B-2295-EBCB-FAD5-D06B70842803}"/>
                </a:ext>
              </a:extLst>
            </p:cNvPr>
            <p:cNvGrpSpPr/>
            <p:nvPr/>
          </p:nvGrpSpPr>
          <p:grpSpPr>
            <a:xfrm>
              <a:off x="9755913" y="4359902"/>
              <a:ext cx="995304" cy="840502"/>
              <a:chOff x="919942" y="1549643"/>
              <a:chExt cx="1388323" cy="1276881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B4A326E-5FD3-F101-450D-7F67BBE3D02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9942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9489F086-B8DD-4C5F-6C21-F8638133DE46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81" name="Graphic 80" descr="Farmer male with solid fill">
                  <a:extLst>
                    <a:ext uri="{FF2B5EF4-FFF2-40B4-BE49-F238E27FC236}">
                      <a16:creationId xmlns:a16="http://schemas.microsoft.com/office/drawing/2014/main" id="{D17299BC-41AA-315A-0A28-B3587E666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598B162-1E0D-7D51-2EF3-21C7031A46C1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650C827-F762-CEF7-1E1F-6EEDB513645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69250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A318E682-FC8A-241A-D875-30CDA1A4EA3D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78" name="Graphic 77" descr="Farmer male with solid fill">
                  <a:extLst>
                    <a:ext uri="{FF2B5EF4-FFF2-40B4-BE49-F238E27FC236}">
                      <a16:creationId xmlns:a16="http://schemas.microsoft.com/office/drawing/2014/main" id="{666DBB4E-2448-9149-5750-B616A9BA1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DE38A614-6467-69F9-8774-1320EE9BA3AB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0EBBBB-A094-7281-9E01-95CF7C7262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40315" y="1549643"/>
                <a:ext cx="639015" cy="639015"/>
                <a:chOff x="1441174" y="2253497"/>
                <a:chExt cx="1005840" cy="1005840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33BA5ED0-1D25-8EA7-6F45-6B927BF6624A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75" name="Graphic 74" descr="Farmer male with solid fill">
                  <a:extLst>
                    <a:ext uri="{FF2B5EF4-FFF2-40B4-BE49-F238E27FC236}">
                      <a16:creationId xmlns:a16="http://schemas.microsoft.com/office/drawing/2014/main" id="{71A4450A-077B-3463-601C-60F004F983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6281102-419F-3803-B337-581328345CF1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52867B0-8ED6-15CC-DF75-323BC0D8D385}"/>
                </a:ext>
              </a:extLst>
            </p:cNvPr>
            <p:cNvGrpSpPr/>
            <p:nvPr/>
          </p:nvGrpSpPr>
          <p:grpSpPr>
            <a:xfrm>
              <a:off x="10923246" y="4344647"/>
              <a:ext cx="995304" cy="840502"/>
              <a:chOff x="919942" y="1549643"/>
              <a:chExt cx="1388323" cy="1276881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B89F1BE-C26E-13BE-8424-67353E53F0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9942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09E6E8F-76A6-29D9-C98A-F4B57011745D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94" name="Graphic 93" descr="Farmer male with solid fill">
                  <a:extLst>
                    <a:ext uri="{FF2B5EF4-FFF2-40B4-BE49-F238E27FC236}">
                      <a16:creationId xmlns:a16="http://schemas.microsoft.com/office/drawing/2014/main" id="{E47163B1-656F-AC4A-2238-4C476774B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D1C233D-BBE4-520C-9689-4DADD291A5FB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651A07A-0A55-A304-608E-0B3834D604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69250" y="2187509"/>
                <a:ext cx="639015" cy="639015"/>
                <a:chOff x="1441174" y="2253497"/>
                <a:chExt cx="1005840" cy="1005840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F2C0CBC7-F8A4-1004-0B4A-A49A716CB150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91" name="Graphic 90" descr="Farmer male with solid fill">
                  <a:extLst>
                    <a:ext uri="{FF2B5EF4-FFF2-40B4-BE49-F238E27FC236}">
                      <a16:creationId xmlns:a16="http://schemas.microsoft.com/office/drawing/2014/main" id="{9D168FA2-373D-B541-E885-8B1884D4B7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A2E5A50-EC3B-6C72-C312-182B9C5D5573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FDD75F6-99D8-08D8-4187-329438509A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40315" y="1549643"/>
                <a:ext cx="639015" cy="639015"/>
                <a:chOff x="1441174" y="2253497"/>
                <a:chExt cx="1005840" cy="1005840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F2410FA2-18CF-A7AD-D656-3C0065317925}"/>
                    </a:ext>
                  </a:extLst>
                </p:cNvPr>
                <p:cNvSpPr/>
                <p:nvPr/>
              </p:nvSpPr>
              <p:spPr>
                <a:xfrm>
                  <a:off x="1486894" y="2289976"/>
                  <a:ext cx="914400" cy="914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  <p:pic>
              <p:nvPicPr>
                <p:cNvPr id="88" name="Graphic 87" descr="Farmer male with solid fill">
                  <a:extLst>
                    <a:ext uri="{FF2B5EF4-FFF2-40B4-BE49-F238E27FC236}">
                      <a16:creationId xmlns:a16="http://schemas.microsoft.com/office/drawing/2014/main" id="{1FE7F168-68A1-16CC-675A-6565AFC8F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494" y="2449002"/>
                  <a:ext cx="526774" cy="526774"/>
                </a:xfrm>
                <a:prstGeom prst="rect">
                  <a:avLst/>
                </a:prstGeom>
              </p:spPr>
            </p:pic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D94E9FA-8110-551A-DA03-2F7FF9D32412}"/>
                    </a:ext>
                  </a:extLst>
                </p:cNvPr>
                <p:cNvSpPr/>
                <p:nvPr/>
              </p:nvSpPr>
              <p:spPr>
                <a:xfrm>
                  <a:off x="1441174" y="2253497"/>
                  <a:ext cx="1005840" cy="100584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/>
                  </a:endParaRPr>
                </a:p>
              </p:txBody>
            </p: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9D00F64-5992-72D2-BAF4-F38DA9FE91D8}"/>
                </a:ext>
              </a:extLst>
            </p:cNvPr>
            <p:cNvSpPr txBox="1"/>
            <p:nvPr/>
          </p:nvSpPr>
          <p:spPr>
            <a:xfrm>
              <a:off x="10106036" y="5307877"/>
              <a:ext cx="63862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/>
                </a:rPr>
                <a:t>Maize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F95FB25-E464-A149-765A-4C333F5BE071}"/>
              </a:ext>
            </a:extLst>
          </p:cNvPr>
          <p:cNvSpPr txBox="1"/>
          <p:nvPr/>
        </p:nvSpPr>
        <p:spPr>
          <a:xfrm>
            <a:off x="10903821" y="5672895"/>
            <a:ext cx="11788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Vegetables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255083B-BB4E-9523-A209-0E0B63D9CDCC}"/>
              </a:ext>
            </a:extLst>
          </p:cNvPr>
          <p:cNvSpPr txBox="1"/>
          <p:nvPr/>
        </p:nvSpPr>
        <p:spPr>
          <a:xfrm>
            <a:off x="11137545" y="3678565"/>
            <a:ext cx="6386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Coffee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F207CCD-E1AA-A4E4-8082-BFCB11B17E42}"/>
              </a:ext>
            </a:extLst>
          </p:cNvPr>
          <p:cNvSpPr txBox="1"/>
          <p:nvPr/>
        </p:nvSpPr>
        <p:spPr>
          <a:xfrm>
            <a:off x="5687236" y="704706"/>
            <a:ext cx="2150854" cy="161583"/>
          </a:xfrm>
          <a:prstGeom prst="rect">
            <a:avLst/>
          </a:prstGeom>
          <a:solidFill>
            <a:srgbClr val="FDF0DB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Each set ~ 10-12 farmers</a:t>
            </a:r>
          </a:p>
        </p:txBody>
      </p:sp>
    </p:spTree>
    <p:extLst>
      <p:ext uri="{BB962C8B-B14F-4D97-AF65-F5344CB8AC3E}">
        <p14:creationId xmlns:p14="http://schemas.microsoft.com/office/powerpoint/2010/main" val="168850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ngenta Landscape 2007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ASF_FolienDesign_V10">
  <a:themeElements>
    <a:clrScheme name="Benutzerdefiniert 5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21A0D2"/>
    </a:custClr>
    <a:custClr>
      <a:srgbClr val="4EABD6"/>
    </a:custClr>
    <a:custClr>
      <a:srgbClr val="75C4E3"/>
    </a:custClr>
    <a:custClr>
      <a:srgbClr val="9BD4EB"/>
    </a:custClr>
    <a:custClr>
      <a:srgbClr val="DAEFF8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B47471D2-33A4-4A7B-A94E-23ADDE5DAC52}" vid="{78647E2F-4FB8-445B-BBC6-EE3791E00904}"/>
    </a:ext>
  </a:extLst>
</a:theme>
</file>

<file path=ppt/theme/theme4.xml><?xml version="1.0" encoding="utf-8"?>
<a:theme xmlns:a="http://schemas.openxmlformats.org/drawingml/2006/main" name="1_BASF_FolienDesign_V10">
  <a:themeElements>
    <a:clrScheme name="Benutzerdefiniert 5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21A0D2"/>
    </a:custClr>
    <a:custClr>
      <a:srgbClr val="4EABD6"/>
    </a:custClr>
    <a:custClr>
      <a:srgbClr val="75C4E3"/>
    </a:custClr>
    <a:custClr>
      <a:srgbClr val="9BD4EB"/>
    </a:custClr>
    <a:custClr>
      <a:srgbClr val="DAEFF8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B47471D2-33A4-4A7B-A94E-23ADDE5DAC52}" vid="{78647E2F-4FB8-445B-BBC6-EE3791E00904}"/>
    </a:ext>
  </a:extLst>
</a:theme>
</file>

<file path=ppt/theme/theme5.xml><?xml version="1.0" encoding="utf-8"?>
<a:theme xmlns:a="http://schemas.openxmlformats.org/drawingml/2006/main" name="1_Syngenta Landscape 2007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827</Words>
  <Application>Microsoft Office PowerPoint</Application>
  <PresentationFormat>Widescreen</PresentationFormat>
  <Paragraphs>164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Wingdings</vt:lpstr>
      <vt:lpstr>Wingdings 3</vt:lpstr>
      <vt:lpstr>Office Theme</vt:lpstr>
      <vt:lpstr>Syngenta Landscape 2007</vt:lpstr>
      <vt:lpstr>BASF_FolienDesign_V10</vt:lpstr>
      <vt:lpstr>1_BASF_FolienDesign_V10</vt:lpstr>
      <vt:lpstr>1_Syngenta Landscape 2007</vt:lpstr>
      <vt:lpstr>think-cell Folie</vt:lpstr>
      <vt:lpstr>think-cell Slide</vt:lpstr>
      <vt:lpstr>USER INPUT FOR PPE FOR PESTICIDE OPERATORS: A GLOBAL FRAMEWORK FOR DATA COLLECTION</vt:lpstr>
      <vt:lpstr>Introduction</vt:lpstr>
      <vt:lpstr>ICPPE-LMIC Initiative</vt:lpstr>
      <vt:lpstr>PPE for Risk Mitigation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Anugrah</dc:creator>
  <cp:lastModifiedBy>Anugrah</cp:lastModifiedBy>
  <cp:revision>50</cp:revision>
  <dcterms:created xsi:type="dcterms:W3CDTF">2023-02-27T23:09:52Z</dcterms:created>
  <dcterms:modified xsi:type="dcterms:W3CDTF">2023-05-10T08:05:21Z</dcterms:modified>
</cp:coreProperties>
</file>