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72" r:id="rId5"/>
    <p:sldId id="273" r:id="rId6"/>
    <p:sldId id="274" r:id="rId7"/>
    <p:sldId id="275" r:id="rId8"/>
    <p:sldId id="271" r:id="rId9"/>
    <p:sldId id="284" r:id="rId10"/>
    <p:sldId id="285" r:id="rId11"/>
    <p:sldId id="286" r:id="rId12"/>
    <p:sldId id="276" r:id="rId13"/>
    <p:sldId id="277" r:id="rId14"/>
    <p:sldId id="278" r:id="rId15"/>
    <p:sldId id="279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5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5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9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C9CE-052E-417F-80AD-EFA99A0B0D7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3C2C-30D3-4F4D-8919-31470108B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6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8719" y="207817"/>
            <a:ext cx="9468196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latin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b="1" u="sng" dirty="0">
                <a:latin typeface="Times New Roman" panose="02020603050405020304" pitchFamily="18" charset="0"/>
              </a:rPr>
              <a:t>INVESTIGATION OF ALLEGED RESEARCH MISCONDUCT</a:t>
            </a:r>
            <a:endParaRPr lang="en-US" sz="2400" b="1" dirty="0">
              <a:latin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</a:endParaRPr>
          </a:p>
          <a:p>
            <a:r>
              <a:rPr lang="en-US" sz="2400" u="sng" dirty="0">
                <a:latin typeface="Times New Roman" panose="02020603050405020304" pitchFamily="18" charset="0"/>
              </a:rPr>
              <a:t>DEFINITION OF RESEARCH MISCONDUCT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R="1750"/>
            <a:r>
              <a:rPr lang="en-US" sz="2400" dirty="0">
                <a:latin typeface="Times New Roman" panose="02020603050405020304" pitchFamily="18" charset="0"/>
              </a:rPr>
              <a:t>Research misconduct means fabrication, falsification, or plagiarism, in proposing, performing, or reviewing research, or in reporting research results.</a:t>
            </a:r>
          </a:p>
          <a:p>
            <a:endParaRPr lang="en-US" sz="1200" dirty="0">
              <a:latin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Times New Roman" panose="02020603050405020304" pitchFamily="18" charset="0"/>
              </a:rPr>
              <a:t>Fabrication</a:t>
            </a:r>
            <a:r>
              <a:rPr lang="en-US" sz="2400" dirty="0">
                <a:latin typeface="Times New Roman" panose="02020603050405020304" pitchFamily="18" charset="0"/>
              </a:rPr>
              <a:t> is making up data or results and recording or reporting them.</a:t>
            </a:r>
          </a:p>
          <a:p>
            <a:pPr marL="171450" marR="1150" indent="-171450"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Times New Roman" panose="02020603050405020304" pitchFamily="18" charset="0"/>
              </a:rPr>
              <a:t>Falsification</a:t>
            </a:r>
            <a:r>
              <a:rPr lang="en-US" sz="2400" dirty="0">
                <a:latin typeface="Times New Roman" panose="02020603050405020304" pitchFamily="18" charset="0"/>
              </a:rPr>
              <a:t> is manipulating research materials, equipment, or processes, or changing or omitting data or results such that the research is not accurately represented in the research record.</a:t>
            </a:r>
          </a:p>
          <a:p>
            <a:pPr marL="171450" marR="5820" indent="-171450"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Times New Roman" panose="02020603050405020304" pitchFamily="18" charset="0"/>
              </a:rPr>
              <a:t>Plagiarism</a:t>
            </a:r>
            <a:r>
              <a:rPr lang="en-US" sz="2400" dirty="0">
                <a:latin typeface="Times New Roman" panose="02020603050405020304" pitchFamily="18" charset="0"/>
              </a:rPr>
              <a:t> is the appropriation of another person's ideas, processes, results, or words without giving appropriate credit.</a:t>
            </a:r>
          </a:p>
          <a:p>
            <a:pPr marL="171450" marR="2460" indent="-17145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</a:rPr>
              <a:t>Research misconduct does not include honest error or differences of opinion. '(§ 93.103, 42 CFR Part 93).</a:t>
            </a:r>
          </a:p>
        </p:txBody>
      </p:sp>
    </p:spTree>
    <p:extLst>
      <p:ext uri="{BB962C8B-B14F-4D97-AF65-F5344CB8AC3E}">
        <p14:creationId xmlns:p14="http://schemas.microsoft.com/office/powerpoint/2010/main" val="140469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47" t="15528" r="11366"/>
          <a:stretch/>
        </p:blipFill>
        <p:spPr>
          <a:xfrm>
            <a:off x="1105592" y="565265"/>
            <a:ext cx="10065863" cy="59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1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79" t="15525" r="11435"/>
          <a:stretch/>
        </p:blipFill>
        <p:spPr>
          <a:xfrm>
            <a:off x="615142" y="349136"/>
            <a:ext cx="10607475" cy="63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1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23682"/>
            <a:ext cx="9753600" cy="44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8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" y="542364"/>
            <a:ext cx="10148047" cy="57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292"/>
          <a:stretch/>
        </p:blipFill>
        <p:spPr>
          <a:xfrm>
            <a:off x="781396" y="923202"/>
            <a:ext cx="10363200" cy="28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4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0" y="233082"/>
            <a:ext cx="10399059" cy="63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506" r="19475" b="16201"/>
          <a:stretch/>
        </p:blipFill>
        <p:spPr>
          <a:xfrm>
            <a:off x="219412" y="615141"/>
            <a:ext cx="11011658" cy="55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53" t="9022" r="31505"/>
          <a:stretch/>
        </p:blipFill>
        <p:spPr>
          <a:xfrm>
            <a:off x="157943" y="0"/>
            <a:ext cx="5195454" cy="6591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672" y="659156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https://medlineplus.gov/genetics/understanding/testing/secondaryfindings/</a:t>
            </a:r>
          </a:p>
        </p:txBody>
      </p:sp>
      <p:sp>
        <p:nvSpPr>
          <p:cNvPr id="6" name="Rectangle 5"/>
          <p:cNvSpPr/>
          <p:nvPr/>
        </p:nvSpPr>
        <p:spPr>
          <a:xfrm>
            <a:off x="6317672" y="3934400"/>
            <a:ext cx="50729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https://www.ncbi.nlm.nih.gov/pmc/articles/PMC4800041/pdf/main.pdf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6930044" y="1024975"/>
            <a:ext cx="37324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secondary genomic finding refers to a genomic variant, found through the analysis of a person’s genome, that is of potential medical value yet is unrelated to the initial reason for examining the person’s genome.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9142" y="30810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https://www.genome.gov/genetics-glossary/Secondary-Genomic-Finding#:~:text=A%20secondary%20genomic%20finding%20refers%20to%20a%20genomic,the%20initial%20reason%20for%20examining%20the%20person%E2%80%99s%20genome.</a:t>
            </a:r>
          </a:p>
        </p:txBody>
      </p:sp>
    </p:spTree>
    <p:extLst>
      <p:ext uri="{BB962C8B-B14F-4D97-AF65-F5344CB8AC3E}">
        <p14:creationId xmlns:p14="http://schemas.microsoft.com/office/powerpoint/2010/main" val="173614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10" y="906084"/>
            <a:ext cx="4738255" cy="4738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2044" y="174567"/>
            <a:ext cx="424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Importance of Statistics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2044" y="5936239"/>
            <a:ext cx="373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https://www.statology.org/error-bars-in-r/</a:t>
            </a:r>
          </a:p>
        </p:txBody>
      </p:sp>
    </p:spTree>
    <p:extLst>
      <p:ext uri="{BB962C8B-B14F-4D97-AF65-F5344CB8AC3E}">
        <p14:creationId xmlns:p14="http://schemas.microsoft.com/office/powerpoint/2010/main" val="372938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9687" y="35713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Hiding data, results, or information using inappropriate scales, magnification and representation in charts, graphs and other forms of representation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665" y="2377438"/>
            <a:ext cx="3737533" cy="2246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8" y="2377438"/>
            <a:ext cx="3737532" cy="2246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9340" y="241900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57" y="2419003"/>
            <a:ext cx="3696041" cy="22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13" t="17294" r="39075" b="27089"/>
          <a:stretch/>
        </p:blipFill>
        <p:spPr>
          <a:xfrm>
            <a:off x="3166533" y="694266"/>
            <a:ext cx="6205913" cy="4482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6924" y="5926620"/>
            <a:ext cx="8034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https://www.slideshare.net/johndmoore1/avoiding-plagiarism-32917393</a:t>
            </a:r>
          </a:p>
        </p:txBody>
      </p:sp>
    </p:spTree>
    <p:extLst>
      <p:ext uri="{BB962C8B-B14F-4D97-AF65-F5344CB8AC3E}">
        <p14:creationId xmlns:p14="http://schemas.microsoft.com/office/powerpoint/2010/main" val="369952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858" y="201582"/>
            <a:ext cx="7971906" cy="59789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0443" y="6352986"/>
            <a:ext cx="811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https://libguides.aum.edu/academic_honesty/understanding_plagiarism</a:t>
            </a:r>
          </a:p>
        </p:txBody>
      </p:sp>
    </p:spTree>
    <p:extLst>
      <p:ext uri="{BB962C8B-B14F-4D97-AF65-F5344CB8AC3E}">
        <p14:creationId xmlns:p14="http://schemas.microsoft.com/office/powerpoint/2010/main" val="315733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71" y="257695"/>
            <a:ext cx="7969133" cy="5976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0443" y="6352986"/>
            <a:ext cx="811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https://libguides.aum.edu/academic_honesty/understanding_plagiarism</a:t>
            </a:r>
          </a:p>
        </p:txBody>
      </p:sp>
    </p:spTree>
    <p:extLst>
      <p:ext uri="{BB962C8B-B14F-4D97-AF65-F5344CB8AC3E}">
        <p14:creationId xmlns:p14="http://schemas.microsoft.com/office/powerpoint/2010/main" val="59070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17" y="157940"/>
            <a:ext cx="8129847" cy="60973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0443" y="6352986"/>
            <a:ext cx="8113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https://libguides.aum.edu/academic_honesty/understanding_plagiarism</a:t>
            </a:r>
          </a:p>
        </p:txBody>
      </p:sp>
    </p:spTree>
    <p:extLst>
      <p:ext uri="{BB962C8B-B14F-4D97-AF65-F5344CB8AC3E}">
        <p14:creationId xmlns:p14="http://schemas.microsoft.com/office/powerpoint/2010/main" val="319539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06" t="25035" r="37269" b="20343"/>
          <a:stretch/>
        </p:blipFill>
        <p:spPr>
          <a:xfrm>
            <a:off x="2232716" y="575121"/>
            <a:ext cx="7458243" cy="5742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2072" y="651405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https://thebrightwriters.net/types-of-plagiarism-with-examples-shown/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5541" y="0"/>
            <a:ext cx="3648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Paraphrasing Plagiarism</a:t>
            </a:r>
          </a:p>
        </p:txBody>
      </p:sp>
    </p:spTree>
    <p:extLst>
      <p:ext uri="{BB962C8B-B14F-4D97-AF65-F5344CB8AC3E}">
        <p14:creationId xmlns:p14="http://schemas.microsoft.com/office/powerpoint/2010/main" val="309811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398" t="15178" r="11759"/>
          <a:stretch/>
        </p:blipFill>
        <p:spPr>
          <a:xfrm>
            <a:off x="756459" y="136713"/>
            <a:ext cx="10939548" cy="66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8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345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Maryland Eastern 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Pitula, Joseph S</dc:creator>
  <cp:lastModifiedBy>Pitula, Joseph S</cp:lastModifiedBy>
  <cp:revision>24</cp:revision>
  <dcterms:created xsi:type="dcterms:W3CDTF">2022-09-19T16:18:09Z</dcterms:created>
  <dcterms:modified xsi:type="dcterms:W3CDTF">2026-04-06T16:18:00Z</dcterms:modified>
</cp:coreProperties>
</file>