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3" r:id="rId3"/>
    <p:sldId id="257" r:id="rId4"/>
    <p:sldId id="262"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mes, Mary V" initials="AMV"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4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5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7/1/2021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7/1/2021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7/1/2021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7/1/2021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7/1/2021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7/1/2021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7/1/2021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50000"/>
          </a:schemeClr>
        </a:solidFill>
        <a:effectLst/>
      </p:bgPr>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7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7/1/2021</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9838C-2CDD-41D6-9E3C-0892DA138EB2}"/>
              </a:ext>
            </a:extLst>
          </p:cNvPr>
          <p:cNvSpPr>
            <a:spLocks noGrp="1"/>
          </p:cNvSpPr>
          <p:nvPr>
            <p:ph type="ctrTitle"/>
          </p:nvPr>
        </p:nvSpPr>
        <p:spPr>
          <a:xfrm>
            <a:off x="2194074" y="2995613"/>
            <a:ext cx="7803852" cy="866773"/>
          </a:xfrm>
        </p:spPr>
        <p:txBody>
          <a:bodyPr/>
          <a:lstStyle/>
          <a:p>
            <a:r>
              <a:rPr lang="en-US" dirty="0">
                <a:solidFill>
                  <a:schemeClr val="accent5">
                    <a:lumMod val="50000"/>
                  </a:schemeClr>
                </a:solidFill>
              </a:rPr>
              <a:t>Quick HIRING Guide STEPS</a:t>
            </a:r>
          </a:p>
        </p:txBody>
      </p:sp>
      <p:sp>
        <p:nvSpPr>
          <p:cNvPr id="3" name="Subtitle 2">
            <a:extLst>
              <a:ext uri="{FF2B5EF4-FFF2-40B4-BE49-F238E27FC236}">
                <a16:creationId xmlns:a16="http://schemas.microsoft.com/office/drawing/2014/main" id="{1621DE79-72D1-47CF-B831-C5F55F2C09FE}"/>
              </a:ext>
            </a:extLst>
          </p:cNvPr>
          <p:cNvSpPr>
            <a:spLocks noGrp="1"/>
          </p:cNvSpPr>
          <p:nvPr>
            <p:ph type="subTitle" idx="1"/>
          </p:nvPr>
        </p:nvSpPr>
        <p:spPr>
          <a:xfrm>
            <a:off x="4548345" y="4131941"/>
            <a:ext cx="3507422" cy="521340"/>
          </a:xfrm>
          <a:effectLst>
            <a:glow rad="101600">
              <a:schemeClr val="accent5">
                <a:lumMod val="50000"/>
                <a:alpha val="60000"/>
              </a:schemeClr>
            </a:glow>
          </a:effectLst>
        </p:spPr>
        <p:txBody>
          <a:bodyPr/>
          <a:lstStyle/>
          <a:p>
            <a:r>
              <a:rPr lang="en-US" b="1" dirty="0">
                <a:solidFill>
                  <a:schemeClr val="tx1"/>
                </a:solidFill>
              </a:rPr>
              <a:t>Staff Hiring</a:t>
            </a:r>
          </a:p>
        </p:txBody>
      </p:sp>
      <p:pic>
        <p:nvPicPr>
          <p:cNvPr id="7" name="Picture 6">
            <a:extLst>
              <a:ext uri="{FF2B5EF4-FFF2-40B4-BE49-F238E27FC236}">
                <a16:creationId xmlns:a16="http://schemas.microsoft.com/office/drawing/2014/main" id="{05A615FF-7A86-4793-90F3-D4A5AB9F903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5189" b="95755" l="4622" r="97059">
                        <a14:foregroundMark x1="28151" y1="32075" x2="28151" y2="32075"/>
                        <a14:foregroundMark x1="21849" y1="25943" x2="21849" y2="25943"/>
                        <a14:foregroundMark x1="7143" y1="10377" x2="25210" y2="29245"/>
                        <a14:foregroundMark x1="25210" y1="29245" x2="44958" y2="39151"/>
                        <a14:foregroundMark x1="44958" y1="39151" x2="36134" y2="25943"/>
                        <a14:foregroundMark x1="28151" y1="20283" x2="8403" y2="8962"/>
                        <a14:foregroundMark x1="8403" y1="8962" x2="5882" y2="5189"/>
                        <a14:foregroundMark x1="5042" y1="13679" x2="8403" y2="15566"/>
                        <a14:foregroundMark x1="53782" y1="9434" x2="58824" y2="13679"/>
                        <a14:foregroundMark x1="57143" y1="41981" x2="39496" y2="55189"/>
                        <a14:foregroundMark x1="39496" y1="55189" x2="22689" y2="59906"/>
                        <a14:foregroundMark x1="68067" y1="49057" x2="68487" y2="44811"/>
                        <a14:foregroundMark x1="45378" y1="62736" x2="56303" y2="71698"/>
                        <a14:foregroundMark x1="55462" y1="59434" x2="65546" y2="63208"/>
                        <a14:foregroundMark x1="82353" y1="29717" x2="82353" y2="29717"/>
                        <a14:foregroundMark x1="84034" y1="33019" x2="87815" y2="56132"/>
                        <a14:foregroundMark x1="87815" y1="56132" x2="86134" y2="63208"/>
                        <a14:foregroundMark x1="7563" y1="82547" x2="7563" y2="82547"/>
                        <a14:foregroundMark x1="7983" y1="89623" x2="7983" y2="89623"/>
                        <a14:foregroundMark x1="42857" y1="75000" x2="42857" y2="75000"/>
                        <a14:foregroundMark x1="50420" y1="92925" x2="50420" y2="92925"/>
                        <a14:foregroundMark x1="95798" y1="84434" x2="95798" y2="84434"/>
                        <a14:foregroundMark x1="79832" y1="96226" x2="79832" y2="96226"/>
                        <a14:foregroundMark x1="97059" y1="88208" x2="97059" y2="88208"/>
                      </a14:backgroundRemoval>
                    </a14:imgEffect>
                  </a14:imgLayer>
                </a14:imgProps>
              </a:ext>
            </a:extLst>
          </a:blip>
          <a:stretch>
            <a:fillRect/>
          </a:stretch>
        </p:blipFill>
        <p:spPr>
          <a:xfrm>
            <a:off x="5349874" y="1153040"/>
            <a:ext cx="1642471" cy="1463040"/>
          </a:xfrm>
          <a:prstGeom prst="rect">
            <a:avLst/>
          </a:prstGeom>
        </p:spPr>
      </p:pic>
    </p:spTree>
    <p:extLst>
      <p:ext uri="{BB962C8B-B14F-4D97-AF65-F5344CB8AC3E}">
        <p14:creationId xmlns:p14="http://schemas.microsoft.com/office/powerpoint/2010/main" val="3471419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6" presetClass="entr" presetSubtype="21" fill="hold" grpId="0" nodeType="afterEffect">
                                  <p:stCondLst>
                                    <p:cond delay="250"/>
                                  </p:stCondLst>
                                  <p:childTnLst>
                                    <p:set>
                                      <p:cBhvr>
                                        <p:cTn id="10" dur="1" fill="hold">
                                          <p:stCondLst>
                                            <p:cond delay="0"/>
                                          </p:stCondLst>
                                        </p:cTn>
                                        <p:tgtEl>
                                          <p:spTgt spid="2"/>
                                        </p:tgtEl>
                                        <p:attrNameLst>
                                          <p:attrName>style.visibility</p:attrName>
                                        </p:attrNameLst>
                                      </p:cBhvr>
                                      <p:to>
                                        <p:strVal val="visible"/>
                                      </p:to>
                                    </p:set>
                                    <p:animEffect transition="in" filter="barn(inVertical)">
                                      <p:cBhvr>
                                        <p:cTn id="11" dur="500"/>
                                        <p:tgtEl>
                                          <p:spTgt spid="2"/>
                                        </p:tgtEl>
                                      </p:cBhvr>
                                    </p:animEffect>
                                  </p:childTnLst>
                                </p:cTn>
                              </p:par>
                            </p:childTnLst>
                          </p:cTn>
                        </p:par>
                        <p:par>
                          <p:cTn id="12" fill="hold">
                            <p:stCondLst>
                              <p:cond delay="1250"/>
                            </p:stCondLst>
                            <p:childTnLst>
                              <p:par>
                                <p:cTn id="13" presetID="16" presetClass="entr" presetSubtype="37"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arn(outVertical)">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679593"/>
            <a:ext cx="11824188" cy="3385542"/>
          </a:xfrm>
          <a:prstGeom prst="rect">
            <a:avLst/>
          </a:prstGeom>
          <a:noFill/>
        </p:spPr>
        <p:txBody>
          <a:bodyPr wrap="square" rtlCol="0">
            <a:spAutoFit/>
          </a:bodyPr>
          <a:lstStyle/>
          <a:p>
            <a:endParaRPr lang="en-US" b="1" i="1" dirty="0">
              <a:solidFill>
                <a:srgbClr val="740000"/>
              </a:solidFill>
              <a:latin typeface="Times New Roman" panose="02020603050405020304" pitchFamily="18" charset="0"/>
              <a:cs typeface="Times New Roman" panose="02020603050405020304" pitchFamily="18" charset="0"/>
            </a:endParaRPr>
          </a:p>
          <a:p>
            <a:pPr algn="just"/>
            <a:r>
              <a:rPr lang="en-US" sz="2800" b="1" i="1" dirty="0">
                <a:solidFill>
                  <a:srgbClr val="740000"/>
                </a:solidFill>
                <a:latin typeface="Times New Roman" panose="02020603050405020304" pitchFamily="18" charset="0"/>
                <a:cs typeface="Times New Roman" panose="02020603050405020304" pitchFamily="18" charset="0"/>
              </a:rPr>
              <a:t>The steps in this Power Point will assist you in understanding how to quickly initiate the process for hiring faculty. It is important to remember to follow the steps as listed and ask questions if a step is unclear prior to processing the document for approvals.</a:t>
            </a:r>
            <a:r>
              <a:rPr lang="en-US" sz="2800" i="1" dirty="0">
                <a:latin typeface="Times New Roman" panose="02020603050405020304" pitchFamily="18" charset="0"/>
                <a:cs typeface="Times New Roman" panose="02020603050405020304" pitchFamily="18" charset="0"/>
              </a:rPr>
              <a:t> </a:t>
            </a:r>
            <a:r>
              <a:rPr lang="en-US" sz="2800" b="1" i="1" dirty="0">
                <a:solidFill>
                  <a:srgbClr val="740000"/>
                </a:solidFill>
                <a:latin typeface="Times New Roman" panose="02020603050405020304" pitchFamily="18" charset="0"/>
                <a:cs typeface="Times New Roman" panose="02020603050405020304" pitchFamily="18" charset="0"/>
              </a:rPr>
              <a:t>Remember, the Office of Human Resource Management (OHRM) is available to offer guidance and assistance at every step in the process. Our goal is to ensure the path to hiring new faculty is one that is smooth and quick.</a:t>
            </a:r>
          </a:p>
        </p:txBody>
      </p:sp>
      <p:sp>
        <p:nvSpPr>
          <p:cNvPr id="3" name="TextBox 2"/>
          <p:cNvSpPr txBox="1"/>
          <p:nvPr/>
        </p:nvSpPr>
        <p:spPr>
          <a:xfrm>
            <a:off x="2300287" y="1562191"/>
            <a:ext cx="7781925" cy="954107"/>
          </a:xfrm>
          <a:prstGeom prst="rect">
            <a:avLst/>
          </a:prstGeom>
          <a:noFill/>
        </p:spPr>
        <p:txBody>
          <a:bodyPr wrap="square" rtlCol="0">
            <a:spAutoFit/>
          </a:bodyPr>
          <a:lstStyle/>
          <a:p>
            <a:pPr algn="ctr"/>
            <a:r>
              <a:rPr lang="en-US" sz="2800" b="1" i="1" dirty="0">
                <a:solidFill>
                  <a:srgbClr val="740000"/>
                </a:solidFill>
                <a:latin typeface="Times New Roman" panose="02020603050405020304" pitchFamily="18" charset="0"/>
                <a:cs typeface="Times New Roman" panose="02020603050405020304" pitchFamily="18" charset="0"/>
              </a:rPr>
              <a:t>Message from the </a:t>
            </a:r>
          </a:p>
          <a:p>
            <a:pPr algn="ctr"/>
            <a:r>
              <a:rPr lang="en-US" sz="2800" b="1" i="1" dirty="0">
                <a:solidFill>
                  <a:srgbClr val="740000"/>
                </a:solidFill>
                <a:latin typeface="Times New Roman" panose="02020603050405020304" pitchFamily="18" charset="0"/>
                <a:cs typeface="Times New Roman" panose="02020603050405020304" pitchFamily="18" charset="0"/>
              </a:rPr>
              <a:t>Office of Human Resource Management </a:t>
            </a:r>
          </a:p>
        </p:txBody>
      </p:sp>
      <p:pic>
        <p:nvPicPr>
          <p:cNvPr id="4" name="Picture 3">
            <a:extLst>
              <a:ext uri="{FF2B5EF4-FFF2-40B4-BE49-F238E27FC236}">
                <a16:creationId xmlns:a16="http://schemas.microsoft.com/office/drawing/2014/main" id="{9DAD6AF1-1B44-4DEC-B5D9-99D1D6609251}"/>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5189" b="95755" l="4622" r="97059">
                        <a14:foregroundMark x1="28151" y1="32075" x2="28151" y2="32075"/>
                        <a14:foregroundMark x1="21849" y1="25943" x2="21849" y2="25943"/>
                        <a14:foregroundMark x1="7143" y1="10377" x2="25210" y2="29245"/>
                        <a14:foregroundMark x1="25210" y1="29245" x2="44958" y2="39151"/>
                        <a14:foregroundMark x1="44958" y1="39151" x2="36134" y2="25943"/>
                        <a14:foregroundMark x1="28151" y1="20283" x2="8403" y2="8962"/>
                        <a14:foregroundMark x1="8403" y1="8962" x2="5882" y2="5189"/>
                        <a14:foregroundMark x1="5042" y1="13679" x2="8403" y2="15566"/>
                        <a14:foregroundMark x1="53782" y1="9434" x2="58824" y2="13679"/>
                        <a14:foregroundMark x1="57143" y1="41981" x2="39496" y2="55189"/>
                        <a14:foregroundMark x1="39496" y1="55189" x2="22689" y2="59906"/>
                        <a14:foregroundMark x1="68067" y1="49057" x2="68487" y2="44811"/>
                        <a14:foregroundMark x1="45378" y1="62736" x2="56303" y2="71698"/>
                        <a14:foregroundMark x1="55462" y1="59434" x2="65546" y2="63208"/>
                        <a14:foregroundMark x1="82353" y1="29717" x2="82353" y2="29717"/>
                        <a14:foregroundMark x1="84034" y1="33019" x2="87815" y2="56132"/>
                        <a14:foregroundMark x1="87815" y1="56132" x2="86134" y2="63208"/>
                        <a14:foregroundMark x1="7563" y1="82547" x2="7563" y2="82547"/>
                        <a14:foregroundMark x1="7983" y1="89623" x2="7983" y2="89623"/>
                        <a14:foregroundMark x1="42857" y1="75000" x2="42857" y2="75000"/>
                        <a14:foregroundMark x1="50420" y1="92925" x2="50420" y2="92925"/>
                        <a14:foregroundMark x1="95798" y1="84434" x2="95798" y2="84434"/>
                        <a14:foregroundMark x1="79832" y1="96226" x2="79832" y2="96226"/>
                        <a14:foregroundMark x1="97059" y1="88208" x2="97059" y2="88208"/>
                      </a14:backgroundRemoval>
                    </a14:imgEffect>
                  </a14:imgLayer>
                </a14:imgProps>
              </a:ext>
            </a:extLst>
          </a:blip>
          <a:stretch>
            <a:fillRect/>
          </a:stretch>
        </p:blipFill>
        <p:spPr>
          <a:xfrm>
            <a:off x="5671771" y="353983"/>
            <a:ext cx="1129199" cy="1005840"/>
          </a:xfrm>
          <a:prstGeom prst="rect">
            <a:avLst/>
          </a:prstGeom>
        </p:spPr>
      </p:pic>
    </p:spTree>
    <p:extLst>
      <p:ext uri="{BB962C8B-B14F-4D97-AF65-F5344CB8AC3E}">
        <p14:creationId xmlns:p14="http://schemas.microsoft.com/office/powerpoint/2010/main" val="2461769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53" presetClass="entr" presetSubtype="16" fill="hold" grpId="0" nodeType="afterEffect">
                                  <p:stCondLst>
                                    <p:cond delay="75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Effect transition="in" filter="fade">
                                      <p:cBhvr>
                                        <p:cTn id="15" dur="500"/>
                                        <p:tgtEl>
                                          <p:spTgt spid="3"/>
                                        </p:tgtEl>
                                      </p:cBhvr>
                                    </p:animEffect>
                                  </p:childTnLst>
                                </p:cTn>
                              </p:par>
                            </p:childTnLst>
                          </p:cTn>
                        </p:par>
                        <p:par>
                          <p:cTn id="16" fill="hold">
                            <p:stCondLst>
                              <p:cond delay="1750"/>
                            </p:stCondLst>
                            <p:childTnLst>
                              <p:par>
                                <p:cTn id="17" presetID="53" presetClass="entr" presetSubtype="16" fill="hold" grpId="0" nodeType="after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p:cTn id="19" dur="500" fill="hold"/>
                                        <p:tgtEl>
                                          <p:spTgt spid="2"/>
                                        </p:tgtEl>
                                        <p:attrNameLst>
                                          <p:attrName>ppt_w</p:attrName>
                                        </p:attrNameLst>
                                      </p:cBhvr>
                                      <p:tavLst>
                                        <p:tav tm="0">
                                          <p:val>
                                            <p:fltVal val="0"/>
                                          </p:val>
                                        </p:tav>
                                        <p:tav tm="100000">
                                          <p:val>
                                            <p:strVal val="#ppt_w"/>
                                          </p:val>
                                        </p:tav>
                                      </p:tavLst>
                                    </p:anim>
                                    <p:anim calcmode="lin" valueType="num">
                                      <p:cBhvr>
                                        <p:cTn id="20" dur="500" fill="hold"/>
                                        <p:tgtEl>
                                          <p:spTgt spid="2"/>
                                        </p:tgtEl>
                                        <p:attrNameLst>
                                          <p:attrName>ppt_h</p:attrName>
                                        </p:attrNameLst>
                                      </p:cBhvr>
                                      <p:tavLst>
                                        <p:tav tm="0">
                                          <p:val>
                                            <p:fltVal val="0"/>
                                          </p:val>
                                        </p:tav>
                                        <p:tav tm="100000">
                                          <p:val>
                                            <p:strVal val="#ppt_h"/>
                                          </p:val>
                                        </p:tav>
                                      </p:tavLst>
                                    </p:anim>
                                    <p:animEffect transition="in" filter="fade">
                                      <p:cBhvr>
                                        <p:cTn id="2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031F08D-6B35-448B-93A8-BA45338BEF80}"/>
              </a:ext>
            </a:extLst>
          </p:cNvPr>
          <p:cNvSpPr txBox="1"/>
          <p:nvPr/>
        </p:nvSpPr>
        <p:spPr>
          <a:xfrm>
            <a:off x="1921533" y="1487064"/>
            <a:ext cx="7445204" cy="2246769"/>
          </a:xfrm>
          <a:prstGeom prst="rect">
            <a:avLst/>
          </a:prstGeom>
          <a:noFill/>
        </p:spPr>
        <p:txBody>
          <a:bodyPr wrap="square" rtlCol="0">
            <a:spAutoFit/>
          </a:bodyPr>
          <a:lstStyle/>
          <a:p>
            <a:endParaRPr lang="en-US" sz="2800" b="1" dirty="0">
              <a:solidFill>
                <a:schemeClr val="accent5">
                  <a:lumMod val="75000"/>
                </a:schemeClr>
              </a:solidFill>
              <a:latin typeface="Times New Roman" panose="02020603050405020304" pitchFamily="18" charset="0"/>
              <a:cs typeface="Times New Roman" panose="02020603050405020304" pitchFamily="18" charset="0"/>
            </a:endParaRPr>
          </a:p>
          <a:p>
            <a:endParaRPr lang="en-US" sz="2800" b="1" dirty="0">
              <a:solidFill>
                <a:schemeClr val="accent5">
                  <a:lumMod val="75000"/>
                </a:schemeClr>
              </a:solidFill>
              <a:latin typeface="Times New Roman" panose="02020603050405020304" pitchFamily="18" charset="0"/>
              <a:cs typeface="Times New Roman" panose="02020603050405020304" pitchFamily="18" charset="0"/>
            </a:endParaRPr>
          </a:p>
          <a:p>
            <a:endParaRPr lang="en-US" sz="2800" b="1" dirty="0">
              <a:solidFill>
                <a:schemeClr val="accent5">
                  <a:lumMod val="75000"/>
                </a:schemeClr>
              </a:solidFill>
              <a:latin typeface="Times New Roman" panose="02020603050405020304" pitchFamily="18" charset="0"/>
              <a:cs typeface="Times New Roman" panose="02020603050405020304" pitchFamily="18" charset="0"/>
            </a:endParaRPr>
          </a:p>
          <a:p>
            <a:endParaRPr lang="en-US" sz="2800" b="1" dirty="0">
              <a:solidFill>
                <a:schemeClr val="accent5">
                  <a:lumMod val="75000"/>
                </a:schemeClr>
              </a:solidFill>
              <a:latin typeface="Times New Roman" panose="02020603050405020304" pitchFamily="18" charset="0"/>
              <a:cs typeface="Times New Roman" panose="02020603050405020304" pitchFamily="18" charset="0"/>
            </a:endParaRPr>
          </a:p>
          <a:p>
            <a:endParaRPr lang="en-US" sz="2800" dirty="0">
              <a:solidFill>
                <a:schemeClr val="accent5">
                  <a:lumMod val="75000"/>
                </a:schemeClr>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F850BEA6-A675-4020-A06A-BB5F58390C0F}"/>
              </a:ext>
            </a:extLst>
          </p:cNvPr>
          <p:cNvSpPr txBox="1"/>
          <p:nvPr/>
        </p:nvSpPr>
        <p:spPr>
          <a:xfrm>
            <a:off x="2331840" y="1487064"/>
            <a:ext cx="8007914" cy="5262979"/>
          </a:xfrm>
          <a:prstGeom prst="rect">
            <a:avLst/>
          </a:prstGeom>
          <a:noFill/>
        </p:spPr>
        <p:txBody>
          <a:bodyPr wrap="square" rtlCol="0">
            <a:spAutoFit/>
          </a:bodyPr>
          <a:lstStyle/>
          <a:p>
            <a:pPr algn="just"/>
            <a:r>
              <a:rPr lang="en-US" sz="2800" b="1" dirty="0">
                <a:solidFill>
                  <a:schemeClr val="accent5">
                    <a:lumMod val="75000"/>
                  </a:schemeClr>
                </a:solidFill>
              </a:rPr>
              <a:t>Step 1:</a:t>
            </a:r>
            <a:r>
              <a:rPr lang="en-US" sz="2800" dirty="0">
                <a:solidFill>
                  <a:schemeClr val="accent5">
                    <a:lumMod val="75000"/>
                  </a:schemeClr>
                </a:solidFill>
              </a:rPr>
              <a:t> </a:t>
            </a:r>
            <a:r>
              <a:rPr lang="en-US" sz="2800" dirty="0">
                <a:solidFill>
                  <a:srgbClr val="740000"/>
                </a:solidFill>
              </a:rPr>
              <a:t>Department Head seeks approval to fill vacancy from division VP and Vice President of Administrative Affairs and Budget Office. </a:t>
            </a:r>
          </a:p>
          <a:p>
            <a:endParaRPr lang="en-US" sz="2800" dirty="0">
              <a:solidFill>
                <a:srgbClr val="740000"/>
              </a:solidFill>
            </a:endParaRPr>
          </a:p>
          <a:p>
            <a:r>
              <a:rPr lang="en-US" sz="2800" b="1" dirty="0">
                <a:solidFill>
                  <a:srgbClr val="740000"/>
                </a:solidFill>
              </a:rPr>
              <a:t>Step 2:</a:t>
            </a:r>
            <a:r>
              <a:rPr lang="en-US" sz="2800" dirty="0">
                <a:solidFill>
                  <a:schemeClr val="accent5">
                    <a:lumMod val="75000"/>
                  </a:schemeClr>
                </a:solidFill>
              </a:rPr>
              <a:t> </a:t>
            </a:r>
            <a:r>
              <a:rPr lang="en-US" sz="2800" dirty="0">
                <a:solidFill>
                  <a:srgbClr val="740000"/>
                </a:solidFill>
              </a:rPr>
              <a:t>Approval granted. Department Head discusses Exempt or Nonexempt title and duties/responsibilities  with OHRM.</a:t>
            </a:r>
          </a:p>
          <a:p>
            <a:endParaRPr lang="en-US" sz="2800" dirty="0"/>
          </a:p>
          <a:p>
            <a:pPr algn="just"/>
            <a:r>
              <a:rPr lang="en-US" sz="2800" b="1" dirty="0">
                <a:solidFill>
                  <a:srgbClr val="740000"/>
                </a:solidFill>
              </a:rPr>
              <a:t>Step 3:</a:t>
            </a:r>
            <a:r>
              <a:rPr lang="en-US" sz="2800" b="1" dirty="0">
                <a:solidFill>
                  <a:schemeClr val="accent5">
                    <a:lumMod val="75000"/>
                  </a:schemeClr>
                </a:solidFill>
              </a:rPr>
              <a:t> </a:t>
            </a:r>
            <a:r>
              <a:rPr lang="en-US" sz="2800" dirty="0">
                <a:solidFill>
                  <a:srgbClr val="740000"/>
                </a:solidFill>
              </a:rPr>
              <a:t>Department Administrative Assistant completes Personnel Requisition and Hiring Exception Form in </a:t>
            </a:r>
            <a:r>
              <a:rPr lang="en-US" sz="2800" dirty="0" err="1">
                <a:solidFill>
                  <a:srgbClr val="740000"/>
                </a:solidFill>
              </a:rPr>
              <a:t>HelloSign</a:t>
            </a:r>
            <a:r>
              <a:rPr lang="en-US" sz="2800" dirty="0">
                <a:solidFill>
                  <a:srgbClr val="740000"/>
                </a:solidFill>
              </a:rPr>
              <a:t> for approvals.</a:t>
            </a:r>
          </a:p>
          <a:p>
            <a:endParaRPr lang="en-US" sz="2800" dirty="0"/>
          </a:p>
        </p:txBody>
      </p:sp>
      <p:pic>
        <p:nvPicPr>
          <p:cNvPr id="7" name="Picture 6">
            <a:extLst>
              <a:ext uri="{FF2B5EF4-FFF2-40B4-BE49-F238E27FC236}">
                <a16:creationId xmlns:a16="http://schemas.microsoft.com/office/drawing/2014/main" id="{F1860297-8222-4CA0-8C22-464010F0B703}"/>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6742" b="89888" l="9929" r="89716">
                        <a14:foregroundMark x1="54255" y1="55056" x2="54255" y2="55056"/>
                        <a14:foregroundMark x1="60993" y1="50562" x2="60993" y2="50562"/>
                        <a14:foregroundMark x1="60993" y1="50562" x2="60993" y2="50562"/>
                        <a14:foregroundMark x1="55674" y1="6742" x2="55674" y2="6742"/>
                      </a14:backgroundRemoval>
                    </a14:imgEffect>
                  </a14:imgLayer>
                </a14:imgProps>
              </a:ext>
            </a:extLst>
          </a:blip>
          <a:stretch>
            <a:fillRect/>
          </a:stretch>
        </p:blipFill>
        <p:spPr>
          <a:xfrm>
            <a:off x="-545809" y="5196718"/>
            <a:ext cx="3772542" cy="2381250"/>
          </a:xfrm>
          <a:prstGeom prst="rect">
            <a:avLst/>
          </a:prstGeom>
        </p:spPr>
      </p:pic>
    </p:spTree>
    <p:extLst>
      <p:ext uri="{BB962C8B-B14F-4D97-AF65-F5344CB8AC3E}">
        <p14:creationId xmlns:p14="http://schemas.microsoft.com/office/powerpoint/2010/main" val="3711207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nodePh="1">
                                  <p:stCondLst>
                                    <p:cond delay="0"/>
                                  </p:stCondLst>
                                  <p:endCondLst>
                                    <p:cond evt="begin" delay="0">
                                      <p:tn val="5"/>
                                    </p:cond>
                                  </p:end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750" fill="hold"/>
                                        <p:tgtEl>
                                          <p:spTgt spid="3"/>
                                        </p:tgtEl>
                                        <p:attrNameLst>
                                          <p:attrName>ppt_x</p:attrName>
                                        </p:attrNameLst>
                                      </p:cBhvr>
                                      <p:tavLst>
                                        <p:tav tm="0">
                                          <p:val>
                                            <p:strVal val="0-#ppt_w/2"/>
                                          </p:val>
                                        </p:tav>
                                        <p:tav tm="100000">
                                          <p:val>
                                            <p:strVal val="#ppt_x"/>
                                          </p:val>
                                        </p:tav>
                                      </p:tavLst>
                                    </p:anim>
                                    <p:anim calcmode="lin" valueType="num">
                                      <p:cBhvr additive="base">
                                        <p:cTn id="8" dur="75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750"/>
                            </p:stCondLst>
                            <p:childTnLst>
                              <p:par>
                                <p:cTn id="10" presetID="2" presetClass="entr" presetSubtype="2" fill="hold" grpId="0" nodeType="afterEffect">
                                  <p:stCondLst>
                                    <p:cond delay="200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1000" fill="hold"/>
                                        <p:tgtEl>
                                          <p:spTgt spid="5"/>
                                        </p:tgtEl>
                                        <p:attrNameLst>
                                          <p:attrName>ppt_x</p:attrName>
                                        </p:attrNameLst>
                                      </p:cBhvr>
                                      <p:tavLst>
                                        <p:tav tm="0">
                                          <p:val>
                                            <p:strVal val="1+#ppt_w/2"/>
                                          </p:val>
                                        </p:tav>
                                        <p:tav tm="100000">
                                          <p:val>
                                            <p:strVal val="#ppt_x"/>
                                          </p:val>
                                        </p:tav>
                                      </p:tavLst>
                                    </p:anim>
                                    <p:anim calcmode="lin" valueType="num">
                                      <p:cBhvr additive="base">
                                        <p:cTn id="13" dur="1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E93E390-8476-41C5-9CF7-896077FD7933}"/>
              </a:ext>
            </a:extLst>
          </p:cNvPr>
          <p:cNvSpPr/>
          <p:nvPr/>
        </p:nvSpPr>
        <p:spPr>
          <a:xfrm>
            <a:off x="1790699" y="1009650"/>
            <a:ext cx="8410575" cy="5195077"/>
          </a:xfrm>
          <a:prstGeom prst="rect">
            <a:avLst/>
          </a:prstGeom>
        </p:spPr>
        <p:txBody>
          <a:bodyPr wrap="square">
            <a:spAutoFit/>
          </a:bodyPr>
          <a:lstStyle/>
          <a:p>
            <a:pPr algn="just">
              <a:lnSpc>
                <a:spcPct val="107000"/>
              </a:lnSpc>
              <a:spcAft>
                <a:spcPts val="800"/>
              </a:spcAft>
            </a:pPr>
            <a:r>
              <a:rPr lang="en-US" sz="2800" b="1" dirty="0">
                <a:solidFill>
                  <a:srgbClr val="800000"/>
                </a:solidFill>
                <a:latin typeface="Times New Roman" panose="02020603050405020304" pitchFamily="18" charset="0"/>
                <a:ea typeface="Calibri" panose="020F0502020204030204" pitchFamily="34" charset="0"/>
                <a:cs typeface="Times New Roman" panose="02020603050405020304" pitchFamily="18" charset="0"/>
              </a:rPr>
              <a:t>Step 4: </a:t>
            </a:r>
            <a:r>
              <a:rPr lang="en-US" sz="2800" dirty="0">
                <a:solidFill>
                  <a:srgbClr val="800000"/>
                </a:solidFill>
                <a:latin typeface="Times New Roman" panose="02020603050405020304" pitchFamily="18" charset="0"/>
                <a:ea typeface="Calibri" panose="020F0502020204030204" pitchFamily="34" charset="0"/>
                <a:cs typeface="Times New Roman" panose="02020603050405020304" pitchFamily="18" charset="0"/>
              </a:rPr>
              <a:t>OHRM receives approved forms</a:t>
            </a:r>
            <a:r>
              <a:rPr lang="en-US" sz="2800" b="1" dirty="0">
                <a:solidFill>
                  <a:srgbClr val="8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a:solidFill>
                  <a:srgbClr val="800000"/>
                </a:solidFill>
                <a:latin typeface="Times New Roman" panose="02020603050405020304" pitchFamily="18" charset="0"/>
                <a:ea typeface="Calibri" panose="020F0502020204030204" pitchFamily="34" charset="0"/>
                <a:cs typeface="Times New Roman" panose="02020603050405020304" pitchFamily="18" charset="0"/>
              </a:rPr>
              <a:t>Position is posted. </a:t>
            </a:r>
          </a:p>
          <a:p>
            <a:pPr algn="just">
              <a:lnSpc>
                <a:spcPct val="107000"/>
              </a:lnSpc>
              <a:spcAft>
                <a:spcPts val="800"/>
              </a:spcAft>
            </a:pPr>
            <a:endParaRPr lang="en-US" sz="2800" dirty="0">
              <a:solidFill>
                <a:srgbClr val="800000"/>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US" sz="2800" b="1" dirty="0">
                <a:solidFill>
                  <a:srgbClr val="800000"/>
                </a:solidFill>
                <a:latin typeface="Times New Roman" panose="02020603050405020304" pitchFamily="18" charset="0"/>
                <a:ea typeface="Calibri" panose="020F0502020204030204" pitchFamily="34" charset="0"/>
                <a:cs typeface="Times New Roman" panose="02020603050405020304" pitchFamily="18" charset="0"/>
              </a:rPr>
              <a:t>Step 5:</a:t>
            </a:r>
            <a:r>
              <a:rPr lang="en-US" sz="2800" dirty="0">
                <a:solidFill>
                  <a:srgbClr val="800000"/>
                </a:solidFill>
                <a:latin typeface="Times New Roman" panose="02020603050405020304" pitchFamily="18" charset="0"/>
                <a:ea typeface="Calibri" panose="020F0502020204030204" pitchFamily="34" charset="0"/>
                <a:cs typeface="Times New Roman" panose="02020603050405020304" pitchFamily="18" charset="0"/>
              </a:rPr>
              <a:t> Department Head develops search committee and submits for approval to supervisor and review by Equity Officer. OHRM is copied on approved committee. </a:t>
            </a:r>
          </a:p>
          <a:p>
            <a:pPr algn="just">
              <a:lnSpc>
                <a:spcPct val="107000"/>
              </a:lnSpc>
              <a:spcAft>
                <a:spcPts val="800"/>
              </a:spcAft>
            </a:pPr>
            <a:endParaRPr lang="en-US" sz="2800" dirty="0">
              <a:solidFill>
                <a:srgbClr val="800000"/>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US" sz="2800" b="1" dirty="0">
                <a:solidFill>
                  <a:srgbClr val="800000"/>
                </a:solidFill>
                <a:latin typeface="Times New Roman" panose="02020603050405020304" pitchFamily="18" charset="0"/>
                <a:ea typeface="Calibri" panose="020F0502020204030204" pitchFamily="34" charset="0"/>
                <a:cs typeface="Times New Roman" panose="02020603050405020304" pitchFamily="18" charset="0"/>
              </a:rPr>
              <a:t>Step 6: </a:t>
            </a:r>
            <a:r>
              <a:rPr lang="en-US" sz="2800" dirty="0">
                <a:solidFill>
                  <a:srgbClr val="800000"/>
                </a:solidFill>
                <a:latin typeface="Times New Roman" panose="02020603050405020304" pitchFamily="18" charset="0"/>
                <a:ea typeface="Calibri" panose="020F0502020204030204" pitchFamily="34" charset="0"/>
                <a:cs typeface="Times New Roman" panose="02020603050405020304" pitchFamily="18" charset="0"/>
              </a:rPr>
              <a:t>OHRM prepares search packet for committee chair.</a:t>
            </a:r>
          </a:p>
          <a:p>
            <a:pPr algn="just">
              <a:lnSpc>
                <a:spcPct val="107000"/>
              </a:lnSpc>
              <a:spcAft>
                <a:spcPts val="800"/>
              </a:spcAft>
            </a:pP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Picture 2">
            <a:extLst>
              <a:ext uri="{FF2B5EF4-FFF2-40B4-BE49-F238E27FC236}">
                <a16:creationId xmlns:a16="http://schemas.microsoft.com/office/drawing/2014/main" id="{66C6D96C-60C9-4989-B69D-E88F820A9996}"/>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6742" b="89888" l="9929" r="89716">
                        <a14:foregroundMark x1="54255" y1="55056" x2="54255" y2="55056"/>
                        <a14:foregroundMark x1="60993" y1="50562" x2="60993" y2="50562"/>
                        <a14:foregroundMark x1="60993" y1="50562" x2="60993" y2="50562"/>
                        <a14:foregroundMark x1="55674" y1="6742" x2="55674" y2="6742"/>
                      </a14:backgroundRemoval>
                    </a14:imgEffect>
                  </a14:imgLayer>
                </a14:imgProps>
              </a:ext>
            </a:extLst>
          </a:blip>
          <a:stretch>
            <a:fillRect/>
          </a:stretch>
        </p:blipFill>
        <p:spPr>
          <a:xfrm>
            <a:off x="-542925" y="5172075"/>
            <a:ext cx="3772542" cy="2381250"/>
          </a:xfrm>
          <a:prstGeom prst="rect">
            <a:avLst/>
          </a:prstGeom>
        </p:spPr>
      </p:pic>
    </p:spTree>
    <p:extLst>
      <p:ext uri="{BB962C8B-B14F-4D97-AF65-F5344CB8AC3E}">
        <p14:creationId xmlns:p14="http://schemas.microsoft.com/office/powerpoint/2010/main" val="773654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B842D2D-CC53-4652-BB83-826A154958DC}"/>
              </a:ext>
            </a:extLst>
          </p:cNvPr>
          <p:cNvSpPr/>
          <p:nvPr/>
        </p:nvSpPr>
        <p:spPr>
          <a:xfrm>
            <a:off x="1228725" y="1023457"/>
            <a:ext cx="9477375" cy="2540567"/>
          </a:xfrm>
          <a:prstGeom prst="rect">
            <a:avLst/>
          </a:prstGeom>
        </p:spPr>
        <p:txBody>
          <a:bodyPr wrap="square">
            <a:spAutoFit/>
          </a:bodyPr>
          <a:lstStyle/>
          <a:p>
            <a:pPr algn="just">
              <a:lnSpc>
                <a:spcPct val="107000"/>
              </a:lnSpc>
              <a:spcAft>
                <a:spcPts val="800"/>
              </a:spcAft>
            </a:pPr>
            <a:endParaRPr lang="en-US" b="1" dirty="0">
              <a:solidFill>
                <a:srgbClr val="800000"/>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US" sz="2800" b="1" dirty="0">
                <a:solidFill>
                  <a:srgbClr val="800000"/>
                </a:solidFill>
                <a:latin typeface="Times New Roman" panose="02020603050405020304" pitchFamily="18" charset="0"/>
                <a:ea typeface="Calibri" panose="020F0502020204030204" pitchFamily="34" charset="0"/>
                <a:cs typeface="Times New Roman" panose="02020603050405020304" pitchFamily="18" charset="0"/>
              </a:rPr>
              <a:t>Step 7: </a:t>
            </a:r>
            <a:r>
              <a:rPr lang="en-US" sz="2800" dirty="0">
                <a:solidFill>
                  <a:srgbClr val="800000"/>
                </a:solidFill>
                <a:latin typeface="Times New Roman" panose="02020603050405020304" pitchFamily="18" charset="0"/>
                <a:ea typeface="Calibri" panose="020F0502020204030204" pitchFamily="34" charset="0"/>
                <a:cs typeface="Times New Roman" panose="02020603050405020304" pitchFamily="18" charset="0"/>
              </a:rPr>
              <a:t>Committee is notified by OHRM when there is an adequate pool of applicants to begin application evaluations.</a:t>
            </a:r>
          </a:p>
          <a:p>
            <a:pPr algn="just">
              <a:lnSpc>
                <a:spcPct val="107000"/>
              </a:lnSpc>
              <a:spcAft>
                <a:spcPts val="800"/>
              </a:spcAft>
            </a:pPr>
            <a:endParaRPr lang="en-US" sz="2800" dirty="0">
              <a:solidFill>
                <a:srgbClr val="800000"/>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US" sz="2800" b="1" dirty="0">
                <a:solidFill>
                  <a:srgbClr val="800000"/>
                </a:solidFill>
                <a:latin typeface="Times New Roman" panose="02020603050405020304" pitchFamily="18" charset="0"/>
                <a:ea typeface="Calibri" panose="020F0502020204030204" pitchFamily="34" charset="0"/>
                <a:cs typeface="Times New Roman" panose="02020603050405020304" pitchFamily="18" charset="0"/>
              </a:rPr>
              <a:t>Step 8: </a:t>
            </a:r>
            <a:r>
              <a:rPr lang="en-US" sz="2800" dirty="0">
                <a:solidFill>
                  <a:srgbClr val="800000"/>
                </a:solidFill>
                <a:latin typeface="Times New Roman" panose="02020603050405020304" pitchFamily="18" charset="0"/>
                <a:ea typeface="Calibri" panose="020F0502020204030204" pitchFamily="34" charset="0"/>
                <a:cs typeface="Times New Roman" panose="02020603050405020304" pitchFamily="18" charset="0"/>
              </a:rPr>
              <a:t>Review Search Committee Process on OHRM website.</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Picture 2">
            <a:extLst>
              <a:ext uri="{FF2B5EF4-FFF2-40B4-BE49-F238E27FC236}">
                <a16:creationId xmlns:a16="http://schemas.microsoft.com/office/drawing/2014/main" id="{E0E46A77-7D15-460A-AFA2-D94440DC79EF}"/>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6742" b="89888" l="9929" r="89716">
                        <a14:foregroundMark x1="54255" y1="55056" x2="54255" y2="55056"/>
                        <a14:foregroundMark x1="60993" y1="50562" x2="60993" y2="50562"/>
                        <a14:foregroundMark x1="60993" y1="50562" x2="60993" y2="50562"/>
                        <a14:foregroundMark x1="55674" y1="6742" x2="55674" y2="6742"/>
                      </a14:backgroundRemoval>
                    </a14:imgEffect>
                  </a14:imgLayer>
                </a14:imgProps>
              </a:ext>
            </a:extLst>
          </a:blip>
          <a:stretch>
            <a:fillRect/>
          </a:stretch>
        </p:blipFill>
        <p:spPr>
          <a:xfrm>
            <a:off x="-533400" y="5129517"/>
            <a:ext cx="3772542" cy="2381250"/>
          </a:xfrm>
          <a:prstGeom prst="rect">
            <a:avLst/>
          </a:prstGeom>
        </p:spPr>
      </p:pic>
    </p:spTree>
    <p:extLst>
      <p:ext uri="{BB962C8B-B14F-4D97-AF65-F5344CB8AC3E}">
        <p14:creationId xmlns:p14="http://schemas.microsoft.com/office/powerpoint/2010/main" val="1159718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4643A3D-FE37-4A87-B841-98F961E0526D}"/>
              </a:ext>
            </a:extLst>
          </p:cNvPr>
          <p:cNvSpPr/>
          <p:nvPr/>
        </p:nvSpPr>
        <p:spPr>
          <a:xfrm>
            <a:off x="1285875" y="1704974"/>
            <a:ext cx="9525000" cy="991618"/>
          </a:xfrm>
          <a:prstGeom prst="rect">
            <a:avLst/>
          </a:prstGeom>
        </p:spPr>
        <p:txBody>
          <a:bodyPr wrap="square">
            <a:spAutoFit/>
          </a:bodyPr>
          <a:lstStyle/>
          <a:p>
            <a:pPr algn="just">
              <a:lnSpc>
                <a:spcPct val="107000"/>
              </a:lnSpc>
              <a:spcAft>
                <a:spcPts val="800"/>
              </a:spcAft>
            </a:pPr>
            <a:r>
              <a:rPr lang="en-US" sz="2800" dirty="0">
                <a:solidFill>
                  <a:srgbClr val="800000"/>
                </a:solidFill>
                <a:latin typeface="Times New Roman" panose="02020603050405020304" pitchFamily="18" charset="0"/>
                <a:ea typeface="Calibri" panose="020F0502020204030204" pitchFamily="34" charset="0"/>
                <a:cs typeface="Times New Roman" panose="02020603050405020304" pitchFamily="18" charset="0"/>
              </a:rPr>
              <a:t>Please contact the Employment Manager at (410) 651-6401 for questions or additional information.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4E80456A-2E1D-45EE-9B62-1AC67AED53A4}"/>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6742" b="89888" l="9929" r="89716">
                        <a14:foregroundMark x1="54255" y1="55056" x2="54255" y2="55056"/>
                        <a14:foregroundMark x1="60993" y1="50562" x2="60993" y2="50562"/>
                        <a14:foregroundMark x1="60993" y1="50562" x2="60993" y2="50562"/>
                        <a14:foregroundMark x1="55674" y1="6742" x2="55674" y2="6742"/>
                      </a14:backgroundRemoval>
                    </a14:imgEffect>
                  </a14:imgLayer>
                </a14:imgProps>
              </a:ext>
            </a:extLst>
          </a:blip>
          <a:stretch>
            <a:fillRect/>
          </a:stretch>
        </p:blipFill>
        <p:spPr>
          <a:xfrm>
            <a:off x="-285750" y="4886325"/>
            <a:ext cx="3772542" cy="2381250"/>
          </a:xfrm>
          <a:prstGeom prst="rect">
            <a:avLst/>
          </a:prstGeom>
        </p:spPr>
      </p:pic>
    </p:spTree>
    <p:extLst>
      <p:ext uri="{BB962C8B-B14F-4D97-AF65-F5344CB8AC3E}">
        <p14:creationId xmlns:p14="http://schemas.microsoft.com/office/powerpoint/2010/main" val="1399340861"/>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DEB094D4-7FD8-4F86-93D5-B0F1341EF586}"/>
    </a:ext>
  </a:extLst>
</a:theme>
</file>

<file path=docProps/app.xml><?xml version="1.0" encoding="utf-8"?>
<Properties xmlns="http://schemas.openxmlformats.org/officeDocument/2006/extended-properties" xmlns:vt="http://schemas.openxmlformats.org/officeDocument/2006/docPropsVTypes">
  <Template>TM04033925[[fn=Droplet]]</Template>
  <TotalTime>1018</TotalTime>
  <Words>265</Words>
  <Application>Microsoft Office PowerPoint</Application>
  <PresentationFormat>Widescreen</PresentationFormat>
  <Paragraphs>24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Times New Roman</vt:lpstr>
      <vt:lpstr>Tw Cen MT</vt:lpstr>
      <vt:lpstr>Droplet</vt:lpstr>
      <vt:lpstr>Quick HIRING Guide STEPS</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Quick HIRING Guide STEPS</dc:title>
  <dc:creator>Ames, Mary V</dc:creator>
  <cp:lastModifiedBy>Ames, Mary V</cp:lastModifiedBy>
  <cp:revision>38</cp:revision>
  <dcterms:created xsi:type="dcterms:W3CDTF">2021-05-12T15:12:37Z</dcterms:created>
  <dcterms:modified xsi:type="dcterms:W3CDTF">2021-07-01T12:59:39Z</dcterms:modified>
</cp:coreProperties>
</file>