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6" r:id="rId1"/>
  </p:sldMasterIdLst>
  <p:notesMasterIdLst>
    <p:notesMasterId r:id="rId24"/>
  </p:notesMasterIdLst>
  <p:handoutMasterIdLst>
    <p:handoutMasterId r:id="rId25"/>
  </p:handoutMasterIdLst>
  <p:sldIdLst>
    <p:sldId id="268" r:id="rId2"/>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6" r:id="rId19"/>
    <p:sldId id="294" r:id="rId20"/>
    <p:sldId id="297" r:id="rId21"/>
    <p:sldId id="298" r:id="rId22"/>
    <p:sldId id="299" r:id="rId23"/>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dmore, Ozzie L" initials="TOL" lastIdx="1" clrIdx="0">
    <p:extLst>
      <p:ext uri="{19B8F6BF-5375-455C-9EA6-DF929625EA0E}">
        <p15:presenceInfo xmlns:p15="http://schemas.microsoft.com/office/powerpoint/2012/main" userId="Tidmore, Ozzie 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0000"/>
    <a:srgbClr val="000000"/>
    <a:srgbClr val="AB07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2230" autoAdjust="0"/>
  </p:normalViewPr>
  <p:slideViewPr>
    <p:cSldViewPr snapToGrid="0">
      <p:cViewPr varScale="1">
        <p:scale>
          <a:sx n="106" d="100"/>
          <a:sy n="106" d="100"/>
        </p:scale>
        <p:origin x="756"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340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3407"/>
          </a:xfrm>
          <a:prstGeom prst="rect">
            <a:avLst/>
          </a:prstGeom>
        </p:spPr>
        <p:txBody>
          <a:bodyPr vert="horz" lIns="91440" tIns="45720" rIns="91440" bIns="45720" rtlCol="0"/>
          <a:lstStyle>
            <a:lvl1pPr algn="r">
              <a:defRPr sz="1200"/>
            </a:lvl1pPr>
          </a:lstStyle>
          <a:p>
            <a:fld id="{8FE8404D-5381-4649-A450-DF98EC419D49}" type="datetimeFigureOut">
              <a:rPr lang="en-US" smtClean="0"/>
              <a:t>4/7/2021</a:t>
            </a:fld>
            <a:endParaRPr lang="en-US" dirty="0"/>
          </a:p>
        </p:txBody>
      </p:sp>
      <p:sp>
        <p:nvSpPr>
          <p:cNvPr id="4" name="Footer Placeholder 3"/>
          <p:cNvSpPr>
            <a:spLocks noGrp="1"/>
          </p:cNvSpPr>
          <p:nvPr>
            <p:ph type="ftr" sz="quarter" idx="2"/>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3406"/>
          </a:xfrm>
          <a:prstGeom prst="rect">
            <a:avLst/>
          </a:prstGeom>
        </p:spPr>
        <p:txBody>
          <a:bodyPr vert="horz" lIns="91440" tIns="45720" rIns="91440" bIns="45720" rtlCol="0" anchor="b"/>
          <a:lstStyle>
            <a:lvl1pPr algn="r">
              <a:defRPr sz="1200"/>
            </a:lvl1pPr>
          </a:lstStyle>
          <a:p>
            <a:fld id="{5D0F0611-A385-4977-88DA-611BC0CAB62B}" type="slidenum">
              <a:rPr lang="en-US" smtClean="0"/>
              <a:t>‹#›</a:t>
            </a:fld>
            <a:endParaRPr lang="en-US" dirty="0"/>
          </a:p>
        </p:txBody>
      </p:sp>
    </p:spTree>
    <p:extLst>
      <p:ext uri="{BB962C8B-B14F-4D97-AF65-F5344CB8AC3E}">
        <p14:creationId xmlns:p14="http://schemas.microsoft.com/office/powerpoint/2010/main" val="158841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340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1"/>
            <a:ext cx="3037840" cy="463407"/>
          </a:xfrm>
          <a:prstGeom prst="rect">
            <a:avLst/>
          </a:prstGeom>
        </p:spPr>
        <p:txBody>
          <a:bodyPr vert="horz" lIns="91440" tIns="45720" rIns="91440" bIns="45720" rtlCol="0"/>
          <a:lstStyle>
            <a:lvl1pPr algn="r">
              <a:defRPr sz="1200"/>
            </a:lvl1pPr>
          </a:lstStyle>
          <a:p>
            <a:fld id="{941846AA-529F-47FD-86DF-A30BD93D1572}" type="datetimeFigureOut">
              <a:rPr lang="en-US" smtClean="0"/>
              <a:t>4/7/2021</a:t>
            </a:fld>
            <a:endParaRPr lang="en-US" dirty="0"/>
          </a:p>
        </p:txBody>
      </p:sp>
      <p:sp>
        <p:nvSpPr>
          <p:cNvPr id="4" name="Slide Image Placeholder 3"/>
          <p:cNvSpPr>
            <a:spLocks noGrp="1" noRot="1" noChangeAspect="1"/>
          </p:cNvSpPr>
          <p:nvPr>
            <p:ph type="sldImg" idx="2"/>
          </p:nvPr>
        </p:nvSpPr>
        <p:spPr>
          <a:xfrm>
            <a:off x="735013" y="1154113"/>
            <a:ext cx="5540375" cy="31162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44861"/>
            <a:ext cx="5608320" cy="3636706"/>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1440" tIns="45720" rIns="91440" bIns="45720" rtlCol="0" anchor="b"/>
          <a:lstStyle>
            <a:lvl1pPr algn="r">
              <a:defRPr sz="1200"/>
            </a:lvl1pPr>
          </a:lstStyle>
          <a:p>
            <a:fld id="{B2166AB9-6588-4E08-A43A-F987AC96AA88}" type="slidenum">
              <a:rPr lang="en-US" smtClean="0"/>
              <a:t>‹#›</a:t>
            </a:fld>
            <a:endParaRPr lang="en-US" dirty="0"/>
          </a:p>
        </p:txBody>
      </p:sp>
    </p:spTree>
    <p:extLst>
      <p:ext uri="{BB962C8B-B14F-4D97-AF65-F5344CB8AC3E}">
        <p14:creationId xmlns:p14="http://schemas.microsoft.com/office/powerpoint/2010/main" val="170535108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1E4213A-7057-4ADB-B844-E611997DE23F}" type="datetime1">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4689754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0">
        <p15:prstTrans prst="drape"/>
      </p:transition>
    </mc:Choice>
    <mc:Fallback xmlns="">
      <p:transition spd="slow" advTm="30000">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3115FCF-F0A0-4B6B-8FB6-47B4665ADA8B}" type="datetime1">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478839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0">
        <p15:prstTrans prst="drape"/>
      </p:transition>
    </mc:Choice>
    <mc:Fallback xmlns="">
      <p:transition spd="slow" advTm="30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AA1D943-73BE-4479-9167-305F6410702A}" type="datetime1">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751919">
                    <a:lumMod val="60000"/>
                    <a:lumOff val="40000"/>
                  </a:srgbClr>
                </a:solidFill>
                <a:effectLst/>
                <a:uLnTx/>
                <a:uFillTx/>
                <a:latin typeface="Arial"/>
                <a:ea typeface="+mn-ea"/>
                <a:cs typeface="+mn-cs"/>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751919">
                    <a:lumMod val="60000"/>
                    <a:lumOff val="40000"/>
                  </a:srgbClr>
                </a:solidFill>
                <a:effectLst/>
                <a:uLnTx/>
                <a:uFillTx/>
                <a:latin typeface="Arial"/>
                <a:ea typeface="+mn-ea"/>
                <a:cs typeface="+mn-cs"/>
              </a:rPr>
              <a:t>”</a:t>
            </a:r>
            <a:endParaRPr kumimoji="0" lang="en-US" sz="1800" b="0" i="0" u="none" strike="noStrike" kern="1200" cap="none" spc="0" normalizeH="0" baseline="0" noProof="0" dirty="0">
              <a:ln>
                <a:noFill/>
              </a:ln>
              <a:solidFill>
                <a:srgbClr val="751919">
                  <a:lumMod val="60000"/>
                  <a:lumOff val="40000"/>
                </a:srgbClr>
              </a:solidFill>
              <a:effectLst/>
              <a:uLnTx/>
              <a:uFillTx/>
              <a:latin typeface="Arial"/>
              <a:ea typeface="+mn-ea"/>
              <a:cs typeface="+mn-cs"/>
            </a:endParaRPr>
          </a:p>
        </p:txBody>
      </p:sp>
    </p:spTree>
    <p:extLst>
      <p:ext uri="{BB962C8B-B14F-4D97-AF65-F5344CB8AC3E}">
        <p14:creationId xmlns:p14="http://schemas.microsoft.com/office/powerpoint/2010/main" val="19634627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0">
        <p15:prstTrans prst="drape"/>
      </p:transition>
    </mc:Choice>
    <mc:Fallback xmlns="">
      <p:transition spd="slow" advTm="30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B3ED0C-62F5-494D-847C-CBC89CA421A3}" type="datetime1">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516634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0">
        <p15:prstTrans prst="drape"/>
      </p:transition>
    </mc:Choice>
    <mc:Fallback xmlns="">
      <p:transition spd="slow" advTm="30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0443FCB-CB8C-4103-B289-E91345D434E2}" type="datetime1">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751919">
                    <a:lumMod val="60000"/>
                    <a:lumOff val="40000"/>
                  </a:srgbClr>
                </a:solidFill>
                <a:effectLst/>
                <a:uLnTx/>
                <a:uFillTx/>
                <a:latin typeface="Arial"/>
                <a:ea typeface="+mn-ea"/>
                <a:cs typeface="+mn-cs"/>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751919">
                    <a:lumMod val="60000"/>
                    <a:lumOff val="40000"/>
                  </a:srgbClr>
                </a:solidFill>
                <a:effectLst/>
                <a:uLnTx/>
                <a:uFillTx/>
                <a:latin typeface="Arial"/>
                <a:ea typeface="+mn-ea"/>
                <a:cs typeface="+mn-cs"/>
              </a:rPr>
              <a:t>”</a:t>
            </a:r>
          </a:p>
        </p:txBody>
      </p:sp>
    </p:spTree>
    <p:extLst>
      <p:ext uri="{BB962C8B-B14F-4D97-AF65-F5344CB8AC3E}">
        <p14:creationId xmlns:p14="http://schemas.microsoft.com/office/powerpoint/2010/main" val="21541307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0">
        <p15:prstTrans prst="drape"/>
      </p:transition>
    </mc:Choice>
    <mc:Fallback xmlns="">
      <p:transition spd="slow" advTm="30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55044A5-BD27-4C9C-8DAC-5534B7AD4004}" type="datetime1">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7103304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0">
        <p15:prstTrans prst="drape"/>
      </p:transition>
    </mc:Choice>
    <mc:Fallback xmlns="">
      <p:transition spd="slow" advTm="30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0B192E1-A12C-48D8-B3CC-2389326C29E5}" type="datetime1">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785942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0">
        <p15:prstTrans prst="drape"/>
      </p:transition>
    </mc:Choice>
    <mc:Fallback xmlns="">
      <p:transition spd="slow" advTm="30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670D005-CD5C-4D67-B2A4-B075C35FCF50}" type="datetime1">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2193347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0">
        <p15:prstTrans prst="drape"/>
      </p:transition>
    </mc:Choice>
    <mc:Fallback xmlns="">
      <p:transition spd="slow" advTm="3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1D8AB8-08BB-40B1-B1D6-40C4220D0B32}" type="datetime1">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1058507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0">
        <p15:prstTrans prst="drape"/>
      </p:transition>
    </mc:Choice>
    <mc:Fallback xmlns="">
      <p:transition spd="slow" advTm="30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63B2161-3079-48FE-852F-2EAAEB10294F}" type="datetime1">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5922100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0">
        <p15:prstTrans prst="drape"/>
      </p:transition>
    </mc:Choice>
    <mc:Fallback xmlns="">
      <p:transition spd="slow" advTm="30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AA03982-7175-41C7-9973-0B78E0DF0BCA}" type="datetime1">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608686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0">
        <p15:prstTrans prst="drape"/>
      </p:transition>
    </mc:Choice>
    <mc:Fallback xmlns="">
      <p:transition spd="slow" advTm="3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CB3AA21-9462-4266-AF3A-D4773C4C5C97}" type="datetime1">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5396148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0">
        <p15:prstTrans prst="drape"/>
      </p:transition>
    </mc:Choice>
    <mc:Fallback xmlns="">
      <p:transition spd="slow" advTm="30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148919-0644-4DBA-B712-D94D0CF799F3}" type="datetime1">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664111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0">
        <p15:prstTrans prst="drape"/>
      </p:transition>
    </mc:Choice>
    <mc:Fallback xmlns="">
      <p:transition spd="slow" advTm="30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74D8ED3-98D1-409A-9582-B51D0B2421A4}" type="datetime1">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031055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0">
        <p15:prstTrans prst="drape"/>
      </p:transition>
    </mc:Choice>
    <mc:Fallback xmlns="">
      <p:transition spd="slow" advTm="30000">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8CE7847-36B9-4319-AACF-CB1B6FEE08F9}" type="datetime1">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4173522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0">
        <p15:prstTrans prst="drape"/>
      </p:transition>
    </mc:Choice>
    <mc:Fallback xmlns="">
      <p:transition spd="slow" advTm="30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0D22668-7F44-4531-A120-2976C3EB226A}" type="datetime1">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0793443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30000">
        <p15:prstTrans prst="drape"/>
      </p:transition>
    </mc:Choice>
    <mc:Fallback xmlns="">
      <p:transition spd="slow" advTm="30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A52C7ED5-E1D7-49EE-AC9D-DC07D9799AD7}" type="datetime1">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4/7/2021</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846064855"/>
      </p:ext>
    </p:extLst>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 id="2147483988" r:id="rId12"/>
    <p:sldLayoutId id="2147483989" r:id="rId13"/>
    <p:sldLayoutId id="2147483990" r:id="rId14"/>
    <p:sldLayoutId id="2147483991" r:id="rId15"/>
    <p:sldLayoutId id="2147483992" r:id="rId16"/>
  </p:sldLayoutIdLst>
  <mc:AlternateContent xmlns:mc="http://schemas.openxmlformats.org/markup-compatibility/2006" xmlns:p15="http://schemas.microsoft.com/office/powerpoint/2012/main">
    <mc:Choice Requires="p15">
      <p:transition xmlns:p14="http://schemas.microsoft.com/office/powerpoint/2010/main" spd="slow" p14:dur="2000" advTm="30000">
        <p15:prstTrans prst="drape"/>
      </p:transition>
    </mc:Choice>
    <mc:Fallback xmlns="">
      <p:transition spd="slow" advTm="30000">
        <p:fade/>
      </p:transition>
    </mc:Fallback>
  </mc:AlternateConten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106306" y="572535"/>
            <a:ext cx="8040948" cy="1646302"/>
          </a:xfrm>
        </p:spPr>
        <p:txBody>
          <a:bodyPr/>
          <a:lstStyle/>
          <a:p>
            <a:pPr algn="ctr"/>
            <a:r>
              <a:rPr lang="en-US" sz="7200" b="1" dirty="0"/>
              <a:t>How Do I Hire?</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8" name="Rectangle 7">
            <a:extLst>
              <a:ext uri="{FF2B5EF4-FFF2-40B4-BE49-F238E27FC236}">
                <a16:creationId xmlns:a16="http://schemas.microsoft.com/office/drawing/2014/main" id="{BD8F9282-4764-4580-8251-1866F07529B8}"/>
              </a:ext>
            </a:extLst>
          </p:cNvPr>
          <p:cNvSpPr/>
          <p:nvPr/>
        </p:nvSpPr>
        <p:spPr>
          <a:xfrm>
            <a:off x="2199993" y="3244334"/>
            <a:ext cx="6105234" cy="2031325"/>
          </a:xfrm>
          <a:prstGeom prst="rect">
            <a:avLst/>
          </a:prstGeom>
        </p:spPr>
        <p:txBody>
          <a:bodyPr wrap="square">
            <a:spAutoFit/>
          </a:bodyPr>
          <a:lstStyle/>
          <a:p>
            <a:pPr algn="ctr">
              <a:defRPr/>
            </a:pPr>
            <a:endParaRPr lang="en-US" dirty="0">
              <a:solidFill>
                <a:prstClr val="black">
                  <a:lumMod val="65000"/>
                  <a:lumOff val="35000"/>
                </a:prstClr>
              </a:solidFill>
              <a:effectLst>
                <a:outerShdw blurRad="38100" dist="38100" dir="2700000" algn="tl">
                  <a:srgbClr val="000000">
                    <a:alpha val="43137"/>
                  </a:srgbClr>
                </a:outerShdw>
              </a:effectLst>
            </a:endParaRPr>
          </a:p>
          <a:p>
            <a:pPr algn="ctr">
              <a:defRPr/>
            </a:pPr>
            <a:endParaRPr lang="en-US" dirty="0">
              <a:solidFill>
                <a:prstClr val="black">
                  <a:lumMod val="65000"/>
                  <a:lumOff val="35000"/>
                </a:prstClr>
              </a:solidFill>
              <a:effectLst>
                <a:outerShdw blurRad="38100" dist="38100" dir="2700000" algn="tl">
                  <a:srgbClr val="000000">
                    <a:alpha val="43137"/>
                  </a:srgbClr>
                </a:outerShdw>
              </a:effectLst>
            </a:endParaRPr>
          </a:p>
          <a:p>
            <a:pPr algn="ctr">
              <a:defRPr/>
            </a:pPr>
            <a:r>
              <a:rPr lang="en-US" dirty="0">
                <a:solidFill>
                  <a:prstClr val="black">
                    <a:lumMod val="65000"/>
                    <a:lumOff val="35000"/>
                  </a:prstClr>
                </a:solidFill>
                <a:effectLst>
                  <a:outerShdw blurRad="38100" dist="38100" dir="2700000" algn="tl">
                    <a:srgbClr val="000000">
                      <a:alpha val="43137"/>
                    </a:srgbClr>
                  </a:outerShdw>
                </a:effectLst>
              </a:rPr>
              <a:t>Presented</a:t>
            </a:r>
          </a:p>
          <a:p>
            <a:pPr algn="ctr">
              <a:defRPr/>
            </a:pPr>
            <a:endParaRPr lang="en-US" dirty="0">
              <a:solidFill>
                <a:prstClr val="black">
                  <a:lumMod val="65000"/>
                  <a:lumOff val="35000"/>
                </a:prstClr>
              </a:solidFill>
              <a:effectLst>
                <a:outerShdw blurRad="38100" dist="38100" dir="2700000" algn="tl">
                  <a:srgbClr val="000000">
                    <a:alpha val="43137"/>
                  </a:srgbClr>
                </a:outerShdw>
              </a:effectLst>
            </a:endParaRPr>
          </a:p>
          <a:p>
            <a:pPr algn="ctr">
              <a:defRPr/>
            </a:pPr>
            <a:r>
              <a:rPr lang="en-US" dirty="0">
                <a:solidFill>
                  <a:prstClr val="black">
                    <a:lumMod val="65000"/>
                    <a:lumOff val="35000"/>
                  </a:prstClr>
                </a:solidFill>
                <a:effectLst>
                  <a:outerShdw blurRad="38100" dist="38100" dir="2700000" algn="tl">
                    <a:srgbClr val="000000">
                      <a:alpha val="43137"/>
                    </a:srgbClr>
                  </a:outerShdw>
                </a:effectLst>
              </a:rPr>
              <a:t>by the </a:t>
            </a:r>
          </a:p>
          <a:p>
            <a:pPr algn="ctr">
              <a:defRPr/>
            </a:pPr>
            <a:endParaRPr lang="en-US" dirty="0">
              <a:solidFill>
                <a:prstClr val="black">
                  <a:lumMod val="65000"/>
                  <a:lumOff val="35000"/>
                </a:prstClr>
              </a:solidFill>
              <a:effectLst>
                <a:outerShdw blurRad="38100" dist="38100" dir="2700000" algn="tl">
                  <a:srgbClr val="000000">
                    <a:alpha val="43137"/>
                  </a:srgbClr>
                </a:outerShdw>
              </a:effectLst>
            </a:endParaRPr>
          </a:p>
          <a:p>
            <a:pPr algn="ctr">
              <a:defRPr/>
            </a:pPr>
            <a:r>
              <a:rPr lang="en-US" dirty="0">
                <a:solidFill>
                  <a:prstClr val="black">
                    <a:lumMod val="65000"/>
                    <a:lumOff val="35000"/>
                  </a:prstClr>
                </a:solidFill>
                <a:effectLst>
                  <a:outerShdw blurRad="38100" dist="38100" dir="2700000" algn="tl">
                    <a:srgbClr val="000000">
                      <a:alpha val="43137"/>
                    </a:srgbClr>
                  </a:outerShdw>
                </a:effectLst>
              </a:rPr>
              <a:t>Office of Human Resources Management </a:t>
            </a:r>
          </a:p>
        </p:txBody>
      </p:sp>
      <p:sp>
        <p:nvSpPr>
          <p:cNvPr id="9" name="Rectangle 8">
            <a:extLst>
              <a:ext uri="{FF2B5EF4-FFF2-40B4-BE49-F238E27FC236}">
                <a16:creationId xmlns:a16="http://schemas.microsoft.com/office/drawing/2014/main" id="{A80042B2-E525-4DF8-B604-8F6271F7D20F}"/>
              </a:ext>
            </a:extLst>
          </p:cNvPr>
          <p:cNvSpPr/>
          <p:nvPr/>
        </p:nvSpPr>
        <p:spPr>
          <a:xfrm>
            <a:off x="3241140" y="2362253"/>
            <a:ext cx="4790757" cy="369332"/>
          </a:xfrm>
          <a:prstGeom prst="rect">
            <a:avLst/>
          </a:prstGeom>
        </p:spPr>
        <p:txBody>
          <a:bodyPr wrap="square">
            <a:spAutoFit/>
          </a:bodyPr>
          <a:lstStyle/>
          <a:p>
            <a:r>
              <a:rPr lang="en-US" dirty="0">
                <a:solidFill>
                  <a:srgbClr val="000000"/>
                </a:solidFill>
              </a:rPr>
              <a:t>Steps for Hiring Faculty and Staff</a:t>
            </a:r>
            <a:endParaRPr lang="en-US" dirty="0"/>
          </a:p>
        </p:txBody>
      </p:sp>
    </p:spTree>
    <p:extLst>
      <p:ext uri="{BB962C8B-B14F-4D97-AF65-F5344CB8AC3E}">
        <p14:creationId xmlns:p14="http://schemas.microsoft.com/office/powerpoint/2010/main" val="3413982361"/>
      </p:ext>
    </p:extLst>
  </p:cSld>
  <p:clrMapOvr>
    <a:masterClrMapping/>
  </p:clrMapOvr>
  <p:transition spd="med" advTm="30000">
    <p:pull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068308" y="1638678"/>
            <a:ext cx="8205693" cy="1462949"/>
          </a:xfrm>
        </p:spPr>
        <p:txBody>
          <a:bodyPr/>
          <a:lstStyle/>
          <a:p>
            <a:pPr algn="ctr"/>
            <a:br>
              <a:rPr lang="en-US" sz="4000" b="1" dirty="0">
                <a:solidFill>
                  <a:srgbClr val="800000"/>
                </a:solidFill>
              </a:rPr>
            </a:br>
            <a:br>
              <a:rPr lang="en-US" sz="4000" b="1" dirty="0">
                <a:solidFill>
                  <a:srgbClr val="800000"/>
                </a:solidFill>
              </a:rPr>
            </a:br>
            <a:br>
              <a:rPr lang="en-US" sz="4000" b="1" dirty="0">
                <a:solidFill>
                  <a:srgbClr val="800000"/>
                </a:solidFill>
              </a:rPr>
            </a:br>
            <a:r>
              <a:rPr lang="en-US" sz="4000" b="1" dirty="0">
                <a:solidFill>
                  <a:schemeClr val="tx1"/>
                </a:solidFill>
              </a:rPr>
              <a:t>Part II</a:t>
            </a:r>
            <a:br>
              <a:rPr lang="en-US" sz="4000" b="1" dirty="0">
                <a:solidFill>
                  <a:srgbClr val="800000"/>
                </a:solidFill>
              </a:rPr>
            </a:br>
            <a:r>
              <a:rPr lang="en-US" sz="1800" dirty="0"/>
              <a:t>Step - 1</a:t>
            </a:r>
            <a:br>
              <a:rPr lang="en-US" sz="1800" b="1" dirty="0">
                <a:solidFill>
                  <a:srgbClr val="800000"/>
                </a:solidFill>
              </a:rPr>
            </a:br>
            <a:endParaRPr lang="en-US" sz="1800" b="1" dirty="0">
              <a:solidFill>
                <a:srgbClr val="860000"/>
              </a:solidFill>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8" name="Rectangle 7">
            <a:extLst>
              <a:ext uri="{FF2B5EF4-FFF2-40B4-BE49-F238E27FC236}">
                <a16:creationId xmlns:a16="http://schemas.microsoft.com/office/drawing/2014/main" id="{BD8F9282-4764-4580-8251-1866F07529B8}"/>
              </a:ext>
            </a:extLst>
          </p:cNvPr>
          <p:cNvSpPr/>
          <p:nvPr/>
        </p:nvSpPr>
        <p:spPr>
          <a:xfrm>
            <a:off x="2199993" y="3244334"/>
            <a:ext cx="6105234" cy="646331"/>
          </a:xfrm>
          <a:prstGeom prst="rect">
            <a:avLst/>
          </a:prstGeom>
        </p:spPr>
        <p:txBody>
          <a:bodyPr wrap="square">
            <a:spAutoFit/>
          </a:bodyPr>
          <a:lstStyle/>
          <a:p>
            <a:pPr algn="ctr">
              <a:defRPr/>
            </a:pPr>
            <a:endParaRPr lang="en-US" dirty="0">
              <a:solidFill>
                <a:prstClr val="black">
                  <a:lumMod val="65000"/>
                  <a:lumOff val="35000"/>
                </a:prstClr>
              </a:solidFill>
              <a:effectLst>
                <a:outerShdw blurRad="38100" dist="38100" dir="2700000" algn="tl">
                  <a:srgbClr val="000000">
                    <a:alpha val="43137"/>
                  </a:srgbClr>
                </a:outerShdw>
              </a:effectLst>
            </a:endParaRPr>
          </a:p>
          <a:p>
            <a:pPr algn="ctr">
              <a:defRPr/>
            </a:pPr>
            <a:endParaRPr lang="en-US" dirty="0">
              <a:solidFill>
                <a:prstClr val="black">
                  <a:lumMod val="65000"/>
                  <a:lumOff val="35000"/>
                </a:prstClr>
              </a:solidFill>
              <a:effectLst>
                <a:outerShdw blurRad="38100" dist="38100" dir="2700000" algn="tl">
                  <a:srgbClr val="000000">
                    <a:alpha val="43137"/>
                  </a:srgbClr>
                </a:outerShdw>
              </a:effectLst>
            </a:endParaRPr>
          </a:p>
        </p:txBody>
      </p:sp>
      <p:sp>
        <p:nvSpPr>
          <p:cNvPr id="2" name="Rectangle 1">
            <a:extLst>
              <a:ext uri="{FF2B5EF4-FFF2-40B4-BE49-F238E27FC236}">
                <a16:creationId xmlns:a16="http://schemas.microsoft.com/office/drawing/2014/main" id="{3A1DB6E4-B16B-459A-95FB-538B9B926021}"/>
              </a:ext>
            </a:extLst>
          </p:cNvPr>
          <p:cNvSpPr/>
          <p:nvPr/>
        </p:nvSpPr>
        <p:spPr>
          <a:xfrm>
            <a:off x="832919" y="3387041"/>
            <a:ext cx="8311081" cy="646331"/>
          </a:xfrm>
          <a:prstGeom prst="rect">
            <a:avLst/>
          </a:prstGeom>
        </p:spPr>
        <p:txBody>
          <a:bodyPr wrap="square">
            <a:spAutoFit/>
          </a:bodyPr>
          <a:lstStyle/>
          <a:p>
            <a:r>
              <a:rPr lang="en-US" b="1" dirty="0">
                <a:solidFill>
                  <a:srgbClr val="800000"/>
                </a:solidFill>
              </a:rPr>
              <a:t>Initial Committee Meeting. Criteria established based on posting and charge from Hiring Authority.</a:t>
            </a:r>
          </a:p>
        </p:txBody>
      </p:sp>
    </p:spTree>
    <p:extLst>
      <p:ext uri="{BB962C8B-B14F-4D97-AF65-F5344CB8AC3E}">
        <p14:creationId xmlns:p14="http://schemas.microsoft.com/office/powerpoint/2010/main" val="139654415"/>
      </p:ext>
    </p:extLst>
  </p:cSld>
  <p:clrMapOvr>
    <a:masterClrMapping/>
  </p:clrMapOvr>
  <p:transition spd="med" advTm="30000">
    <p:pull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068308" y="1638678"/>
            <a:ext cx="8205693" cy="1462949"/>
          </a:xfrm>
        </p:spPr>
        <p:txBody>
          <a:bodyPr/>
          <a:lstStyle/>
          <a:p>
            <a:pPr algn="ctr"/>
            <a:br>
              <a:rPr lang="en-US" sz="4000" b="1" dirty="0">
                <a:solidFill>
                  <a:srgbClr val="800000"/>
                </a:solidFill>
              </a:rPr>
            </a:br>
            <a:br>
              <a:rPr lang="en-US" sz="4000" b="1" dirty="0">
                <a:solidFill>
                  <a:srgbClr val="800000"/>
                </a:solidFill>
              </a:rPr>
            </a:br>
            <a:br>
              <a:rPr lang="en-US" sz="4000" b="1" dirty="0">
                <a:solidFill>
                  <a:srgbClr val="800000"/>
                </a:solidFill>
              </a:rPr>
            </a:br>
            <a:r>
              <a:rPr lang="en-US" sz="4000" b="1" dirty="0">
                <a:solidFill>
                  <a:schemeClr val="tx1"/>
                </a:solidFill>
              </a:rPr>
              <a:t>Part II</a:t>
            </a:r>
            <a:br>
              <a:rPr lang="en-US" sz="4000" b="1" dirty="0">
                <a:solidFill>
                  <a:srgbClr val="800000"/>
                </a:solidFill>
              </a:rPr>
            </a:br>
            <a:r>
              <a:rPr lang="en-US" sz="1800" dirty="0"/>
              <a:t>Step - 2</a:t>
            </a:r>
            <a:br>
              <a:rPr lang="en-US" sz="1800" b="1" dirty="0">
                <a:solidFill>
                  <a:srgbClr val="800000"/>
                </a:solidFill>
              </a:rPr>
            </a:br>
            <a:endParaRPr lang="en-US" sz="1800" b="1" dirty="0">
              <a:solidFill>
                <a:srgbClr val="860000"/>
              </a:solidFill>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8" name="Rectangle 7">
            <a:extLst>
              <a:ext uri="{FF2B5EF4-FFF2-40B4-BE49-F238E27FC236}">
                <a16:creationId xmlns:a16="http://schemas.microsoft.com/office/drawing/2014/main" id="{BD8F9282-4764-4580-8251-1866F07529B8}"/>
              </a:ext>
            </a:extLst>
          </p:cNvPr>
          <p:cNvSpPr/>
          <p:nvPr/>
        </p:nvSpPr>
        <p:spPr>
          <a:xfrm>
            <a:off x="669956" y="3101627"/>
            <a:ext cx="9144000" cy="646331"/>
          </a:xfrm>
          <a:prstGeom prst="rect">
            <a:avLst/>
          </a:prstGeom>
        </p:spPr>
        <p:txBody>
          <a:bodyPr wrap="square">
            <a:spAutoFit/>
          </a:bodyPr>
          <a:lstStyle/>
          <a:p>
            <a:pPr algn="just"/>
            <a:r>
              <a:rPr lang="en-US" b="1" dirty="0">
                <a:solidFill>
                  <a:srgbClr val="800000"/>
                </a:solidFill>
              </a:rPr>
              <a:t>Committee screens resumes that meet minimum qualifications for first round interviews.</a:t>
            </a:r>
          </a:p>
        </p:txBody>
      </p:sp>
    </p:spTree>
    <p:extLst>
      <p:ext uri="{BB962C8B-B14F-4D97-AF65-F5344CB8AC3E}">
        <p14:creationId xmlns:p14="http://schemas.microsoft.com/office/powerpoint/2010/main" val="2945607164"/>
      </p:ext>
    </p:extLst>
  </p:cSld>
  <p:clrMapOvr>
    <a:masterClrMapping/>
  </p:clrMapOvr>
  <p:transition spd="med" advTm="30000">
    <p:pull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068308" y="1638678"/>
            <a:ext cx="8205693" cy="1462949"/>
          </a:xfrm>
        </p:spPr>
        <p:txBody>
          <a:bodyPr/>
          <a:lstStyle/>
          <a:p>
            <a:pPr algn="ctr"/>
            <a:br>
              <a:rPr lang="en-US" sz="4000" b="1" dirty="0">
                <a:solidFill>
                  <a:srgbClr val="800000"/>
                </a:solidFill>
              </a:rPr>
            </a:br>
            <a:br>
              <a:rPr lang="en-US" sz="4000" b="1" dirty="0">
                <a:solidFill>
                  <a:srgbClr val="800000"/>
                </a:solidFill>
              </a:rPr>
            </a:br>
            <a:br>
              <a:rPr lang="en-US" sz="4000" b="1" dirty="0">
                <a:solidFill>
                  <a:srgbClr val="800000"/>
                </a:solidFill>
              </a:rPr>
            </a:br>
            <a:r>
              <a:rPr lang="en-US" sz="4000" b="1" dirty="0">
                <a:solidFill>
                  <a:schemeClr val="tx1"/>
                </a:solidFill>
              </a:rPr>
              <a:t>Part II</a:t>
            </a:r>
            <a:br>
              <a:rPr lang="en-US" sz="4000" b="1" dirty="0">
                <a:solidFill>
                  <a:srgbClr val="800000"/>
                </a:solidFill>
              </a:rPr>
            </a:br>
            <a:r>
              <a:rPr lang="en-US" sz="1800" dirty="0"/>
              <a:t>Steps – 3-5</a:t>
            </a:r>
            <a:br>
              <a:rPr lang="en-US" sz="1800" b="1" dirty="0">
                <a:solidFill>
                  <a:srgbClr val="800000"/>
                </a:solidFill>
              </a:rPr>
            </a:br>
            <a:endParaRPr lang="en-US" sz="1800" b="1" dirty="0">
              <a:solidFill>
                <a:srgbClr val="860000"/>
              </a:solidFill>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2" name="Rectangle 1">
            <a:extLst>
              <a:ext uri="{FF2B5EF4-FFF2-40B4-BE49-F238E27FC236}">
                <a16:creationId xmlns:a16="http://schemas.microsoft.com/office/drawing/2014/main" id="{6B874EAA-D775-4941-A893-80435909065C}"/>
              </a:ext>
            </a:extLst>
          </p:cNvPr>
          <p:cNvSpPr/>
          <p:nvPr/>
        </p:nvSpPr>
        <p:spPr>
          <a:xfrm>
            <a:off x="841972" y="3204927"/>
            <a:ext cx="8302028" cy="1754326"/>
          </a:xfrm>
          <a:prstGeom prst="rect">
            <a:avLst/>
          </a:prstGeom>
        </p:spPr>
        <p:txBody>
          <a:bodyPr wrap="square">
            <a:spAutoFit/>
          </a:bodyPr>
          <a:lstStyle/>
          <a:p>
            <a:r>
              <a:rPr lang="en-US" b="1" dirty="0">
                <a:solidFill>
                  <a:srgbClr val="800000"/>
                </a:solidFill>
              </a:rPr>
              <a:t>3. Search committee Chair notifies hiring manager of potential first round interviewees.</a:t>
            </a:r>
          </a:p>
          <a:p>
            <a:endParaRPr lang="en-US" b="1" dirty="0"/>
          </a:p>
          <a:p>
            <a:r>
              <a:rPr lang="en-US" b="1" dirty="0">
                <a:solidFill>
                  <a:srgbClr val="800000"/>
                </a:solidFill>
              </a:rPr>
              <a:t>4. Hiring manager approves first round interviewees.</a:t>
            </a:r>
          </a:p>
          <a:p>
            <a:endParaRPr lang="en-US" b="1" dirty="0"/>
          </a:p>
          <a:p>
            <a:r>
              <a:rPr lang="en-US" b="1" dirty="0">
                <a:solidFill>
                  <a:srgbClr val="800000"/>
                </a:solidFill>
              </a:rPr>
              <a:t>5. </a:t>
            </a:r>
            <a:r>
              <a:rPr lang="en-US" b="1" dirty="0"/>
              <a:t> </a:t>
            </a:r>
            <a:r>
              <a:rPr lang="en-US" b="1" dirty="0">
                <a:solidFill>
                  <a:srgbClr val="800000"/>
                </a:solidFill>
              </a:rPr>
              <a:t>Committee chair sets up interview itinerary. </a:t>
            </a:r>
          </a:p>
        </p:txBody>
      </p:sp>
    </p:spTree>
    <p:extLst>
      <p:ext uri="{BB962C8B-B14F-4D97-AF65-F5344CB8AC3E}">
        <p14:creationId xmlns:p14="http://schemas.microsoft.com/office/powerpoint/2010/main" val="1687214213"/>
      </p:ext>
    </p:extLst>
  </p:cSld>
  <p:clrMapOvr>
    <a:masterClrMapping/>
  </p:clrMapOvr>
  <p:transition spd="med" advTm="30000">
    <p:pull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068308" y="1638678"/>
            <a:ext cx="8205693" cy="1462949"/>
          </a:xfrm>
        </p:spPr>
        <p:txBody>
          <a:bodyPr/>
          <a:lstStyle/>
          <a:p>
            <a:pPr algn="ctr"/>
            <a:br>
              <a:rPr lang="en-US" sz="4000" b="1" dirty="0">
                <a:solidFill>
                  <a:srgbClr val="800000"/>
                </a:solidFill>
              </a:rPr>
            </a:br>
            <a:br>
              <a:rPr lang="en-US" sz="4000" b="1" dirty="0">
                <a:solidFill>
                  <a:srgbClr val="800000"/>
                </a:solidFill>
              </a:rPr>
            </a:br>
            <a:br>
              <a:rPr lang="en-US" sz="4000" b="1" dirty="0">
                <a:solidFill>
                  <a:srgbClr val="800000"/>
                </a:solidFill>
              </a:rPr>
            </a:br>
            <a:r>
              <a:rPr lang="en-US" sz="4000" b="1" dirty="0">
                <a:solidFill>
                  <a:schemeClr val="tx1"/>
                </a:solidFill>
              </a:rPr>
              <a:t>Part II</a:t>
            </a:r>
            <a:br>
              <a:rPr lang="en-US" sz="4000" b="1" dirty="0">
                <a:solidFill>
                  <a:srgbClr val="800000"/>
                </a:solidFill>
              </a:rPr>
            </a:br>
            <a:r>
              <a:rPr lang="en-US" sz="1800" dirty="0"/>
              <a:t>Steps – 6-7</a:t>
            </a:r>
            <a:br>
              <a:rPr lang="en-US" sz="1800" b="1" dirty="0">
                <a:solidFill>
                  <a:srgbClr val="800000"/>
                </a:solidFill>
              </a:rPr>
            </a:br>
            <a:endParaRPr lang="en-US" sz="1800" b="1" dirty="0">
              <a:solidFill>
                <a:srgbClr val="860000"/>
              </a:solidFill>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3" name="Rectangle 2">
            <a:extLst>
              <a:ext uri="{FF2B5EF4-FFF2-40B4-BE49-F238E27FC236}">
                <a16:creationId xmlns:a16="http://schemas.microsoft.com/office/drawing/2014/main" id="{5A52EF04-FE8A-4D0A-B276-EAD3D18ADB7E}"/>
              </a:ext>
            </a:extLst>
          </p:cNvPr>
          <p:cNvSpPr/>
          <p:nvPr/>
        </p:nvSpPr>
        <p:spPr>
          <a:xfrm>
            <a:off x="938307" y="3032910"/>
            <a:ext cx="8558778" cy="2308324"/>
          </a:xfrm>
          <a:prstGeom prst="rect">
            <a:avLst/>
          </a:prstGeom>
        </p:spPr>
        <p:txBody>
          <a:bodyPr wrap="square">
            <a:spAutoFit/>
          </a:bodyPr>
          <a:lstStyle/>
          <a:p>
            <a:pPr algn="just"/>
            <a:r>
              <a:rPr lang="en-US" b="1" dirty="0">
                <a:solidFill>
                  <a:srgbClr val="800000"/>
                </a:solidFill>
              </a:rPr>
              <a:t>6. Interviews conducted and completed.</a:t>
            </a:r>
          </a:p>
          <a:p>
            <a:pPr algn="just"/>
            <a:endParaRPr lang="en-US" b="1" dirty="0">
              <a:solidFill>
                <a:srgbClr val="800000"/>
              </a:solidFill>
            </a:endParaRPr>
          </a:p>
          <a:p>
            <a:pPr algn="just"/>
            <a:r>
              <a:rPr lang="en-US" b="1" dirty="0">
                <a:solidFill>
                  <a:srgbClr val="800000"/>
                </a:solidFill>
              </a:rPr>
              <a:t>7.</a:t>
            </a:r>
            <a:r>
              <a:rPr lang="en-US" dirty="0">
                <a:solidFill>
                  <a:srgbClr val="800000"/>
                </a:solidFill>
              </a:rPr>
              <a:t> </a:t>
            </a:r>
            <a:r>
              <a:rPr lang="en-US" b="1" dirty="0">
                <a:solidFill>
                  <a:srgbClr val="800000"/>
                </a:solidFill>
              </a:rPr>
              <a:t>The search committee chair summarizes applicant interview evaluations from all committee members who participated in the interview process. Input from committee members is obtained through a written response such as the applicant evaluation form.</a:t>
            </a:r>
          </a:p>
          <a:p>
            <a:pPr algn="just"/>
            <a:endParaRPr lang="en-US" dirty="0">
              <a:solidFill>
                <a:srgbClr val="800000"/>
              </a:solidFill>
            </a:endParaRPr>
          </a:p>
          <a:p>
            <a:endParaRPr lang="en-US" dirty="0">
              <a:solidFill>
                <a:srgbClr val="800000"/>
              </a:solidFill>
            </a:endParaRPr>
          </a:p>
        </p:txBody>
      </p:sp>
    </p:spTree>
    <p:extLst>
      <p:ext uri="{BB962C8B-B14F-4D97-AF65-F5344CB8AC3E}">
        <p14:creationId xmlns:p14="http://schemas.microsoft.com/office/powerpoint/2010/main" val="2491946630"/>
      </p:ext>
    </p:extLst>
  </p:cSld>
  <p:clrMapOvr>
    <a:masterClrMapping/>
  </p:clrMapOvr>
  <p:transition spd="med" advTm="30000">
    <p:pull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068308" y="1638678"/>
            <a:ext cx="8205693" cy="1462949"/>
          </a:xfrm>
        </p:spPr>
        <p:txBody>
          <a:bodyPr/>
          <a:lstStyle/>
          <a:p>
            <a:pPr algn="ctr"/>
            <a:br>
              <a:rPr lang="en-US" sz="4000" b="1" dirty="0">
                <a:solidFill>
                  <a:srgbClr val="800000"/>
                </a:solidFill>
              </a:rPr>
            </a:br>
            <a:br>
              <a:rPr lang="en-US" sz="4000" b="1" dirty="0">
                <a:solidFill>
                  <a:srgbClr val="800000"/>
                </a:solidFill>
              </a:rPr>
            </a:br>
            <a:br>
              <a:rPr lang="en-US" sz="4000" b="1" dirty="0">
                <a:solidFill>
                  <a:srgbClr val="800000"/>
                </a:solidFill>
              </a:rPr>
            </a:br>
            <a:r>
              <a:rPr lang="en-US" sz="4000" b="1" dirty="0">
                <a:solidFill>
                  <a:schemeClr val="tx1"/>
                </a:solidFill>
              </a:rPr>
              <a:t>Part II</a:t>
            </a:r>
            <a:br>
              <a:rPr lang="en-US" sz="4000" b="1" dirty="0">
                <a:solidFill>
                  <a:srgbClr val="800000"/>
                </a:solidFill>
              </a:rPr>
            </a:br>
            <a:r>
              <a:rPr lang="en-US" sz="1800" dirty="0"/>
              <a:t>Step – 8</a:t>
            </a:r>
            <a:br>
              <a:rPr lang="en-US" sz="1800" b="1" dirty="0">
                <a:solidFill>
                  <a:srgbClr val="800000"/>
                </a:solidFill>
              </a:rPr>
            </a:br>
            <a:endParaRPr lang="en-US" sz="1800" b="1" dirty="0">
              <a:solidFill>
                <a:srgbClr val="860000"/>
              </a:solidFill>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3" name="Rectangle 2">
            <a:extLst>
              <a:ext uri="{FF2B5EF4-FFF2-40B4-BE49-F238E27FC236}">
                <a16:creationId xmlns:a16="http://schemas.microsoft.com/office/drawing/2014/main" id="{5A52EF04-FE8A-4D0A-B276-EAD3D18ADB7E}"/>
              </a:ext>
            </a:extLst>
          </p:cNvPr>
          <p:cNvSpPr/>
          <p:nvPr/>
        </p:nvSpPr>
        <p:spPr>
          <a:xfrm>
            <a:off x="938307" y="3032910"/>
            <a:ext cx="8558778" cy="646331"/>
          </a:xfrm>
          <a:prstGeom prst="rect">
            <a:avLst/>
          </a:prstGeom>
        </p:spPr>
        <p:txBody>
          <a:bodyPr wrap="square">
            <a:spAutoFit/>
          </a:bodyPr>
          <a:lstStyle/>
          <a:p>
            <a:pPr algn="just"/>
            <a:endParaRPr lang="en-US" dirty="0">
              <a:solidFill>
                <a:srgbClr val="800000"/>
              </a:solidFill>
            </a:endParaRPr>
          </a:p>
          <a:p>
            <a:endParaRPr lang="en-US" dirty="0">
              <a:solidFill>
                <a:srgbClr val="800000"/>
              </a:solidFill>
            </a:endParaRPr>
          </a:p>
        </p:txBody>
      </p:sp>
      <p:sp>
        <p:nvSpPr>
          <p:cNvPr id="2" name="Rectangle 1">
            <a:extLst>
              <a:ext uri="{FF2B5EF4-FFF2-40B4-BE49-F238E27FC236}">
                <a16:creationId xmlns:a16="http://schemas.microsoft.com/office/drawing/2014/main" id="{2D3A696C-F61D-428B-BDC2-4E9657DCDB33}"/>
              </a:ext>
            </a:extLst>
          </p:cNvPr>
          <p:cNvSpPr/>
          <p:nvPr/>
        </p:nvSpPr>
        <p:spPr>
          <a:xfrm>
            <a:off x="585222" y="3032911"/>
            <a:ext cx="8558778" cy="646331"/>
          </a:xfrm>
          <a:prstGeom prst="rect">
            <a:avLst/>
          </a:prstGeom>
        </p:spPr>
        <p:txBody>
          <a:bodyPr wrap="square">
            <a:spAutoFit/>
          </a:bodyPr>
          <a:lstStyle/>
          <a:p>
            <a:pPr algn="just"/>
            <a:r>
              <a:rPr lang="en-US" b="1" dirty="0">
                <a:solidFill>
                  <a:srgbClr val="800000"/>
                </a:solidFill>
              </a:rPr>
              <a:t>Committee chair sends hiring manager summary of interviews. Candidates should not be ranked.  </a:t>
            </a:r>
          </a:p>
        </p:txBody>
      </p:sp>
    </p:spTree>
    <p:extLst>
      <p:ext uri="{BB962C8B-B14F-4D97-AF65-F5344CB8AC3E}">
        <p14:creationId xmlns:p14="http://schemas.microsoft.com/office/powerpoint/2010/main" val="1824930866"/>
      </p:ext>
    </p:extLst>
  </p:cSld>
  <p:clrMapOvr>
    <a:masterClrMapping/>
  </p:clrMapOvr>
  <p:transition spd="med" advTm="30000">
    <p:pull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068308" y="1638678"/>
            <a:ext cx="8205693" cy="1462949"/>
          </a:xfrm>
        </p:spPr>
        <p:txBody>
          <a:bodyPr/>
          <a:lstStyle/>
          <a:p>
            <a:pPr algn="ctr"/>
            <a:br>
              <a:rPr lang="en-US" sz="4000" b="1" dirty="0">
                <a:solidFill>
                  <a:srgbClr val="800000"/>
                </a:solidFill>
              </a:rPr>
            </a:br>
            <a:br>
              <a:rPr lang="en-US" sz="4000" b="1" dirty="0">
                <a:solidFill>
                  <a:srgbClr val="800000"/>
                </a:solidFill>
              </a:rPr>
            </a:br>
            <a:br>
              <a:rPr lang="en-US" sz="4000" b="1" dirty="0">
                <a:solidFill>
                  <a:srgbClr val="800000"/>
                </a:solidFill>
              </a:rPr>
            </a:br>
            <a:r>
              <a:rPr lang="en-US" sz="4000" b="1" dirty="0">
                <a:solidFill>
                  <a:schemeClr val="tx1"/>
                </a:solidFill>
              </a:rPr>
              <a:t>Part II</a:t>
            </a:r>
            <a:br>
              <a:rPr lang="en-US" sz="4000" b="1" dirty="0">
                <a:solidFill>
                  <a:srgbClr val="800000"/>
                </a:solidFill>
              </a:rPr>
            </a:br>
            <a:r>
              <a:rPr lang="en-US" sz="1800" dirty="0"/>
              <a:t>Step – 9</a:t>
            </a:r>
            <a:br>
              <a:rPr lang="en-US" sz="1800" b="1" dirty="0">
                <a:solidFill>
                  <a:srgbClr val="800000"/>
                </a:solidFill>
              </a:rPr>
            </a:br>
            <a:endParaRPr lang="en-US" sz="1800" b="1" dirty="0">
              <a:solidFill>
                <a:srgbClr val="860000"/>
              </a:solidFill>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3" name="Rectangle 2">
            <a:extLst>
              <a:ext uri="{FF2B5EF4-FFF2-40B4-BE49-F238E27FC236}">
                <a16:creationId xmlns:a16="http://schemas.microsoft.com/office/drawing/2014/main" id="{5A52EF04-FE8A-4D0A-B276-EAD3D18ADB7E}"/>
              </a:ext>
            </a:extLst>
          </p:cNvPr>
          <p:cNvSpPr/>
          <p:nvPr/>
        </p:nvSpPr>
        <p:spPr>
          <a:xfrm>
            <a:off x="938307" y="3032910"/>
            <a:ext cx="8558778" cy="646331"/>
          </a:xfrm>
          <a:prstGeom prst="rect">
            <a:avLst/>
          </a:prstGeom>
        </p:spPr>
        <p:txBody>
          <a:bodyPr wrap="square">
            <a:spAutoFit/>
          </a:bodyPr>
          <a:lstStyle/>
          <a:p>
            <a:pPr algn="just"/>
            <a:endParaRPr lang="en-US" dirty="0">
              <a:solidFill>
                <a:srgbClr val="800000"/>
              </a:solidFill>
            </a:endParaRPr>
          </a:p>
          <a:p>
            <a:endParaRPr lang="en-US" dirty="0">
              <a:solidFill>
                <a:srgbClr val="800000"/>
              </a:solidFill>
            </a:endParaRPr>
          </a:p>
        </p:txBody>
      </p:sp>
      <p:sp>
        <p:nvSpPr>
          <p:cNvPr id="6" name="Rectangle 5">
            <a:extLst>
              <a:ext uri="{FF2B5EF4-FFF2-40B4-BE49-F238E27FC236}">
                <a16:creationId xmlns:a16="http://schemas.microsoft.com/office/drawing/2014/main" id="{2FB6F6DA-54AA-484E-A34F-842AE9323E78}"/>
              </a:ext>
            </a:extLst>
          </p:cNvPr>
          <p:cNvSpPr/>
          <p:nvPr/>
        </p:nvSpPr>
        <p:spPr>
          <a:xfrm>
            <a:off x="497941" y="3101627"/>
            <a:ext cx="8999144" cy="646331"/>
          </a:xfrm>
          <a:prstGeom prst="rect">
            <a:avLst/>
          </a:prstGeom>
        </p:spPr>
        <p:txBody>
          <a:bodyPr wrap="square">
            <a:spAutoFit/>
          </a:bodyPr>
          <a:lstStyle/>
          <a:p>
            <a:r>
              <a:rPr lang="en-US" b="1" dirty="0">
                <a:solidFill>
                  <a:srgbClr val="800000"/>
                </a:solidFill>
              </a:rPr>
              <a:t>Hiring Manager forwards recommendation for hire to appropriate official (Salary, special conditions and start date).</a:t>
            </a:r>
          </a:p>
        </p:txBody>
      </p:sp>
    </p:spTree>
    <p:extLst>
      <p:ext uri="{BB962C8B-B14F-4D97-AF65-F5344CB8AC3E}">
        <p14:creationId xmlns:p14="http://schemas.microsoft.com/office/powerpoint/2010/main" val="1207320762"/>
      </p:ext>
    </p:extLst>
  </p:cSld>
  <p:clrMapOvr>
    <a:masterClrMapping/>
  </p:clrMapOvr>
  <p:transition spd="med" advTm="30000">
    <p:pull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068308" y="1638678"/>
            <a:ext cx="8205693" cy="1462949"/>
          </a:xfrm>
        </p:spPr>
        <p:txBody>
          <a:bodyPr/>
          <a:lstStyle/>
          <a:p>
            <a:pPr algn="ctr"/>
            <a:br>
              <a:rPr lang="en-US" sz="4000" b="1" dirty="0">
                <a:solidFill>
                  <a:srgbClr val="800000"/>
                </a:solidFill>
              </a:rPr>
            </a:br>
            <a:br>
              <a:rPr lang="en-US" sz="4000" b="1" dirty="0">
                <a:solidFill>
                  <a:srgbClr val="800000"/>
                </a:solidFill>
              </a:rPr>
            </a:br>
            <a:br>
              <a:rPr lang="en-US" sz="4000" b="1" dirty="0">
                <a:solidFill>
                  <a:srgbClr val="800000"/>
                </a:solidFill>
              </a:rPr>
            </a:br>
            <a:r>
              <a:rPr lang="en-US" sz="4000" b="1" dirty="0">
                <a:solidFill>
                  <a:schemeClr val="tx1"/>
                </a:solidFill>
              </a:rPr>
              <a:t>Part II</a:t>
            </a:r>
            <a:br>
              <a:rPr lang="en-US" sz="4000" b="1" dirty="0">
                <a:solidFill>
                  <a:srgbClr val="800000"/>
                </a:solidFill>
              </a:rPr>
            </a:br>
            <a:r>
              <a:rPr lang="en-US" sz="1800" dirty="0"/>
              <a:t>Step – 10</a:t>
            </a:r>
            <a:br>
              <a:rPr lang="en-US" sz="1800" b="1" dirty="0">
                <a:solidFill>
                  <a:srgbClr val="800000"/>
                </a:solidFill>
              </a:rPr>
            </a:br>
            <a:endParaRPr lang="en-US" sz="1800" b="1" dirty="0">
              <a:solidFill>
                <a:srgbClr val="860000"/>
              </a:solidFill>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3" name="Rectangle 2">
            <a:extLst>
              <a:ext uri="{FF2B5EF4-FFF2-40B4-BE49-F238E27FC236}">
                <a16:creationId xmlns:a16="http://schemas.microsoft.com/office/drawing/2014/main" id="{5A52EF04-FE8A-4D0A-B276-EAD3D18ADB7E}"/>
              </a:ext>
            </a:extLst>
          </p:cNvPr>
          <p:cNvSpPr/>
          <p:nvPr/>
        </p:nvSpPr>
        <p:spPr>
          <a:xfrm>
            <a:off x="938307" y="3032910"/>
            <a:ext cx="8558778" cy="646331"/>
          </a:xfrm>
          <a:prstGeom prst="rect">
            <a:avLst/>
          </a:prstGeom>
        </p:spPr>
        <p:txBody>
          <a:bodyPr wrap="square">
            <a:spAutoFit/>
          </a:bodyPr>
          <a:lstStyle/>
          <a:p>
            <a:pPr algn="just"/>
            <a:endParaRPr lang="en-US" dirty="0">
              <a:solidFill>
                <a:srgbClr val="800000"/>
              </a:solidFill>
            </a:endParaRPr>
          </a:p>
          <a:p>
            <a:endParaRPr lang="en-US" dirty="0">
              <a:solidFill>
                <a:srgbClr val="800000"/>
              </a:solidFill>
            </a:endParaRPr>
          </a:p>
        </p:txBody>
      </p:sp>
      <p:sp>
        <p:nvSpPr>
          <p:cNvPr id="2" name="Rectangle 1">
            <a:extLst>
              <a:ext uri="{FF2B5EF4-FFF2-40B4-BE49-F238E27FC236}">
                <a16:creationId xmlns:a16="http://schemas.microsoft.com/office/drawing/2014/main" id="{364A3916-F461-4978-9EB1-365AD985290F}"/>
              </a:ext>
            </a:extLst>
          </p:cNvPr>
          <p:cNvSpPr/>
          <p:nvPr/>
        </p:nvSpPr>
        <p:spPr>
          <a:xfrm>
            <a:off x="585222" y="3101627"/>
            <a:ext cx="9174414" cy="646331"/>
          </a:xfrm>
          <a:prstGeom prst="rect">
            <a:avLst/>
          </a:prstGeom>
        </p:spPr>
        <p:txBody>
          <a:bodyPr wrap="square">
            <a:spAutoFit/>
          </a:bodyPr>
          <a:lstStyle/>
          <a:p>
            <a:pPr lvl="0" algn="just"/>
            <a:r>
              <a:rPr lang="en-US" b="1" dirty="0">
                <a:solidFill>
                  <a:srgbClr val="800000"/>
                </a:solidFill>
              </a:rPr>
              <a:t>Appropriate official reviews and discusses with Hiring Manager requested recommendation. Informs Hiring Manager of decision.</a:t>
            </a:r>
          </a:p>
        </p:txBody>
      </p:sp>
    </p:spTree>
    <p:extLst>
      <p:ext uri="{BB962C8B-B14F-4D97-AF65-F5344CB8AC3E}">
        <p14:creationId xmlns:p14="http://schemas.microsoft.com/office/powerpoint/2010/main" val="1006600024"/>
      </p:ext>
    </p:extLst>
  </p:cSld>
  <p:clrMapOvr>
    <a:masterClrMapping/>
  </p:clrMapOvr>
  <p:transition spd="med" advTm="30000">
    <p:pull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38307" y="2027976"/>
            <a:ext cx="8069891" cy="1073652"/>
          </a:xfrm>
        </p:spPr>
        <p:txBody>
          <a:bodyPr/>
          <a:lstStyle/>
          <a:p>
            <a:pPr algn="ctr"/>
            <a:br>
              <a:rPr lang="en-US" sz="4000" b="1" dirty="0">
                <a:solidFill>
                  <a:srgbClr val="800000"/>
                </a:solidFill>
              </a:rPr>
            </a:br>
            <a:br>
              <a:rPr lang="en-US" sz="4000" b="1" dirty="0">
                <a:solidFill>
                  <a:srgbClr val="800000"/>
                </a:solidFill>
              </a:rPr>
            </a:br>
            <a:br>
              <a:rPr lang="en-US" sz="4000" b="1" dirty="0">
                <a:solidFill>
                  <a:srgbClr val="800000"/>
                </a:solidFill>
              </a:rPr>
            </a:br>
            <a:r>
              <a:rPr lang="en-US" sz="4000" b="1" dirty="0">
                <a:solidFill>
                  <a:schemeClr val="tx1"/>
                </a:solidFill>
              </a:rPr>
              <a:t>Part II</a:t>
            </a:r>
            <a:br>
              <a:rPr lang="en-US" sz="4000" b="1" dirty="0">
                <a:solidFill>
                  <a:srgbClr val="800000"/>
                </a:solidFill>
              </a:rPr>
            </a:br>
            <a:br>
              <a:rPr lang="en-US" sz="4000" b="1" dirty="0">
                <a:solidFill>
                  <a:srgbClr val="800000"/>
                </a:solidFill>
              </a:rPr>
            </a:br>
            <a:r>
              <a:rPr lang="en-US" sz="1800" dirty="0"/>
              <a:t>Step – 11</a:t>
            </a:r>
            <a:br>
              <a:rPr lang="en-US" sz="1800" b="1" dirty="0">
                <a:solidFill>
                  <a:srgbClr val="800000"/>
                </a:solidFill>
              </a:rPr>
            </a:br>
            <a:endParaRPr lang="en-US" sz="1800" b="1" dirty="0">
              <a:solidFill>
                <a:srgbClr val="860000"/>
              </a:solidFill>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3" name="Rectangle 2">
            <a:extLst>
              <a:ext uri="{FF2B5EF4-FFF2-40B4-BE49-F238E27FC236}">
                <a16:creationId xmlns:a16="http://schemas.microsoft.com/office/drawing/2014/main" id="{5A52EF04-FE8A-4D0A-B276-EAD3D18ADB7E}"/>
              </a:ext>
            </a:extLst>
          </p:cNvPr>
          <p:cNvSpPr/>
          <p:nvPr/>
        </p:nvSpPr>
        <p:spPr>
          <a:xfrm>
            <a:off x="938307" y="3032910"/>
            <a:ext cx="8558778" cy="646331"/>
          </a:xfrm>
          <a:prstGeom prst="rect">
            <a:avLst/>
          </a:prstGeom>
        </p:spPr>
        <p:txBody>
          <a:bodyPr wrap="square">
            <a:spAutoFit/>
          </a:bodyPr>
          <a:lstStyle/>
          <a:p>
            <a:pPr algn="just"/>
            <a:endParaRPr lang="en-US" dirty="0">
              <a:solidFill>
                <a:srgbClr val="800000"/>
              </a:solidFill>
            </a:endParaRPr>
          </a:p>
          <a:p>
            <a:endParaRPr lang="en-US" dirty="0">
              <a:solidFill>
                <a:srgbClr val="800000"/>
              </a:solidFill>
            </a:endParaRPr>
          </a:p>
        </p:txBody>
      </p:sp>
      <p:sp>
        <p:nvSpPr>
          <p:cNvPr id="6" name="Rectangle 5">
            <a:extLst>
              <a:ext uri="{FF2B5EF4-FFF2-40B4-BE49-F238E27FC236}">
                <a16:creationId xmlns:a16="http://schemas.microsoft.com/office/drawing/2014/main" id="{C53BBC78-BDAF-493B-B436-D68983D4F2BA}"/>
              </a:ext>
            </a:extLst>
          </p:cNvPr>
          <p:cNvSpPr/>
          <p:nvPr/>
        </p:nvSpPr>
        <p:spPr>
          <a:xfrm>
            <a:off x="585222" y="3032910"/>
            <a:ext cx="8558778" cy="2031325"/>
          </a:xfrm>
          <a:prstGeom prst="rect">
            <a:avLst/>
          </a:prstGeom>
        </p:spPr>
        <p:txBody>
          <a:bodyPr wrap="square">
            <a:spAutoFit/>
          </a:bodyPr>
          <a:lstStyle/>
          <a:p>
            <a:pPr algn="just"/>
            <a:r>
              <a:rPr lang="en-US" b="1" dirty="0">
                <a:solidFill>
                  <a:srgbClr val="800000"/>
                </a:solidFill>
              </a:rPr>
              <a:t>Appropriate official reviews and discusses with Hiring Manager request for approval  of  recommendation. Informs Hiring Manager of decision to proceed with tentative verbal offer based on favorable reference and criminal background checks. </a:t>
            </a:r>
          </a:p>
          <a:p>
            <a:pPr algn="just"/>
            <a:endParaRPr lang="en-US" b="1" dirty="0">
              <a:solidFill>
                <a:srgbClr val="800000"/>
              </a:solidFill>
            </a:endParaRPr>
          </a:p>
          <a:p>
            <a:pPr algn="just"/>
            <a:r>
              <a:rPr lang="en-US" b="1" u="sng" dirty="0">
                <a:solidFill>
                  <a:srgbClr val="800000"/>
                </a:solidFill>
              </a:rPr>
              <a:t>NO </a:t>
            </a:r>
            <a:r>
              <a:rPr lang="en-US" b="1" dirty="0">
                <a:solidFill>
                  <a:srgbClr val="800000"/>
                </a:solidFill>
              </a:rPr>
              <a:t>candidate should be given the impression that an offer is final until a letter of appointment/contract is received from the President.</a:t>
            </a:r>
          </a:p>
        </p:txBody>
      </p:sp>
    </p:spTree>
    <p:extLst>
      <p:ext uri="{BB962C8B-B14F-4D97-AF65-F5344CB8AC3E}">
        <p14:creationId xmlns:p14="http://schemas.microsoft.com/office/powerpoint/2010/main" val="542530928"/>
      </p:ext>
    </p:extLst>
  </p:cSld>
  <p:clrMapOvr>
    <a:masterClrMapping/>
  </p:clrMapOvr>
  <p:transition spd="med" advTm="30000">
    <p:pull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76971" y="1128195"/>
            <a:ext cx="8069891" cy="1073652"/>
          </a:xfrm>
        </p:spPr>
        <p:txBody>
          <a:bodyPr/>
          <a:lstStyle/>
          <a:p>
            <a:pPr algn="ctr"/>
            <a:br>
              <a:rPr lang="en-US" sz="4000" b="1" dirty="0">
                <a:solidFill>
                  <a:srgbClr val="800000"/>
                </a:solidFill>
              </a:rPr>
            </a:br>
            <a:br>
              <a:rPr lang="en-US" sz="4000" b="1" dirty="0">
                <a:solidFill>
                  <a:srgbClr val="800000"/>
                </a:solidFill>
              </a:rPr>
            </a:br>
            <a:br>
              <a:rPr lang="en-US" sz="4000" b="1" dirty="0">
                <a:solidFill>
                  <a:srgbClr val="800000"/>
                </a:solidFill>
              </a:rPr>
            </a:br>
            <a:r>
              <a:rPr lang="en-US" sz="4000" b="1" dirty="0">
                <a:solidFill>
                  <a:schemeClr val="tx1"/>
                </a:solidFill>
              </a:rPr>
              <a:t>Part II</a:t>
            </a:r>
            <a:br>
              <a:rPr lang="en-US" sz="4000" b="1" dirty="0">
                <a:solidFill>
                  <a:srgbClr val="800000"/>
                </a:solidFill>
              </a:rPr>
            </a:br>
            <a:r>
              <a:rPr lang="en-US" sz="1800" dirty="0"/>
              <a:t>Step – 12</a:t>
            </a:r>
            <a:br>
              <a:rPr lang="en-US" sz="1800" b="1" dirty="0">
                <a:solidFill>
                  <a:srgbClr val="800000"/>
                </a:solidFill>
              </a:rPr>
            </a:br>
            <a:endParaRPr lang="en-US" sz="1800" b="1" dirty="0">
              <a:solidFill>
                <a:srgbClr val="860000"/>
              </a:solidFill>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3" name="Rectangle 2">
            <a:extLst>
              <a:ext uri="{FF2B5EF4-FFF2-40B4-BE49-F238E27FC236}">
                <a16:creationId xmlns:a16="http://schemas.microsoft.com/office/drawing/2014/main" id="{5A52EF04-FE8A-4D0A-B276-EAD3D18ADB7E}"/>
              </a:ext>
            </a:extLst>
          </p:cNvPr>
          <p:cNvSpPr/>
          <p:nvPr/>
        </p:nvSpPr>
        <p:spPr>
          <a:xfrm>
            <a:off x="938307" y="3032910"/>
            <a:ext cx="8558778" cy="646331"/>
          </a:xfrm>
          <a:prstGeom prst="rect">
            <a:avLst/>
          </a:prstGeom>
        </p:spPr>
        <p:txBody>
          <a:bodyPr wrap="square">
            <a:spAutoFit/>
          </a:bodyPr>
          <a:lstStyle/>
          <a:p>
            <a:pPr algn="just"/>
            <a:endParaRPr lang="en-US" dirty="0">
              <a:solidFill>
                <a:srgbClr val="800000"/>
              </a:solidFill>
            </a:endParaRPr>
          </a:p>
          <a:p>
            <a:endParaRPr lang="en-US" dirty="0">
              <a:solidFill>
                <a:srgbClr val="800000"/>
              </a:solidFill>
            </a:endParaRPr>
          </a:p>
        </p:txBody>
      </p:sp>
      <p:sp>
        <p:nvSpPr>
          <p:cNvPr id="2" name="Rectangle 1">
            <a:extLst>
              <a:ext uri="{FF2B5EF4-FFF2-40B4-BE49-F238E27FC236}">
                <a16:creationId xmlns:a16="http://schemas.microsoft.com/office/drawing/2014/main" id="{993A44CA-75FC-42E1-890A-64BF3381CD81}"/>
              </a:ext>
            </a:extLst>
          </p:cNvPr>
          <p:cNvSpPr/>
          <p:nvPr/>
        </p:nvSpPr>
        <p:spPr>
          <a:xfrm>
            <a:off x="841972" y="2444436"/>
            <a:ext cx="8302028" cy="1477328"/>
          </a:xfrm>
          <a:prstGeom prst="rect">
            <a:avLst/>
          </a:prstGeom>
        </p:spPr>
        <p:txBody>
          <a:bodyPr wrap="square">
            <a:spAutoFit/>
          </a:bodyPr>
          <a:lstStyle/>
          <a:p>
            <a:pPr lvl="0"/>
            <a:r>
              <a:rPr lang="en-US" b="1" dirty="0">
                <a:solidFill>
                  <a:srgbClr val="800000"/>
                </a:solidFill>
              </a:rPr>
              <a:t>Decision is made whether Hiring Manager or committee chair will conduct reference checks. Discussion with OHRM regarding guidance on reference checks takes place.</a:t>
            </a:r>
          </a:p>
          <a:p>
            <a:r>
              <a:rPr lang="en-US" b="1" dirty="0">
                <a:solidFill>
                  <a:srgbClr val="800000"/>
                </a:solidFill>
              </a:rPr>
              <a:t> </a:t>
            </a:r>
          </a:p>
          <a:p>
            <a:pPr lvl="0"/>
            <a:r>
              <a:rPr lang="en-US" b="1" dirty="0">
                <a:solidFill>
                  <a:srgbClr val="800000"/>
                </a:solidFill>
              </a:rPr>
              <a:t>Hiring Manager notifies OHRM to begin criminal background check.</a:t>
            </a:r>
          </a:p>
        </p:txBody>
      </p:sp>
    </p:spTree>
    <p:extLst>
      <p:ext uri="{BB962C8B-B14F-4D97-AF65-F5344CB8AC3E}">
        <p14:creationId xmlns:p14="http://schemas.microsoft.com/office/powerpoint/2010/main" val="3906623260"/>
      </p:ext>
    </p:extLst>
  </p:cSld>
  <p:clrMapOvr>
    <a:masterClrMapping/>
  </p:clrMapOvr>
  <p:transition spd="med" advTm="30000">
    <p:pull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38307" y="2027976"/>
            <a:ext cx="8069891" cy="1073652"/>
          </a:xfrm>
        </p:spPr>
        <p:txBody>
          <a:bodyPr/>
          <a:lstStyle/>
          <a:p>
            <a:pPr algn="ctr"/>
            <a:br>
              <a:rPr lang="en-US" sz="4000" b="1" dirty="0">
                <a:solidFill>
                  <a:srgbClr val="800000"/>
                </a:solidFill>
              </a:rPr>
            </a:br>
            <a:br>
              <a:rPr lang="en-US" sz="4000" b="1" dirty="0">
                <a:solidFill>
                  <a:srgbClr val="800000"/>
                </a:solidFill>
              </a:rPr>
            </a:br>
            <a:br>
              <a:rPr lang="en-US" sz="4000" b="1" dirty="0">
                <a:solidFill>
                  <a:srgbClr val="800000"/>
                </a:solidFill>
              </a:rPr>
            </a:br>
            <a:r>
              <a:rPr lang="en-US" sz="4000" b="1" dirty="0">
                <a:solidFill>
                  <a:schemeClr val="tx1"/>
                </a:solidFill>
              </a:rPr>
              <a:t>Part II</a:t>
            </a:r>
            <a:br>
              <a:rPr lang="en-US" sz="4000" b="1" dirty="0">
                <a:solidFill>
                  <a:srgbClr val="800000"/>
                </a:solidFill>
              </a:rPr>
            </a:br>
            <a:br>
              <a:rPr lang="en-US" sz="4000" b="1" dirty="0">
                <a:solidFill>
                  <a:srgbClr val="800000"/>
                </a:solidFill>
              </a:rPr>
            </a:br>
            <a:r>
              <a:rPr lang="en-US" sz="1800" dirty="0"/>
              <a:t>Step – 13</a:t>
            </a:r>
            <a:br>
              <a:rPr lang="en-US" sz="1800" b="1" dirty="0">
                <a:solidFill>
                  <a:srgbClr val="800000"/>
                </a:solidFill>
              </a:rPr>
            </a:br>
            <a:endParaRPr lang="en-US" sz="1800" b="1" dirty="0">
              <a:solidFill>
                <a:srgbClr val="860000"/>
              </a:solidFill>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3" name="Rectangle 2">
            <a:extLst>
              <a:ext uri="{FF2B5EF4-FFF2-40B4-BE49-F238E27FC236}">
                <a16:creationId xmlns:a16="http://schemas.microsoft.com/office/drawing/2014/main" id="{5A52EF04-FE8A-4D0A-B276-EAD3D18ADB7E}"/>
              </a:ext>
            </a:extLst>
          </p:cNvPr>
          <p:cNvSpPr/>
          <p:nvPr/>
        </p:nvSpPr>
        <p:spPr>
          <a:xfrm>
            <a:off x="938307" y="3032910"/>
            <a:ext cx="8558778" cy="923330"/>
          </a:xfrm>
          <a:prstGeom prst="rect">
            <a:avLst/>
          </a:prstGeom>
        </p:spPr>
        <p:txBody>
          <a:bodyPr wrap="square">
            <a:spAutoFit/>
          </a:bodyPr>
          <a:lstStyle/>
          <a:p>
            <a:pPr algn="just"/>
            <a:r>
              <a:rPr lang="en-US" b="1">
                <a:solidFill>
                  <a:srgbClr val="800000"/>
                </a:solidFill>
              </a:rPr>
              <a:t>OHRM notifies appropriate official of criminal background check results. Hiring Manager or committee chair notifies appropriate official that  reference checks are completed.</a:t>
            </a:r>
            <a:endParaRPr lang="en-US" b="1" dirty="0">
              <a:solidFill>
                <a:srgbClr val="800000"/>
              </a:solidFill>
            </a:endParaRPr>
          </a:p>
        </p:txBody>
      </p:sp>
    </p:spTree>
    <p:extLst>
      <p:ext uri="{BB962C8B-B14F-4D97-AF65-F5344CB8AC3E}">
        <p14:creationId xmlns:p14="http://schemas.microsoft.com/office/powerpoint/2010/main" val="3270638440"/>
      </p:ext>
    </p:extLst>
  </p:cSld>
  <p:clrMapOvr>
    <a:masterClrMapping/>
  </p:clrMapOvr>
  <p:transition spd="med" advTm="30000">
    <p:pull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106306" y="896293"/>
            <a:ext cx="8167696" cy="1895104"/>
          </a:xfrm>
        </p:spPr>
        <p:txBody>
          <a:bodyPr/>
          <a:lstStyle/>
          <a:p>
            <a:pPr algn="ctr"/>
            <a:br>
              <a:rPr lang="en-US" sz="4000" dirty="0">
                <a:solidFill>
                  <a:srgbClr val="000000"/>
                </a:solidFill>
              </a:rPr>
            </a:br>
            <a:br>
              <a:rPr lang="en-US" sz="4000" dirty="0">
                <a:solidFill>
                  <a:srgbClr val="000000"/>
                </a:solidFill>
              </a:rPr>
            </a:br>
            <a:r>
              <a:rPr lang="en-US" sz="4000" dirty="0">
                <a:solidFill>
                  <a:srgbClr val="000000"/>
                </a:solidFill>
              </a:rPr>
              <a:t>Step-1</a:t>
            </a:r>
            <a:br>
              <a:rPr lang="en-US" sz="4000" dirty="0">
                <a:solidFill>
                  <a:srgbClr val="000000"/>
                </a:solidFill>
              </a:rPr>
            </a:br>
            <a:r>
              <a:rPr lang="en-US" sz="4000" dirty="0">
                <a:solidFill>
                  <a:srgbClr val="000000"/>
                </a:solidFill>
              </a:rPr>
              <a:t>Getting the Position Approved</a:t>
            </a:r>
            <a:endParaRPr lang="en-US" sz="4000" b="1" dirty="0">
              <a:solidFill>
                <a:srgbClr val="000000"/>
              </a:solidFill>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8" name="Rectangle 7">
            <a:extLst>
              <a:ext uri="{FF2B5EF4-FFF2-40B4-BE49-F238E27FC236}">
                <a16:creationId xmlns:a16="http://schemas.microsoft.com/office/drawing/2014/main" id="{BD8F9282-4764-4580-8251-1866F07529B8}"/>
              </a:ext>
            </a:extLst>
          </p:cNvPr>
          <p:cNvSpPr/>
          <p:nvPr/>
        </p:nvSpPr>
        <p:spPr>
          <a:xfrm>
            <a:off x="2199993" y="3244334"/>
            <a:ext cx="6105234" cy="646331"/>
          </a:xfrm>
          <a:prstGeom prst="rect">
            <a:avLst/>
          </a:prstGeom>
        </p:spPr>
        <p:txBody>
          <a:bodyPr wrap="square">
            <a:spAutoFit/>
          </a:bodyPr>
          <a:lstStyle/>
          <a:p>
            <a:pPr algn="ctr">
              <a:defRPr/>
            </a:pPr>
            <a:endParaRPr lang="en-US" dirty="0">
              <a:solidFill>
                <a:prstClr val="black">
                  <a:lumMod val="65000"/>
                  <a:lumOff val="35000"/>
                </a:prstClr>
              </a:solidFill>
              <a:effectLst>
                <a:outerShdw blurRad="38100" dist="38100" dir="2700000" algn="tl">
                  <a:srgbClr val="000000">
                    <a:alpha val="43137"/>
                  </a:srgbClr>
                </a:outerShdw>
              </a:effectLst>
            </a:endParaRPr>
          </a:p>
          <a:p>
            <a:pPr algn="ctr">
              <a:defRPr/>
            </a:pPr>
            <a:endParaRPr lang="en-US" dirty="0">
              <a:solidFill>
                <a:prstClr val="black">
                  <a:lumMod val="65000"/>
                  <a:lumOff val="35000"/>
                </a:prstClr>
              </a:solidFill>
              <a:effectLst>
                <a:outerShdw blurRad="38100" dist="38100" dir="2700000" algn="tl">
                  <a:srgbClr val="000000">
                    <a:alpha val="43137"/>
                  </a:srgbClr>
                </a:outerShdw>
              </a:effectLst>
            </a:endParaRPr>
          </a:p>
        </p:txBody>
      </p:sp>
      <p:sp>
        <p:nvSpPr>
          <p:cNvPr id="2" name="Rectangle 1">
            <a:extLst>
              <a:ext uri="{FF2B5EF4-FFF2-40B4-BE49-F238E27FC236}">
                <a16:creationId xmlns:a16="http://schemas.microsoft.com/office/drawing/2014/main" id="{031BAF2D-D413-4D33-887F-AB41EC24A55F}"/>
              </a:ext>
            </a:extLst>
          </p:cNvPr>
          <p:cNvSpPr/>
          <p:nvPr/>
        </p:nvSpPr>
        <p:spPr>
          <a:xfrm>
            <a:off x="1106306" y="2942376"/>
            <a:ext cx="8037694" cy="948289"/>
          </a:xfrm>
          <a:prstGeom prst="rect">
            <a:avLst/>
          </a:prstGeom>
        </p:spPr>
        <p:txBody>
          <a:bodyPr wrap="square">
            <a:spAutoFit/>
          </a:bodyPr>
          <a:lstStyle/>
          <a:p>
            <a:pPr algn="just"/>
            <a:r>
              <a:rPr lang="en-US" b="1" dirty="0">
                <a:solidFill>
                  <a:srgbClr val="800000"/>
                </a:solidFill>
              </a:rPr>
              <a:t>Hiring Authority of Department obtains written approval to hire and account number  (Completes Position Request Form if it is a new position)</a:t>
            </a:r>
          </a:p>
        </p:txBody>
      </p:sp>
    </p:spTree>
    <p:extLst>
      <p:ext uri="{BB962C8B-B14F-4D97-AF65-F5344CB8AC3E}">
        <p14:creationId xmlns:p14="http://schemas.microsoft.com/office/powerpoint/2010/main" val="3289451183"/>
      </p:ext>
    </p:extLst>
  </p:cSld>
  <p:clrMapOvr>
    <a:masterClrMapping/>
  </p:clrMapOvr>
  <p:transition spd="med" advTm="30000">
    <p:pull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62441" y="1964602"/>
            <a:ext cx="8069891" cy="829208"/>
          </a:xfrm>
        </p:spPr>
        <p:txBody>
          <a:bodyPr/>
          <a:lstStyle/>
          <a:p>
            <a:pPr algn="ctr"/>
            <a:br>
              <a:rPr lang="en-US" sz="4000" b="1" dirty="0">
                <a:solidFill>
                  <a:srgbClr val="800000"/>
                </a:solidFill>
              </a:rPr>
            </a:br>
            <a:br>
              <a:rPr lang="en-US" sz="4000" b="1" dirty="0">
                <a:solidFill>
                  <a:srgbClr val="800000"/>
                </a:solidFill>
              </a:rPr>
            </a:br>
            <a:br>
              <a:rPr lang="en-US" sz="4000" b="1" dirty="0">
                <a:solidFill>
                  <a:srgbClr val="800000"/>
                </a:solidFill>
              </a:rPr>
            </a:br>
            <a:r>
              <a:rPr lang="en-US" sz="4000" b="1" dirty="0">
                <a:solidFill>
                  <a:schemeClr val="tx1"/>
                </a:solidFill>
              </a:rPr>
              <a:t>Part II</a:t>
            </a:r>
            <a:br>
              <a:rPr lang="en-US" sz="4000" b="1" dirty="0">
                <a:solidFill>
                  <a:srgbClr val="800000"/>
                </a:solidFill>
              </a:rPr>
            </a:br>
            <a:br>
              <a:rPr lang="en-US" sz="4000" b="1" dirty="0">
                <a:solidFill>
                  <a:srgbClr val="800000"/>
                </a:solidFill>
              </a:rPr>
            </a:br>
            <a:r>
              <a:rPr lang="en-US" sz="1800" dirty="0"/>
              <a:t>Step – 14</a:t>
            </a:r>
            <a:br>
              <a:rPr lang="en-US" sz="1800" b="1" dirty="0">
                <a:solidFill>
                  <a:srgbClr val="800000"/>
                </a:solidFill>
              </a:rPr>
            </a:br>
            <a:endParaRPr lang="en-US" sz="1800" b="1" dirty="0">
              <a:solidFill>
                <a:srgbClr val="860000"/>
              </a:solidFill>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2" name="Rectangle 1">
            <a:extLst>
              <a:ext uri="{FF2B5EF4-FFF2-40B4-BE49-F238E27FC236}">
                <a16:creationId xmlns:a16="http://schemas.microsoft.com/office/drawing/2014/main" id="{97F83D85-58B0-4EB8-B337-2A99EDCE302B}"/>
              </a:ext>
            </a:extLst>
          </p:cNvPr>
          <p:cNvSpPr/>
          <p:nvPr/>
        </p:nvSpPr>
        <p:spPr>
          <a:xfrm>
            <a:off x="679009" y="2793810"/>
            <a:ext cx="9089679" cy="646331"/>
          </a:xfrm>
          <a:prstGeom prst="rect">
            <a:avLst/>
          </a:prstGeom>
        </p:spPr>
        <p:txBody>
          <a:bodyPr wrap="square">
            <a:spAutoFit/>
          </a:bodyPr>
          <a:lstStyle/>
          <a:p>
            <a:r>
              <a:rPr lang="en-US" b="1" dirty="0">
                <a:solidFill>
                  <a:srgbClr val="800000"/>
                </a:solidFill>
              </a:rPr>
              <a:t>Appointment Recommendation Forms are processed by Hiring Authority through online signature system for approvals.</a:t>
            </a:r>
            <a:endParaRPr lang="en-US" dirty="0"/>
          </a:p>
        </p:txBody>
      </p:sp>
    </p:spTree>
    <p:extLst>
      <p:ext uri="{BB962C8B-B14F-4D97-AF65-F5344CB8AC3E}">
        <p14:creationId xmlns:p14="http://schemas.microsoft.com/office/powerpoint/2010/main" val="71969353"/>
      </p:ext>
    </p:extLst>
  </p:cSld>
  <p:clrMapOvr>
    <a:masterClrMapping/>
  </p:clrMapOvr>
  <p:transition spd="med" advTm="30000">
    <p:pull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862441" y="1964602"/>
            <a:ext cx="8069891" cy="829208"/>
          </a:xfrm>
        </p:spPr>
        <p:txBody>
          <a:bodyPr/>
          <a:lstStyle/>
          <a:p>
            <a:pPr algn="ctr"/>
            <a:br>
              <a:rPr lang="en-US" sz="4000" b="1" dirty="0">
                <a:solidFill>
                  <a:srgbClr val="800000"/>
                </a:solidFill>
              </a:rPr>
            </a:br>
            <a:br>
              <a:rPr lang="en-US" sz="4000" b="1" dirty="0">
                <a:solidFill>
                  <a:srgbClr val="800000"/>
                </a:solidFill>
              </a:rPr>
            </a:br>
            <a:br>
              <a:rPr lang="en-US" sz="4000" b="1" dirty="0">
                <a:solidFill>
                  <a:srgbClr val="800000"/>
                </a:solidFill>
              </a:rPr>
            </a:br>
            <a:r>
              <a:rPr lang="en-US" sz="4000" b="1" dirty="0">
                <a:solidFill>
                  <a:schemeClr val="tx1"/>
                </a:solidFill>
              </a:rPr>
              <a:t>Part II</a:t>
            </a:r>
            <a:br>
              <a:rPr lang="en-US" sz="4000" b="1" dirty="0">
                <a:solidFill>
                  <a:srgbClr val="800000"/>
                </a:solidFill>
              </a:rPr>
            </a:br>
            <a:br>
              <a:rPr lang="en-US" sz="4000" b="1" dirty="0">
                <a:solidFill>
                  <a:srgbClr val="800000"/>
                </a:solidFill>
              </a:rPr>
            </a:br>
            <a:r>
              <a:rPr lang="en-US" sz="1800" dirty="0"/>
              <a:t>Step – 15</a:t>
            </a:r>
            <a:br>
              <a:rPr lang="en-US" sz="1800" b="1" dirty="0">
                <a:solidFill>
                  <a:srgbClr val="800000"/>
                </a:solidFill>
              </a:rPr>
            </a:br>
            <a:endParaRPr lang="en-US" sz="1800" b="1" dirty="0">
              <a:solidFill>
                <a:srgbClr val="860000"/>
              </a:solidFill>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3" name="Rectangle 2">
            <a:extLst>
              <a:ext uri="{FF2B5EF4-FFF2-40B4-BE49-F238E27FC236}">
                <a16:creationId xmlns:a16="http://schemas.microsoft.com/office/drawing/2014/main" id="{9BA606EA-128E-4148-832E-7AE6FAA301E6}"/>
              </a:ext>
            </a:extLst>
          </p:cNvPr>
          <p:cNvSpPr/>
          <p:nvPr/>
        </p:nvSpPr>
        <p:spPr>
          <a:xfrm>
            <a:off x="715224" y="2390116"/>
            <a:ext cx="8428776" cy="1754326"/>
          </a:xfrm>
          <a:prstGeom prst="rect">
            <a:avLst/>
          </a:prstGeom>
        </p:spPr>
        <p:txBody>
          <a:bodyPr wrap="square">
            <a:spAutoFit/>
          </a:bodyPr>
          <a:lstStyle/>
          <a:p>
            <a:r>
              <a:rPr lang="en-US" b="1" dirty="0">
                <a:solidFill>
                  <a:srgbClr val="800000"/>
                </a:solidFill>
              </a:rPr>
              <a:t>Official appointment letter sent to candidate from appropriate office.</a:t>
            </a:r>
          </a:p>
          <a:p>
            <a:endParaRPr lang="en-US" b="1" dirty="0">
              <a:solidFill>
                <a:srgbClr val="800000"/>
              </a:solidFill>
            </a:endParaRPr>
          </a:p>
          <a:p>
            <a:r>
              <a:rPr lang="en-US" b="1" dirty="0">
                <a:solidFill>
                  <a:srgbClr val="800000"/>
                </a:solidFill>
              </a:rPr>
              <a:t>Non selected applicants notified the position has been filled by OHRM. Position is marked as filled in online applicant tracking system.</a:t>
            </a:r>
          </a:p>
          <a:p>
            <a:endParaRPr lang="en-US" b="1" dirty="0">
              <a:solidFill>
                <a:srgbClr val="800000"/>
              </a:solidFill>
            </a:endParaRPr>
          </a:p>
          <a:p>
            <a:r>
              <a:rPr lang="en-US" b="1" dirty="0">
                <a:solidFill>
                  <a:srgbClr val="800000"/>
                </a:solidFill>
              </a:rPr>
              <a:t>Search committee chair returns search committee documentation to OHRM.</a:t>
            </a:r>
          </a:p>
        </p:txBody>
      </p:sp>
    </p:spTree>
    <p:extLst>
      <p:ext uri="{BB962C8B-B14F-4D97-AF65-F5344CB8AC3E}">
        <p14:creationId xmlns:p14="http://schemas.microsoft.com/office/powerpoint/2010/main" val="1117399806"/>
      </p:ext>
    </p:extLst>
  </p:cSld>
  <p:clrMapOvr>
    <a:masterClrMapping/>
  </p:clrMapOvr>
  <p:transition spd="med" advTm="30000">
    <p:pull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51851" y="2254313"/>
            <a:ext cx="8981036" cy="539496"/>
          </a:xfrm>
        </p:spPr>
        <p:txBody>
          <a:bodyPr/>
          <a:lstStyle/>
          <a:p>
            <a:pPr algn="ctr"/>
            <a:br>
              <a:rPr lang="en-US" sz="4000" b="1" dirty="0">
                <a:solidFill>
                  <a:srgbClr val="800000"/>
                </a:solidFill>
              </a:rPr>
            </a:br>
            <a:br>
              <a:rPr lang="en-US" sz="4000" b="1" dirty="0">
                <a:solidFill>
                  <a:srgbClr val="800000"/>
                </a:solidFill>
              </a:rPr>
            </a:br>
            <a:br>
              <a:rPr lang="en-US" sz="4000" b="1" dirty="0">
                <a:solidFill>
                  <a:srgbClr val="800000"/>
                </a:solidFill>
              </a:rPr>
            </a:br>
            <a:r>
              <a:rPr lang="en-US" sz="4000" dirty="0"/>
              <a:t>Step – 16</a:t>
            </a:r>
            <a:br>
              <a:rPr lang="en-US" sz="4000" b="1" dirty="0">
                <a:solidFill>
                  <a:srgbClr val="800000"/>
                </a:solidFill>
              </a:rPr>
            </a:br>
            <a:br>
              <a:rPr lang="en-US" sz="1800" dirty="0"/>
            </a:br>
            <a:br>
              <a:rPr lang="en-US" sz="1800" b="1" dirty="0">
                <a:solidFill>
                  <a:srgbClr val="800000"/>
                </a:solidFill>
              </a:rPr>
            </a:br>
            <a:endParaRPr lang="en-US" sz="1800" b="1" dirty="0">
              <a:solidFill>
                <a:srgbClr val="860000"/>
              </a:solidFill>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3" name="Rectangle 2">
            <a:extLst>
              <a:ext uri="{FF2B5EF4-FFF2-40B4-BE49-F238E27FC236}">
                <a16:creationId xmlns:a16="http://schemas.microsoft.com/office/drawing/2014/main" id="{9BA606EA-128E-4148-832E-7AE6FAA301E6}"/>
              </a:ext>
            </a:extLst>
          </p:cNvPr>
          <p:cNvSpPr/>
          <p:nvPr/>
        </p:nvSpPr>
        <p:spPr>
          <a:xfrm>
            <a:off x="715224" y="2390116"/>
            <a:ext cx="8428776" cy="369332"/>
          </a:xfrm>
          <a:prstGeom prst="rect">
            <a:avLst/>
          </a:prstGeom>
        </p:spPr>
        <p:txBody>
          <a:bodyPr wrap="square">
            <a:spAutoFit/>
          </a:bodyPr>
          <a:lstStyle/>
          <a:p>
            <a:pPr algn="ctr"/>
            <a:r>
              <a:rPr lang="en-US" b="1" dirty="0">
                <a:solidFill>
                  <a:srgbClr val="800000"/>
                </a:solidFill>
              </a:rPr>
              <a:t>Hiring of New Employee is completed. Onboarding process begins.</a:t>
            </a:r>
          </a:p>
        </p:txBody>
      </p:sp>
      <p:sp>
        <p:nvSpPr>
          <p:cNvPr id="2" name="Rectangle 1">
            <a:extLst>
              <a:ext uri="{FF2B5EF4-FFF2-40B4-BE49-F238E27FC236}">
                <a16:creationId xmlns:a16="http://schemas.microsoft.com/office/drawing/2014/main" id="{6CD81633-7838-48E9-9FFE-2867ADE6536D}"/>
              </a:ext>
            </a:extLst>
          </p:cNvPr>
          <p:cNvSpPr/>
          <p:nvPr/>
        </p:nvSpPr>
        <p:spPr>
          <a:xfrm>
            <a:off x="1122630" y="3069125"/>
            <a:ext cx="8021370" cy="646331"/>
          </a:xfrm>
          <a:prstGeom prst="rect">
            <a:avLst/>
          </a:prstGeom>
        </p:spPr>
        <p:txBody>
          <a:bodyPr wrap="square">
            <a:spAutoFit/>
          </a:bodyPr>
          <a:lstStyle/>
          <a:p>
            <a:r>
              <a:rPr lang="en-US" b="1" dirty="0">
                <a:solidFill>
                  <a:srgbClr val="800000"/>
                </a:solidFill>
              </a:rPr>
              <a:t>Contact OHRM, Employment Manager, for questions regarding the hiring steps listed in this power point.</a:t>
            </a:r>
            <a:endParaRPr lang="en-US" dirty="0"/>
          </a:p>
        </p:txBody>
      </p:sp>
    </p:spTree>
    <p:extLst>
      <p:ext uri="{BB962C8B-B14F-4D97-AF65-F5344CB8AC3E}">
        <p14:creationId xmlns:p14="http://schemas.microsoft.com/office/powerpoint/2010/main" val="686014420"/>
      </p:ext>
    </p:extLst>
  </p:cSld>
  <p:clrMapOvr>
    <a:masterClrMapping/>
  </p:clrMapOvr>
  <p:transition spd="med" advTm="30000">
    <p:pull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106306" y="742384"/>
            <a:ext cx="8167696" cy="1176951"/>
          </a:xfrm>
        </p:spPr>
        <p:txBody>
          <a:bodyPr/>
          <a:lstStyle/>
          <a:p>
            <a:pPr algn="ctr"/>
            <a:r>
              <a:rPr lang="en-US" sz="4000" b="1" dirty="0">
                <a:solidFill>
                  <a:srgbClr val="000000"/>
                </a:solidFill>
              </a:rPr>
              <a:t>Step: 2</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8" name="Rectangle 7">
            <a:extLst>
              <a:ext uri="{FF2B5EF4-FFF2-40B4-BE49-F238E27FC236}">
                <a16:creationId xmlns:a16="http://schemas.microsoft.com/office/drawing/2014/main" id="{BD8F9282-4764-4580-8251-1866F07529B8}"/>
              </a:ext>
            </a:extLst>
          </p:cNvPr>
          <p:cNvSpPr/>
          <p:nvPr/>
        </p:nvSpPr>
        <p:spPr>
          <a:xfrm>
            <a:off x="2199993" y="3244334"/>
            <a:ext cx="6105234" cy="646331"/>
          </a:xfrm>
          <a:prstGeom prst="rect">
            <a:avLst/>
          </a:prstGeom>
        </p:spPr>
        <p:txBody>
          <a:bodyPr wrap="square">
            <a:spAutoFit/>
          </a:bodyPr>
          <a:lstStyle/>
          <a:p>
            <a:pPr algn="ctr">
              <a:defRPr/>
            </a:pPr>
            <a:endParaRPr lang="en-US" dirty="0">
              <a:solidFill>
                <a:prstClr val="black">
                  <a:lumMod val="65000"/>
                  <a:lumOff val="35000"/>
                </a:prstClr>
              </a:solidFill>
              <a:effectLst>
                <a:outerShdw blurRad="38100" dist="38100" dir="2700000" algn="tl">
                  <a:srgbClr val="000000">
                    <a:alpha val="43137"/>
                  </a:srgbClr>
                </a:outerShdw>
              </a:effectLst>
            </a:endParaRPr>
          </a:p>
          <a:p>
            <a:pPr algn="ctr">
              <a:defRPr/>
            </a:pPr>
            <a:endParaRPr lang="en-US" dirty="0">
              <a:solidFill>
                <a:prstClr val="black">
                  <a:lumMod val="65000"/>
                  <a:lumOff val="35000"/>
                </a:prstClr>
              </a:solidFill>
              <a:effectLst>
                <a:outerShdw blurRad="38100" dist="38100" dir="2700000" algn="tl">
                  <a:srgbClr val="000000">
                    <a:alpha val="43137"/>
                  </a:srgbClr>
                </a:outerShdw>
              </a:effectLst>
            </a:endParaRPr>
          </a:p>
        </p:txBody>
      </p:sp>
      <p:sp>
        <p:nvSpPr>
          <p:cNvPr id="3" name="Rectangle 2">
            <a:extLst>
              <a:ext uri="{FF2B5EF4-FFF2-40B4-BE49-F238E27FC236}">
                <a16:creationId xmlns:a16="http://schemas.microsoft.com/office/drawing/2014/main" id="{3D24EA92-0B16-4518-A7B5-9C1E7AC643F8}"/>
              </a:ext>
            </a:extLst>
          </p:cNvPr>
          <p:cNvSpPr/>
          <p:nvPr/>
        </p:nvSpPr>
        <p:spPr>
          <a:xfrm>
            <a:off x="869134" y="2516863"/>
            <a:ext cx="8167696" cy="646331"/>
          </a:xfrm>
          <a:prstGeom prst="rect">
            <a:avLst/>
          </a:prstGeom>
        </p:spPr>
        <p:txBody>
          <a:bodyPr wrap="square">
            <a:spAutoFit/>
          </a:bodyPr>
          <a:lstStyle/>
          <a:p>
            <a:pPr algn="just"/>
            <a:r>
              <a:rPr lang="en-US" b="1" dirty="0">
                <a:solidFill>
                  <a:srgbClr val="800000"/>
                </a:solidFill>
              </a:rPr>
              <a:t>Hiring Authority, in consultation with Dean, develops a job description which should define the responsibilities and duties of the position.</a:t>
            </a:r>
          </a:p>
        </p:txBody>
      </p:sp>
    </p:spTree>
    <p:extLst>
      <p:ext uri="{BB962C8B-B14F-4D97-AF65-F5344CB8AC3E}">
        <p14:creationId xmlns:p14="http://schemas.microsoft.com/office/powerpoint/2010/main" val="3466388177"/>
      </p:ext>
    </p:extLst>
  </p:cSld>
  <p:clrMapOvr>
    <a:masterClrMapping/>
  </p:clrMapOvr>
  <p:transition spd="med" advTm="30000">
    <p:pull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106306" y="742384"/>
            <a:ext cx="8167696" cy="1176951"/>
          </a:xfrm>
        </p:spPr>
        <p:txBody>
          <a:bodyPr/>
          <a:lstStyle/>
          <a:p>
            <a:pPr algn="ctr"/>
            <a:r>
              <a:rPr lang="en-US" sz="4000" b="1" dirty="0">
                <a:solidFill>
                  <a:srgbClr val="000000"/>
                </a:solidFill>
              </a:rPr>
              <a:t>Step: 3</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8" name="Rectangle 7">
            <a:extLst>
              <a:ext uri="{FF2B5EF4-FFF2-40B4-BE49-F238E27FC236}">
                <a16:creationId xmlns:a16="http://schemas.microsoft.com/office/drawing/2014/main" id="{BD8F9282-4764-4580-8251-1866F07529B8}"/>
              </a:ext>
            </a:extLst>
          </p:cNvPr>
          <p:cNvSpPr/>
          <p:nvPr/>
        </p:nvSpPr>
        <p:spPr>
          <a:xfrm>
            <a:off x="2199993" y="3244334"/>
            <a:ext cx="6105234" cy="646331"/>
          </a:xfrm>
          <a:prstGeom prst="rect">
            <a:avLst/>
          </a:prstGeom>
        </p:spPr>
        <p:txBody>
          <a:bodyPr wrap="square">
            <a:spAutoFit/>
          </a:bodyPr>
          <a:lstStyle/>
          <a:p>
            <a:pPr algn="ctr">
              <a:defRPr/>
            </a:pPr>
            <a:endParaRPr lang="en-US" dirty="0">
              <a:solidFill>
                <a:prstClr val="black">
                  <a:lumMod val="65000"/>
                  <a:lumOff val="35000"/>
                </a:prstClr>
              </a:solidFill>
              <a:effectLst>
                <a:outerShdw blurRad="38100" dist="38100" dir="2700000" algn="tl">
                  <a:srgbClr val="000000">
                    <a:alpha val="43137"/>
                  </a:srgbClr>
                </a:outerShdw>
              </a:effectLst>
            </a:endParaRPr>
          </a:p>
          <a:p>
            <a:pPr algn="ctr">
              <a:defRPr/>
            </a:pPr>
            <a:endParaRPr lang="en-US" dirty="0">
              <a:solidFill>
                <a:prstClr val="black">
                  <a:lumMod val="65000"/>
                  <a:lumOff val="35000"/>
                </a:prstClr>
              </a:solidFill>
              <a:effectLst>
                <a:outerShdw blurRad="38100" dist="38100" dir="2700000" algn="tl">
                  <a:srgbClr val="000000">
                    <a:alpha val="43137"/>
                  </a:srgbClr>
                </a:outerShdw>
              </a:effectLst>
            </a:endParaRPr>
          </a:p>
        </p:txBody>
      </p:sp>
      <p:sp>
        <p:nvSpPr>
          <p:cNvPr id="2" name="Rectangle 1">
            <a:extLst>
              <a:ext uri="{FF2B5EF4-FFF2-40B4-BE49-F238E27FC236}">
                <a16:creationId xmlns:a16="http://schemas.microsoft.com/office/drawing/2014/main" id="{E9A33E7C-ED0C-41CC-B8F1-545C0B39C573}"/>
              </a:ext>
            </a:extLst>
          </p:cNvPr>
          <p:cNvSpPr/>
          <p:nvPr/>
        </p:nvSpPr>
        <p:spPr>
          <a:xfrm>
            <a:off x="1176950" y="2399168"/>
            <a:ext cx="7967050" cy="923330"/>
          </a:xfrm>
          <a:prstGeom prst="rect">
            <a:avLst/>
          </a:prstGeom>
        </p:spPr>
        <p:txBody>
          <a:bodyPr wrap="square">
            <a:spAutoFit/>
          </a:bodyPr>
          <a:lstStyle/>
          <a:p>
            <a:pPr algn="just"/>
            <a:r>
              <a:rPr lang="en-US" b="1" dirty="0">
                <a:solidFill>
                  <a:srgbClr val="860000"/>
                </a:solidFill>
              </a:rPr>
              <a:t>Hiring authority in consultation with the Office of Human Resources</a:t>
            </a:r>
          </a:p>
          <a:p>
            <a:pPr algn="just"/>
            <a:r>
              <a:rPr lang="en-US" b="1" dirty="0">
                <a:solidFill>
                  <a:srgbClr val="860000"/>
                </a:solidFill>
              </a:rPr>
              <a:t>Management (OHRM) discusses the type of position, responsibilities/duties, title, and any salary equity issues.</a:t>
            </a:r>
          </a:p>
        </p:txBody>
      </p:sp>
    </p:spTree>
    <p:extLst>
      <p:ext uri="{BB962C8B-B14F-4D97-AF65-F5344CB8AC3E}">
        <p14:creationId xmlns:p14="http://schemas.microsoft.com/office/powerpoint/2010/main" val="1413693503"/>
      </p:ext>
    </p:extLst>
  </p:cSld>
  <p:clrMapOvr>
    <a:masterClrMapping/>
  </p:clrMapOvr>
  <p:transition spd="med" advTm="30000">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106306" y="742384"/>
            <a:ext cx="8167696" cy="1176951"/>
          </a:xfrm>
        </p:spPr>
        <p:txBody>
          <a:bodyPr/>
          <a:lstStyle/>
          <a:p>
            <a:pPr algn="ctr"/>
            <a:r>
              <a:rPr lang="en-US" sz="4000" b="1" dirty="0">
                <a:solidFill>
                  <a:srgbClr val="000000"/>
                </a:solidFill>
              </a:rPr>
              <a:t>Step: 4</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8" name="Rectangle 7">
            <a:extLst>
              <a:ext uri="{FF2B5EF4-FFF2-40B4-BE49-F238E27FC236}">
                <a16:creationId xmlns:a16="http://schemas.microsoft.com/office/drawing/2014/main" id="{BD8F9282-4764-4580-8251-1866F07529B8}"/>
              </a:ext>
            </a:extLst>
          </p:cNvPr>
          <p:cNvSpPr/>
          <p:nvPr/>
        </p:nvSpPr>
        <p:spPr>
          <a:xfrm>
            <a:off x="2199993" y="3244334"/>
            <a:ext cx="6105234" cy="646331"/>
          </a:xfrm>
          <a:prstGeom prst="rect">
            <a:avLst/>
          </a:prstGeom>
        </p:spPr>
        <p:txBody>
          <a:bodyPr wrap="square">
            <a:spAutoFit/>
          </a:bodyPr>
          <a:lstStyle/>
          <a:p>
            <a:pPr algn="ctr">
              <a:defRPr/>
            </a:pPr>
            <a:endParaRPr lang="en-US" dirty="0">
              <a:solidFill>
                <a:prstClr val="black">
                  <a:lumMod val="65000"/>
                  <a:lumOff val="35000"/>
                </a:prstClr>
              </a:solidFill>
              <a:effectLst>
                <a:outerShdw blurRad="38100" dist="38100" dir="2700000" algn="tl">
                  <a:srgbClr val="000000">
                    <a:alpha val="43137"/>
                  </a:srgbClr>
                </a:outerShdw>
              </a:effectLst>
            </a:endParaRPr>
          </a:p>
          <a:p>
            <a:pPr algn="ctr">
              <a:defRPr/>
            </a:pPr>
            <a:endParaRPr lang="en-US" dirty="0">
              <a:solidFill>
                <a:prstClr val="black">
                  <a:lumMod val="65000"/>
                  <a:lumOff val="35000"/>
                </a:prstClr>
              </a:solidFill>
              <a:effectLst>
                <a:outerShdw blurRad="38100" dist="38100" dir="2700000" algn="tl">
                  <a:srgbClr val="000000">
                    <a:alpha val="43137"/>
                  </a:srgbClr>
                </a:outerShdw>
              </a:effectLst>
            </a:endParaRPr>
          </a:p>
        </p:txBody>
      </p:sp>
      <p:sp>
        <p:nvSpPr>
          <p:cNvPr id="3" name="Rectangle 2">
            <a:extLst>
              <a:ext uri="{FF2B5EF4-FFF2-40B4-BE49-F238E27FC236}">
                <a16:creationId xmlns:a16="http://schemas.microsoft.com/office/drawing/2014/main" id="{D67484C0-4A60-4F9E-8ECF-FD8E84C4238A}"/>
              </a:ext>
            </a:extLst>
          </p:cNvPr>
          <p:cNvSpPr/>
          <p:nvPr/>
        </p:nvSpPr>
        <p:spPr>
          <a:xfrm>
            <a:off x="1240325" y="2525917"/>
            <a:ext cx="7903675" cy="1200329"/>
          </a:xfrm>
          <a:prstGeom prst="rect">
            <a:avLst/>
          </a:prstGeom>
        </p:spPr>
        <p:txBody>
          <a:bodyPr wrap="square">
            <a:spAutoFit/>
          </a:bodyPr>
          <a:lstStyle/>
          <a:p>
            <a:pPr algn="just"/>
            <a:r>
              <a:rPr lang="en-US" dirty="0">
                <a:solidFill>
                  <a:srgbClr val="800000"/>
                </a:solidFill>
              </a:rPr>
              <a:t>Personnel Requisition and Hiring Exception Form (if required) is sent through the approval process which includes the divisional Dean, Vice President and Vice President for Administrative Affairs (VPAF) or Designee for final for Budgetary Review. </a:t>
            </a:r>
          </a:p>
        </p:txBody>
      </p:sp>
    </p:spTree>
    <p:extLst>
      <p:ext uri="{BB962C8B-B14F-4D97-AF65-F5344CB8AC3E}">
        <p14:creationId xmlns:p14="http://schemas.microsoft.com/office/powerpoint/2010/main" val="962364688"/>
      </p:ext>
    </p:extLst>
  </p:cSld>
  <p:clrMapOvr>
    <a:masterClrMapping/>
  </p:clrMapOvr>
  <p:transition spd="med" advTm="30000">
    <p:pull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106306" y="742384"/>
            <a:ext cx="8167696" cy="1176951"/>
          </a:xfrm>
        </p:spPr>
        <p:txBody>
          <a:bodyPr/>
          <a:lstStyle/>
          <a:p>
            <a:pPr algn="ctr"/>
            <a:r>
              <a:rPr lang="en-US" sz="4000" b="1" dirty="0">
                <a:solidFill>
                  <a:srgbClr val="000000"/>
                </a:solidFill>
              </a:rPr>
              <a:t>Step: 5</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8" name="Rectangle 7">
            <a:extLst>
              <a:ext uri="{FF2B5EF4-FFF2-40B4-BE49-F238E27FC236}">
                <a16:creationId xmlns:a16="http://schemas.microsoft.com/office/drawing/2014/main" id="{BD8F9282-4764-4580-8251-1866F07529B8}"/>
              </a:ext>
            </a:extLst>
          </p:cNvPr>
          <p:cNvSpPr/>
          <p:nvPr/>
        </p:nvSpPr>
        <p:spPr>
          <a:xfrm>
            <a:off x="2199993" y="3244334"/>
            <a:ext cx="6105234" cy="646331"/>
          </a:xfrm>
          <a:prstGeom prst="rect">
            <a:avLst/>
          </a:prstGeom>
        </p:spPr>
        <p:txBody>
          <a:bodyPr wrap="square">
            <a:spAutoFit/>
          </a:bodyPr>
          <a:lstStyle/>
          <a:p>
            <a:pPr algn="ctr">
              <a:defRPr/>
            </a:pPr>
            <a:endParaRPr lang="en-US" dirty="0">
              <a:solidFill>
                <a:prstClr val="black">
                  <a:lumMod val="65000"/>
                  <a:lumOff val="35000"/>
                </a:prstClr>
              </a:solidFill>
              <a:effectLst>
                <a:outerShdw blurRad="38100" dist="38100" dir="2700000" algn="tl">
                  <a:srgbClr val="000000">
                    <a:alpha val="43137"/>
                  </a:srgbClr>
                </a:outerShdw>
              </a:effectLst>
            </a:endParaRPr>
          </a:p>
          <a:p>
            <a:pPr algn="ctr">
              <a:defRPr/>
            </a:pPr>
            <a:endParaRPr lang="en-US" dirty="0">
              <a:solidFill>
                <a:prstClr val="black">
                  <a:lumMod val="65000"/>
                  <a:lumOff val="35000"/>
                </a:prstClr>
              </a:solidFill>
              <a:effectLst>
                <a:outerShdw blurRad="38100" dist="38100" dir="2700000" algn="tl">
                  <a:srgbClr val="000000">
                    <a:alpha val="43137"/>
                  </a:srgbClr>
                </a:outerShdw>
              </a:effectLst>
            </a:endParaRPr>
          </a:p>
        </p:txBody>
      </p:sp>
      <p:sp>
        <p:nvSpPr>
          <p:cNvPr id="2" name="Rectangle 1">
            <a:extLst>
              <a:ext uri="{FF2B5EF4-FFF2-40B4-BE49-F238E27FC236}">
                <a16:creationId xmlns:a16="http://schemas.microsoft.com/office/drawing/2014/main" id="{94946F2F-8598-4461-9CD3-38B74ECEC828}"/>
              </a:ext>
            </a:extLst>
          </p:cNvPr>
          <p:cNvSpPr/>
          <p:nvPr/>
        </p:nvSpPr>
        <p:spPr>
          <a:xfrm>
            <a:off x="1041149" y="2480650"/>
            <a:ext cx="8102851" cy="923330"/>
          </a:xfrm>
          <a:prstGeom prst="rect">
            <a:avLst/>
          </a:prstGeom>
        </p:spPr>
        <p:txBody>
          <a:bodyPr wrap="square">
            <a:spAutoFit/>
          </a:bodyPr>
          <a:lstStyle/>
          <a:p>
            <a:pPr algn="just"/>
            <a:r>
              <a:rPr lang="en-US" b="1" dirty="0">
                <a:solidFill>
                  <a:srgbClr val="800000"/>
                </a:solidFill>
              </a:rPr>
              <a:t>VPAF sends documents to OHRM for final review and  posting. Additional advertising sources are discussed with the Hiring Authority after position is placed on UMES employment website.</a:t>
            </a:r>
          </a:p>
        </p:txBody>
      </p:sp>
    </p:spTree>
    <p:extLst>
      <p:ext uri="{BB962C8B-B14F-4D97-AF65-F5344CB8AC3E}">
        <p14:creationId xmlns:p14="http://schemas.microsoft.com/office/powerpoint/2010/main" val="1327093544"/>
      </p:ext>
    </p:extLst>
  </p:cSld>
  <p:clrMapOvr>
    <a:masterClrMapping/>
  </p:clrMapOvr>
  <p:transition spd="med" advTm="30000">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106306" y="742384"/>
            <a:ext cx="8167696" cy="1176951"/>
          </a:xfrm>
        </p:spPr>
        <p:txBody>
          <a:bodyPr/>
          <a:lstStyle/>
          <a:p>
            <a:pPr algn="ctr"/>
            <a:r>
              <a:rPr lang="en-US" sz="4000" b="1" dirty="0">
                <a:solidFill>
                  <a:srgbClr val="000000"/>
                </a:solidFill>
              </a:rPr>
              <a:t>Step: 6</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8" name="Rectangle 7">
            <a:extLst>
              <a:ext uri="{FF2B5EF4-FFF2-40B4-BE49-F238E27FC236}">
                <a16:creationId xmlns:a16="http://schemas.microsoft.com/office/drawing/2014/main" id="{BD8F9282-4764-4580-8251-1866F07529B8}"/>
              </a:ext>
            </a:extLst>
          </p:cNvPr>
          <p:cNvSpPr/>
          <p:nvPr/>
        </p:nvSpPr>
        <p:spPr>
          <a:xfrm>
            <a:off x="2199993" y="3244334"/>
            <a:ext cx="6105234" cy="646331"/>
          </a:xfrm>
          <a:prstGeom prst="rect">
            <a:avLst/>
          </a:prstGeom>
        </p:spPr>
        <p:txBody>
          <a:bodyPr wrap="square">
            <a:spAutoFit/>
          </a:bodyPr>
          <a:lstStyle/>
          <a:p>
            <a:pPr algn="ctr">
              <a:defRPr/>
            </a:pPr>
            <a:endParaRPr lang="en-US" dirty="0">
              <a:solidFill>
                <a:prstClr val="black">
                  <a:lumMod val="65000"/>
                  <a:lumOff val="35000"/>
                </a:prstClr>
              </a:solidFill>
              <a:effectLst>
                <a:outerShdw blurRad="38100" dist="38100" dir="2700000" algn="tl">
                  <a:srgbClr val="000000">
                    <a:alpha val="43137"/>
                  </a:srgbClr>
                </a:outerShdw>
              </a:effectLst>
            </a:endParaRPr>
          </a:p>
          <a:p>
            <a:pPr algn="ctr">
              <a:defRPr/>
            </a:pPr>
            <a:endParaRPr lang="en-US" dirty="0">
              <a:solidFill>
                <a:prstClr val="black">
                  <a:lumMod val="65000"/>
                  <a:lumOff val="35000"/>
                </a:prstClr>
              </a:solidFill>
              <a:effectLst>
                <a:outerShdw blurRad="38100" dist="38100" dir="2700000" algn="tl">
                  <a:srgbClr val="000000">
                    <a:alpha val="43137"/>
                  </a:srgbClr>
                </a:outerShdw>
              </a:effectLst>
            </a:endParaRPr>
          </a:p>
        </p:txBody>
      </p:sp>
      <p:sp>
        <p:nvSpPr>
          <p:cNvPr id="3" name="Rectangle 2">
            <a:extLst>
              <a:ext uri="{FF2B5EF4-FFF2-40B4-BE49-F238E27FC236}">
                <a16:creationId xmlns:a16="http://schemas.microsoft.com/office/drawing/2014/main" id="{68021EDC-2062-4125-9C4B-05964A9FBB72}"/>
              </a:ext>
            </a:extLst>
          </p:cNvPr>
          <p:cNvSpPr/>
          <p:nvPr/>
        </p:nvSpPr>
        <p:spPr>
          <a:xfrm>
            <a:off x="976304" y="2362954"/>
            <a:ext cx="8167696" cy="1477328"/>
          </a:xfrm>
          <a:prstGeom prst="rect">
            <a:avLst/>
          </a:prstGeom>
        </p:spPr>
        <p:txBody>
          <a:bodyPr wrap="square">
            <a:spAutoFit/>
          </a:bodyPr>
          <a:lstStyle/>
          <a:p>
            <a:pPr algn="just"/>
            <a:r>
              <a:rPr lang="en-US" b="1" dirty="0">
                <a:solidFill>
                  <a:srgbClr val="800000"/>
                </a:solidFill>
              </a:rPr>
              <a:t>Hiring authority recommends search committee chair and committee members and sends to Dean, Equity and Compliance (ECO) or OHRM to certify committee. The ECO certifies that the committee is representative in terms of race and gender. Search committee members participate in  search committee training webinar.</a:t>
            </a:r>
          </a:p>
        </p:txBody>
      </p:sp>
    </p:spTree>
    <p:extLst>
      <p:ext uri="{BB962C8B-B14F-4D97-AF65-F5344CB8AC3E}">
        <p14:creationId xmlns:p14="http://schemas.microsoft.com/office/powerpoint/2010/main" val="3936393921"/>
      </p:ext>
    </p:extLst>
  </p:cSld>
  <p:clrMapOvr>
    <a:masterClrMapping/>
  </p:clrMapOvr>
  <p:transition spd="med" advTm="30000">
    <p:pull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106306" y="742384"/>
            <a:ext cx="8167696" cy="1176951"/>
          </a:xfrm>
        </p:spPr>
        <p:txBody>
          <a:bodyPr/>
          <a:lstStyle/>
          <a:p>
            <a:pPr algn="ctr"/>
            <a:r>
              <a:rPr lang="en-US" sz="4000" b="1" dirty="0">
                <a:solidFill>
                  <a:srgbClr val="000000"/>
                </a:solidFill>
              </a:rPr>
              <a:t>Step: 7</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8" name="Rectangle 7">
            <a:extLst>
              <a:ext uri="{FF2B5EF4-FFF2-40B4-BE49-F238E27FC236}">
                <a16:creationId xmlns:a16="http://schemas.microsoft.com/office/drawing/2014/main" id="{BD8F9282-4764-4580-8251-1866F07529B8}"/>
              </a:ext>
            </a:extLst>
          </p:cNvPr>
          <p:cNvSpPr/>
          <p:nvPr/>
        </p:nvSpPr>
        <p:spPr>
          <a:xfrm>
            <a:off x="2199993" y="3244334"/>
            <a:ext cx="6105234" cy="646331"/>
          </a:xfrm>
          <a:prstGeom prst="rect">
            <a:avLst/>
          </a:prstGeom>
        </p:spPr>
        <p:txBody>
          <a:bodyPr wrap="square">
            <a:spAutoFit/>
          </a:bodyPr>
          <a:lstStyle/>
          <a:p>
            <a:pPr algn="ctr">
              <a:defRPr/>
            </a:pPr>
            <a:endParaRPr lang="en-US" dirty="0">
              <a:solidFill>
                <a:prstClr val="black">
                  <a:lumMod val="65000"/>
                  <a:lumOff val="35000"/>
                </a:prstClr>
              </a:solidFill>
              <a:effectLst>
                <a:outerShdw blurRad="38100" dist="38100" dir="2700000" algn="tl">
                  <a:srgbClr val="000000">
                    <a:alpha val="43137"/>
                  </a:srgbClr>
                </a:outerShdw>
              </a:effectLst>
            </a:endParaRPr>
          </a:p>
          <a:p>
            <a:pPr algn="ctr">
              <a:defRPr/>
            </a:pPr>
            <a:endParaRPr lang="en-US" dirty="0">
              <a:solidFill>
                <a:prstClr val="black">
                  <a:lumMod val="65000"/>
                  <a:lumOff val="35000"/>
                </a:prstClr>
              </a:solidFill>
              <a:effectLst>
                <a:outerShdw blurRad="38100" dist="38100" dir="2700000" algn="tl">
                  <a:srgbClr val="000000">
                    <a:alpha val="43137"/>
                  </a:srgbClr>
                </a:outerShdw>
              </a:effectLst>
            </a:endParaRPr>
          </a:p>
        </p:txBody>
      </p:sp>
      <p:sp>
        <p:nvSpPr>
          <p:cNvPr id="6" name="Rectangle 5">
            <a:extLst>
              <a:ext uri="{FF2B5EF4-FFF2-40B4-BE49-F238E27FC236}">
                <a16:creationId xmlns:a16="http://schemas.microsoft.com/office/drawing/2014/main" id="{D86BDE90-A3E5-4AE9-87E5-37D0D520B20E}"/>
              </a:ext>
            </a:extLst>
          </p:cNvPr>
          <p:cNvSpPr/>
          <p:nvPr/>
        </p:nvSpPr>
        <p:spPr>
          <a:xfrm>
            <a:off x="724277" y="2498756"/>
            <a:ext cx="8419723" cy="1200329"/>
          </a:xfrm>
          <a:prstGeom prst="rect">
            <a:avLst/>
          </a:prstGeom>
        </p:spPr>
        <p:txBody>
          <a:bodyPr wrap="square">
            <a:spAutoFit/>
          </a:bodyPr>
          <a:lstStyle/>
          <a:p>
            <a:pPr algn="just"/>
            <a:r>
              <a:rPr lang="en-US" b="1" dirty="0">
                <a:solidFill>
                  <a:srgbClr val="800000"/>
                </a:solidFill>
              </a:rPr>
              <a:t>Search Committee members are notified about the appointment to committee by Hiring Authority. Depending on the type and level of position, search committee members may be asked to sign a confidentiality agreement.</a:t>
            </a:r>
          </a:p>
        </p:txBody>
      </p:sp>
    </p:spTree>
    <p:extLst>
      <p:ext uri="{BB962C8B-B14F-4D97-AF65-F5344CB8AC3E}">
        <p14:creationId xmlns:p14="http://schemas.microsoft.com/office/powerpoint/2010/main" val="1492055426"/>
      </p:ext>
    </p:extLst>
  </p:cSld>
  <p:clrMapOvr>
    <a:masterClrMapping/>
  </p:clrMapOvr>
  <p:transition spd="med" advTm="30000">
    <p:pull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475715" y="1140736"/>
            <a:ext cx="7706834" cy="3027051"/>
          </a:xfrm>
        </p:spPr>
        <p:txBody>
          <a:bodyPr/>
          <a:lstStyle/>
          <a:p>
            <a:pPr algn="ctr"/>
            <a:br>
              <a:rPr lang="en-US" sz="4000" b="1" dirty="0">
                <a:solidFill>
                  <a:srgbClr val="800000"/>
                </a:solidFill>
              </a:rPr>
            </a:br>
            <a:br>
              <a:rPr lang="en-US" sz="4000" b="1" dirty="0">
                <a:solidFill>
                  <a:srgbClr val="800000"/>
                </a:solidFill>
              </a:rPr>
            </a:br>
            <a:br>
              <a:rPr lang="en-US" sz="4000" b="1" dirty="0">
                <a:solidFill>
                  <a:srgbClr val="800000"/>
                </a:solidFill>
              </a:rPr>
            </a:br>
            <a:r>
              <a:rPr lang="en-US" sz="4000" b="1" dirty="0">
                <a:solidFill>
                  <a:schemeClr val="tx1"/>
                </a:solidFill>
              </a:rPr>
              <a:t>Part II</a:t>
            </a:r>
            <a:br>
              <a:rPr lang="en-US" sz="4000" b="1" dirty="0">
                <a:solidFill>
                  <a:srgbClr val="800000"/>
                </a:solidFill>
              </a:rPr>
            </a:br>
            <a:br>
              <a:rPr lang="en-US" sz="4000" b="1" dirty="0">
                <a:solidFill>
                  <a:srgbClr val="800000"/>
                </a:solidFill>
              </a:rPr>
            </a:br>
            <a:r>
              <a:rPr lang="en-US" sz="4000" b="1" dirty="0">
                <a:solidFill>
                  <a:srgbClr val="860000"/>
                </a:solidFill>
              </a:rPr>
              <a:t>Interviewing Steps </a:t>
            </a:r>
            <a:br>
              <a:rPr lang="en-US" sz="4000" b="1" dirty="0">
                <a:solidFill>
                  <a:srgbClr val="860000"/>
                </a:solidFill>
              </a:rPr>
            </a:br>
            <a:r>
              <a:rPr lang="en-US" sz="4000" b="1" dirty="0">
                <a:solidFill>
                  <a:srgbClr val="860000"/>
                </a:solidFill>
              </a:rPr>
              <a:t>and </a:t>
            </a:r>
            <a:br>
              <a:rPr lang="en-US" sz="4000" b="1" dirty="0">
                <a:solidFill>
                  <a:srgbClr val="860000"/>
                </a:solidFill>
              </a:rPr>
            </a:br>
            <a:r>
              <a:rPr lang="en-US" sz="4000" b="1" dirty="0">
                <a:solidFill>
                  <a:srgbClr val="860000"/>
                </a:solidFill>
              </a:rPr>
              <a:t>Search Committee Role in  the Hiring Process</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6B14A93-4BFD-4810-AF17-09701E276F69}" type="slidenum">
              <a:rPr kumimoji="0" lang="en-US" sz="900" b="0" i="0" u="none" strike="noStrike" kern="1200" cap="none" spc="0" normalizeH="0" baseline="0" noProof="0" smtClean="0">
                <a:ln>
                  <a:noFill/>
                </a:ln>
                <a:solidFill>
                  <a:srgbClr val="75191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900" b="0" i="0" u="none" strike="noStrike" kern="1200" cap="none" spc="0" normalizeH="0" baseline="0" noProof="0" dirty="0">
              <a:ln>
                <a:noFill/>
              </a:ln>
              <a:solidFill>
                <a:srgbClr val="751919"/>
              </a:solidFill>
              <a:effectLst/>
              <a:uLnTx/>
              <a:uFillTx/>
              <a:latin typeface="Trebuchet MS" panose="020B0603020202020204"/>
              <a:ea typeface="+mn-ea"/>
              <a:cs typeface="+mn-cs"/>
            </a:endParaRPr>
          </a:p>
        </p:txBody>
      </p:sp>
      <p:sp>
        <p:nvSpPr>
          <p:cNvPr id="8" name="Rectangle 7">
            <a:extLst>
              <a:ext uri="{FF2B5EF4-FFF2-40B4-BE49-F238E27FC236}">
                <a16:creationId xmlns:a16="http://schemas.microsoft.com/office/drawing/2014/main" id="{BD8F9282-4764-4580-8251-1866F07529B8}"/>
              </a:ext>
            </a:extLst>
          </p:cNvPr>
          <p:cNvSpPr/>
          <p:nvPr/>
        </p:nvSpPr>
        <p:spPr>
          <a:xfrm>
            <a:off x="2199993" y="3244334"/>
            <a:ext cx="6105234" cy="646331"/>
          </a:xfrm>
          <a:prstGeom prst="rect">
            <a:avLst/>
          </a:prstGeom>
        </p:spPr>
        <p:txBody>
          <a:bodyPr wrap="square">
            <a:spAutoFit/>
          </a:bodyPr>
          <a:lstStyle/>
          <a:p>
            <a:pPr algn="ctr">
              <a:defRPr/>
            </a:pPr>
            <a:endParaRPr lang="en-US" dirty="0">
              <a:solidFill>
                <a:prstClr val="black">
                  <a:lumMod val="65000"/>
                  <a:lumOff val="35000"/>
                </a:prstClr>
              </a:solidFill>
              <a:effectLst>
                <a:outerShdw blurRad="38100" dist="38100" dir="2700000" algn="tl">
                  <a:srgbClr val="000000">
                    <a:alpha val="43137"/>
                  </a:srgbClr>
                </a:outerShdw>
              </a:effectLst>
            </a:endParaRPr>
          </a:p>
          <a:p>
            <a:pPr algn="ctr">
              <a:defRPr/>
            </a:pPr>
            <a:endParaRPr lang="en-US" dirty="0">
              <a:solidFill>
                <a:prstClr val="black">
                  <a:lumMod val="65000"/>
                  <a:lumOff val="35000"/>
                </a:prst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7247563"/>
      </p:ext>
    </p:extLst>
  </p:cSld>
  <p:clrMapOvr>
    <a:masterClrMapping/>
  </p:clrMapOvr>
  <p:transition spd="med" advTm="30000">
    <p:pull dir="r"/>
  </p:transition>
</p:sld>
</file>

<file path=ppt/theme/theme1.xml><?xml version="1.0" encoding="utf-8"?>
<a:theme xmlns:a="http://schemas.openxmlformats.org/drawingml/2006/main" name="Facet">
  <a:themeElements>
    <a:clrScheme name="Custom 5">
      <a:dk1>
        <a:sysClr val="windowText" lastClr="000000"/>
      </a:dk1>
      <a:lt1>
        <a:sysClr val="window" lastClr="FFFFFF"/>
      </a:lt1>
      <a:dk2>
        <a:srgbClr val="2C3C43"/>
      </a:dk2>
      <a:lt2>
        <a:srgbClr val="EBEBEB"/>
      </a:lt2>
      <a:accent1>
        <a:srgbClr val="751919"/>
      </a:accent1>
      <a:accent2>
        <a:srgbClr val="2C3C43"/>
      </a:accent2>
      <a:accent3>
        <a:srgbClr val="E6B91E"/>
      </a:accent3>
      <a:accent4>
        <a:srgbClr val="E76618"/>
      </a:accent4>
      <a:accent5>
        <a:srgbClr val="83140B"/>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4739</TotalTime>
  <Words>815</Words>
  <Application>Microsoft Office PowerPoint</Application>
  <PresentationFormat>Widescreen</PresentationFormat>
  <Paragraphs>88</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Trebuchet MS</vt:lpstr>
      <vt:lpstr>Wingdings 3</vt:lpstr>
      <vt:lpstr>Facet</vt:lpstr>
      <vt:lpstr>How Do I Hire?</vt:lpstr>
      <vt:lpstr>  Step-1 Getting the Position Approved</vt:lpstr>
      <vt:lpstr>Step: 2</vt:lpstr>
      <vt:lpstr>Step: 3</vt:lpstr>
      <vt:lpstr>Step: 4</vt:lpstr>
      <vt:lpstr>Step: 5</vt:lpstr>
      <vt:lpstr>Step: 6</vt:lpstr>
      <vt:lpstr>Step: 7</vt:lpstr>
      <vt:lpstr>   Part II  Interviewing Steps  and  Search Committee Role in  the Hiring Process</vt:lpstr>
      <vt:lpstr>   Part II Step - 1 </vt:lpstr>
      <vt:lpstr>   Part II Step - 2 </vt:lpstr>
      <vt:lpstr>   Part II Steps – 3-5 </vt:lpstr>
      <vt:lpstr>   Part II Steps – 6-7 </vt:lpstr>
      <vt:lpstr>   Part II Step – 8 </vt:lpstr>
      <vt:lpstr>   Part II Step – 9 </vt:lpstr>
      <vt:lpstr>   Part II Step – 10 </vt:lpstr>
      <vt:lpstr>   Part II  Step – 11 </vt:lpstr>
      <vt:lpstr>   Part II Step – 12 </vt:lpstr>
      <vt:lpstr>   Part II  Step – 13 </vt:lpstr>
      <vt:lpstr>   Part II  Step – 14 </vt:lpstr>
      <vt:lpstr>   Part II  Step – 15 </vt:lpstr>
      <vt:lpstr>   Step – 16   </vt:lpstr>
    </vt:vector>
  </TitlesOfParts>
  <Company>University of Maryland Eastern Shore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asmanuel</dc:creator>
  <cp:lastModifiedBy>Ames, Mary V</cp:lastModifiedBy>
  <cp:revision>158</cp:revision>
  <cp:lastPrinted>2021-04-05T18:17:17Z</cp:lastPrinted>
  <dcterms:created xsi:type="dcterms:W3CDTF">2019-07-11T12:47:42Z</dcterms:created>
  <dcterms:modified xsi:type="dcterms:W3CDTF">2021-04-07T20:28:16Z</dcterms:modified>
</cp:coreProperties>
</file>