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2" r:id="rId6"/>
    <p:sldId id="264" r:id="rId7"/>
    <p:sldId id="265" r:id="rId8"/>
    <p:sldId id="266" r:id="rId9"/>
  </p:sldIdLst>
  <p:sldSz cx="12192000" cy="6858000"/>
  <p:notesSz cx="7010400" cy="9236075"/>
  <p:embeddedFontLst>
    <p:embeddedFont>
      <p:font typeface="Calibri" panose="020F0502020204030204" pitchFamily="34" charset="0"/>
      <p:regular r:id="rId11"/>
      <p:bold r:id="rId12"/>
      <p:italic r:id="rId13"/>
      <p:boldItalic r:id="rId14"/>
    </p:embeddedFont>
    <p:embeddedFont>
      <p:font typeface="Open Sans" panose="020B0606030504020204" pitchFamily="34" charset="0"/>
      <p:regular r:id="rId15"/>
      <p:bold r:id="rId16"/>
      <p:italic r:id="rId17"/>
      <p:boldItalic r:id="rId18"/>
    </p:embeddedFont>
    <p:embeddedFont>
      <p:font typeface="Sen Medium"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byzpFI8jnekBvNOiFfYP1OG2i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ttams, Jessica B" userId="158b4398-163a-4765-9908-e485ccc39b7f" providerId="ADAL" clId="{D7C06667-380E-4322-9B1C-BC490CDF0ABA}"/>
    <pc:docChg chg="delSld">
      <pc:chgData name="Chittams, Jessica B" userId="158b4398-163a-4765-9908-e485ccc39b7f" providerId="ADAL" clId="{D7C06667-380E-4322-9B1C-BC490CDF0ABA}" dt="2025-08-06T20:16:27.330" v="1" actId="2696"/>
      <pc:docMkLst>
        <pc:docMk/>
      </pc:docMkLst>
      <pc:sldChg chg="del">
        <pc:chgData name="Chittams, Jessica B" userId="158b4398-163a-4765-9908-e485ccc39b7f" providerId="ADAL" clId="{D7C06667-380E-4322-9B1C-BC490CDF0ABA}" dt="2025-08-06T20:16:23.723" v="0" actId="2696"/>
        <pc:sldMkLst>
          <pc:docMk/>
          <pc:sldMk cId="0" sldId="260"/>
        </pc:sldMkLst>
      </pc:sldChg>
      <pc:sldChg chg="del">
        <pc:chgData name="Chittams, Jessica B" userId="158b4398-163a-4765-9908-e485ccc39b7f" providerId="ADAL" clId="{D7C06667-380E-4322-9B1C-BC490CDF0ABA}" dt="2025-08-06T20:16:27.330" v="1" actId="2696"/>
        <pc:sldMkLst>
          <pc:docMk/>
          <pc:sldMk cId="0"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340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340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44861"/>
            <a:ext cx="5608320" cy="363670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37840" cy="46340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772669"/>
            <a:ext cx="3037840" cy="46340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701040" y="4444861"/>
            <a:ext cx="5608320" cy="363670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1:notes"/>
          <p:cNvSpPr txBox="1">
            <a:spLocks noGrp="1"/>
          </p:cNvSpPr>
          <p:nvPr>
            <p:ph type="sldNum" idx="12"/>
          </p:nvPr>
        </p:nvSpPr>
        <p:spPr>
          <a:xfrm>
            <a:off x="3970938" y="8772669"/>
            <a:ext cx="3037840" cy="46340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f428f80aa4_0_0: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2f428f80aa4_0_0:notes"/>
          <p:cNvSpPr txBox="1">
            <a:spLocks noGrp="1"/>
          </p:cNvSpPr>
          <p:nvPr>
            <p:ph type="body" idx="1"/>
          </p:nvPr>
        </p:nvSpPr>
        <p:spPr>
          <a:xfrm>
            <a:off x="701040" y="4444861"/>
            <a:ext cx="5608200" cy="363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g2f428f80aa4_0_0:notes"/>
          <p:cNvSpPr txBox="1">
            <a:spLocks noGrp="1"/>
          </p:cNvSpPr>
          <p:nvPr>
            <p:ph type="sldNum" idx="12"/>
          </p:nvPr>
        </p:nvSpPr>
        <p:spPr>
          <a:xfrm>
            <a:off x="3970938" y="8772669"/>
            <a:ext cx="3037800" cy="46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f428f80aa4_0_12: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2f428f80aa4_0_12:notes"/>
          <p:cNvSpPr txBox="1">
            <a:spLocks noGrp="1"/>
          </p:cNvSpPr>
          <p:nvPr>
            <p:ph type="body" idx="1"/>
          </p:nvPr>
        </p:nvSpPr>
        <p:spPr>
          <a:xfrm>
            <a:off x="701040" y="4444861"/>
            <a:ext cx="5608200" cy="363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g2f428f80aa4_0_12:notes"/>
          <p:cNvSpPr txBox="1">
            <a:spLocks noGrp="1"/>
          </p:cNvSpPr>
          <p:nvPr>
            <p:ph type="sldNum" idx="12"/>
          </p:nvPr>
        </p:nvSpPr>
        <p:spPr>
          <a:xfrm>
            <a:off x="3970938" y="8772669"/>
            <a:ext cx="3037800" cy="46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f40e977095_0_0: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2f40e977095_0_0:notes"/>
          <p:cNvSpPr txBox="1">
            <a:spLocks noGrp="1"/>
          </p:cNvSpPr>
          <p:nvPr>
            <p:ph type="body" idx="1"/>
          </p:nvPr>
        </p:nvSpPr>
        <p:spPr>
          <a:xfrm>
            <a:off x="701040" y="4444861"/>
            <a:ext cx="5608200" cy="363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2f40e977095_0_0:notes"/>
          <p:cNvSpPr txBox="1">
            <a:spLocks noGrp="1"/>
          </p:cNvSpPr>
          <p:nvPr>
            <p:ph type="sldNum" idx="12"/>
          </p:nvPr>
        </p:nvSpPr>
        <p:spPr>
          <a:xfrm>
            <a:off x="3970938" y="8772669"/>
            <a:ext cx="3037800" cy="463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701040" y="4444861"/>
            <a:ext cx="5608320" cy="363670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4:notes"/>
          <p:cNvSpPr txBox="1">
            <a:spLocks noGrp="1"/>
          </p:cNvSpPr>
          <p:nvPr>
            <p:ph type="sldNum" idx="12"/>
          </p:nvPr>
        </p:nvSpPr>
        <p:spPr>
          <a:xfrm>
            <a:off x="3970938" y="8772669"/>
            <a:ext cx="3037840" cy="46340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2:notes"/>
          <p:cNvSpPr txBox="1">
            <a:spLocks noGrp="1"/>
          </p:cNvSpPr>
          <p:nvPr>
            <p:ph type="body" idx="1"/>
          </p:nvPr>
        </p:nvSpPr>
        <p:spPr>
          <a:xfrm>
            <a:off x="701040" y="4444861"/>
            <a:ext cx="5608320" cy="363670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2:notes"/>
          <p:cNvSpPr txBox="1">
            <a:spLocks noGrp="1"/>
          </p:cNvSpPr>
          <p:nvPr>
            <p:ph type="sldNum" idx="12"/>
          </p:nvPr>
        </p:nvSpPr>
        <p:spPr>
          <a:xfrm>
            <a:off x="3970938" y="8772669"/>
            <a:ext cx="3037840" cy="46340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8:notes"/>
          <p:cNvSpPr txBox="1">
            <a:spLocks noGrp="1"/>
          </p:cNvSpPr>
          <p:nvPr>
            <p:ph type="body" idx="1"/>
          </p:nvPr>
        </p:nvSpPr>
        <p:spPr>
          <a:xfrm>
            <a:off x="701040" y="4444861"/>
            <a:ext cx="5608320" cy="363670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8:notes"/>
          <p:cNvSpPr txBox="1">
            <a:spLocks noGrp="1"/>
          </p:cNvSpPr>
          <p:nvPr>
            <p:ph type="sldNum" idx="12"/>
          </p:nvPr>
        </p:nvSpPr>
        <p:spPr>
          <a:xfrm>
            <a:off x="3970938" y="8772669"/>
            <a:ext cx="3037840" cy="46340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9:notes"/>
          <p:cNvSpPr txBox="1">
            <a:spLocks noGrp="1"/>
          </p:cNvSpPr>
          <p:nvPr>
            <p:ph type="body" idx="1"/>
          </p:nvPr>
        </p:nvSpPr>
        <p:spPr>
          <a:xfrm>
            <a:off x="701040" y="4444861"/>
            <a:ext cx="5608320" cy="363670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9:notes"/>
          <p:cNvSpPr txBox="1">
            <a:spLocks noGrp="1"/>
          </p:cNvSpPr>
          <p:nvPr>
            <p:ph type="sldNum" idx="12"/>
          </p:nvPr>
        </p:nvSpPr>
        <p:spPr>
          <a:xfrm>
            <a:off x="3970938" y="8772669"/>
            <a:ext cx="3037840" cy="46340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obj">
  <p:cSld name="OBJECT">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7814518" y="2599458"/>
            <a:ext cx="3806190" cy="34671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D8D7D6"/>
              </a:buClr>
              <a:buSzPts val="2100"/>
              <a:buFont typeface="Sen Medium"/>
              <a:buNone/>
              <a:defRPr sz="2100" b="0" i="0">
                <a:solidFill>
                  <a:srgbClr val="D8D7D6"/>
                </a:solidFill>
                <a:latin typeface="Sen Medium"/>
                <a:ea typeface="Sen Medium"/>
                <a:cs typeface="Sen Medium"/>
                <a:sym typeface="Se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dk1"/>
              </a:buClr>
              <a:buSzPts val="2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8" name="Google Shape;18;p11"/>
          <p:cNvSpPr txBox="1">
            <a:spLocks noGrp="1"/>
          </p:cNvSpPr>
          <p:nvPr>
            <p:ph type="ftr" idx="11"/>
          </p:nvPr>
        </p:nvSpPr>
        <p:spPr>
          <a:xfrm>
            <a:off x="4038600" y="6356350"/>
            <a:ext cx="4114800" cy="365125"/>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dt" idx="10"/>
          </p:nvPr>
        </p:nvSpPr>
        <p:spPr>
          <a:xfrm>
            <a:off x="838200" y="6356350"/>
            <a:ext cx="2743200"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a:spLocks noGrp="1"/>
          </p:cNvSpPr>
          <p:nvPr>
            <p:ph type="pic" idx="2"/>
          </p:nvPr>
        </p:nvSpPr>
        <p:spPr>
          <a:xfrm>
            <a:off x="5183188" y="987425"/>
            <a:ext cx="6172200" cy="4873625"/>
          </a:xfrm>
          <a:prstGeom prst="rect">
            <a:avLst/>
          </a:prstGeom>
          <a:noFill/>
          <a:ln>
            <a:noFill/>
          </a:ln>
        </p:spPr>
      </p:sp>
      <p:sp>
        <p:nvSpPr>
          <p:cNvPr id="74" name="Google Shape;7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umes-accommodate.symplicity.com/public_accommodatio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mailto:ada@umes.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p:nvPr/>
        </p:nvSpPr>
        <p:spPr>
          <a:xfrm>
            <a:off x="297688" y="291845"/>
            <a:ext cx="11640312" cy="6274055"/>
          </a:xfrm>
          <a:prstGeom prst="rect">
            <a:avLst/>
          </a:prstGeom>
          <a:solidFill>
            <a:srgbClr val="691B3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1"/>
          <p:cNvSpPr/>
          <p:nvPr/>
        </p:nvSpPr>
        <p:spPr>
          <a:xfrm>
            <a:off x="254000" y="254000"/>
            <a:ext cx="11684000" cy="6311900"/>
          </a:xfrm>
          <a:custGeom>
            <a:avLst/>
            <a:gdLst/>
            <a:ahLst/>
            <a:cxnLst/>
            <a:rect l="l" t="t" r="r" b="b"/>
            <a:pathLst>
              <a:path w="11684000" h="6311900" extrusionOk="0">
                <a:moveTo>
                  <a:pt x="0" y="6311900"/>
                </a:moveTo>
                <a:lnTo>
                  <a:pt x="11684000" y="6311900"/>
                </a:lnTo>
                <a:lnTo>
                  <a:pt x="11684000" y="0"/>
                </a:lnTo>
                <a:lnTo>
                  <a:pt x="0" y="0"/>
                </a:lnTo>
                <a:lnTo>
                  <a:pt x="0" y="6311900"/>
                </a:lnTo>
                <a:close/>
              </a:path>
            </a:pathLst>
          </a:custGeom>
          <a:solidFill>
            <a:srgbClr val="691C3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1"/>
          <p:cNvSpPr txBox="1"/>
          <p:nvPr/>
        </p:nvSpPr>
        <p:spPr>
          <a:xfrm>
            <a:off x="6096000" y="2848802"/>
            <a:ext cx="5527974" cy="1209242"/>
          </a:xfrm>
          <a:prstGeom prst="rect">
            <a:avLst/>
          </a:prstGeom>
          <a:noFill/>
          <a:ln>
            <a:noFill/>
          </a:ln>
        </p:spPr>
        <p:txBody>
          <a:bodyPr spcFirstLastPara="1" wrap="square" lIns="0" tIns="213975" rIns="0" bIns="0" anchor="t" anchorCtr="0">
            <a:spAutoFit/>
          </a:bodyPr>
          <a:lstStyle/>
          <a:p>
            <a:pPr marL="12700" marR="5080" lvl="0" indent="812164" algn="r" rtl="0">
              <a:lnSpc>
                <a:spcPct val="70900"/>
              </a:lnSpc>
              <a:spcBef>
                <a:spcPts val="0"/>
              </a:spcBef>
              <a:spcAft>
                <a:spcPts val="0"/>
              </a:spcAft>
              <a:buClr>
                <a:srgbClr val="000000"/>
              </a:buClr>
              <a:buSzPts val="4500"/>
              <a:buFont typeface="Arial"/>
              <a:buNone/>
            </a:pPr>
            <a:r>
              <a:rPr lang="en-US" sz="4500" b="1" i="0" u="none" strike="noStrike" cap="none">
                <a:solidFill>
                  <a:srgbClr val="FFFFFF"/>
                </a:solidFill>
                <a:latin typeface="Open Sans"/>
                <a:ea typeface="Open Sans"/>
                <a:cs typeface="Open Sans"/>
                <a:sym typeface="Open Sans"/>
              </a:rPr>
              <a:t>Student Accessibility Services</a:t>
            </a:r>
            <a:endParaRPr sz="4500" b="0" i="0" u="none" strike="noStrike" cap="none">
              <a:solidFill>
                <a:schemeClr val="dk1"/>
              </a:solidFill>
              <a:latin typeface="Open Sans"/>
              <a:ea typeface="Open Sans"/>
              <a:cs typeface="Open Sans"/>
              <a:sym typeface="Open Sans"/>
            </a:endParaRPr>
          </a:p>
        </p:txBody>
      </p:sp>
      <p:pic>
        <p:nvPicPr>
          <p:cNvPr id="98" name="Google Shape;98;p1" descr="Logo, company name&#10;&#10;Description automatically generated"/>
          <p:cNvPicPr preferRelativeResize="0"/>
          <p:nvPr/>
        </p:nvPicPr>
        <p:blipFill rotWithShape="1">
          <a:blip r:embed="rId3">
            <a:alphaModFix/>
          </a:blip>
          <a:srcRect/>
          <a:stretch/>
        </p:blipFill>
        <p:spPr>
          <a:xfrm>
            <a:off x="9740296" y="453740"/>
            <a:ext cx="1875096" cy="867367"/>
          </a:xfrm>
          <a:prstGeom prst="rect">
            <a:avLst/>
          </a:prstGeom>
          <a:noFill/>
          <a:ln>
            <a:noFill/>
          </a:ln>
        </p:spPr>
      </p:pic>
      <p:sp>
        <p:nvSpPr>
          <p:cNvPr id="99" name="Google Shape;99;p1"/>
          <p:cNvSpPr/>
          <p:nvPr/>
        </p:nvSpPr>
        <p:spPr>
          <a:xfrm rot="10800000">
            <a:off x="253632" y="4005580"/>
            <a:ext cx="2606993" cy="2560320"/>
          </a:xfrm>
          <a:custGeom>
            <a:avLst/>
            <a:gdLst/>
            <a:ahLst/>
            <a:cxnLst/>
            <a:rect l="l" t="t" r="r" b="b"/>
            <a:pathLst>
              <a:path w="2667000" h="2667000" extrusionOk="0">
                <a:moveTo>
                  <a:pt x="2667000" y="0"/>
                </a:moveTo>
                <a:lnTo>
                  <a:pt x="0" y="0"/>
                </a:lnTo>
                <a:lnTo>
                  <a:pt x="2667000" y="2667000"/>
                </a:lnTo>
                <a:lnTo>
                  <a:pt x="2667000" y="0"/>
                </a:lnTo>
                <a:close/>
              </a:path>
            </a:pathLst>
          </a:custGeom>
          <a:solidFill>
            <a:srgbClr val="88898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0" name="Google Shape;100;p1"/>
          <p:cNvPicPr preferRelativeResize="0"/>
          <p:nvPr/>
        </p:nvPicPr>
        <p:blipFill rotWithShape="1">
          <a:blip r:embed="rId4">
            <a:alphaModFix/>
          </a:blip>
          <a:srcRect l="11182" t="28405" r="11803" b="31309"/>
          <a:stretch/>
        </p:blipFill>
        <p:spPr>
          <a:xfrm>
            <a:off x="193614" y="5486400"/>
            <a:ext cx="1948169" cy="10191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f428f80aa4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grpSp>
        <p:nvGrpSpPr>
          <p:cNvPr id="107" name="Google Shape;107;g2f428f80aa4_0_0"/>
          <p:cNvGrpSpPr/>
          <p:nvPr/>
        </p:nvGrpSpPr>
        <p:grpSpPr>
          <a:xfrm>
            <a:off x="273050" y="275137"/>
            <a:ext cx="11645937" cy="1119505"/>
            <a:chOff x="292100" y="254001"/>
            <a:chExt cx="11645937" cy="1119505"/>
          </a:xfrm>
        </p:grpSpPr>
        <p:sp>
          <p:nvSpPr>
            <p:cNvPr id="108" name="Google Shape;108;g2f428f80aa4_0_0"/>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g2f428f80aa4_0_0"/>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10" name="Google Shape;110;g2f428f80aa4_0_0"/>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11" name="Google Shape;111;g2f428f80aa4_0_0"/>
          <p:cNvSpPr txBox="1"/>
          <p:nvPr/>
        </p:nvSpPr>
        <p:spPr>
          <a:xfrm>
            <a:off x="523038" y="536706"/>
            <a:ext cx="72273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9D9D6"/>
                </a:solidFill>
                <a:latin typeface="Calibri"/>
                <a:ea typeface="Calibri"/>
                <a:cs typeface="Calibri"/>
                <a:sym typeface="Calibri"/>
              </a:rPr>
              <a:t>The Americans with Disabilities Act (ADA)</a:t>
            </a:r>
            <a:endParaRPr sz="1400" b="0" i="0" u="none" strike="noStrike" cap="none">
              <a:solidFill>
                <a:srgbClr val="000000"/>
              </a:solidFill>
              <a:latin typeface="Arial"/>
              <a:ea typeface="Arial"/>
              <a:cs typeface="Arial"/>
              <a:sym typeface="Arial"/>
            </a:endParaRPr>
          </a:p>
        </p:txBody>
      </p:sp>
      <p:pic>
        <p:nvPicPr>
          <p:cNvPr id="112" name="Google Shape;112;g2f428f80aa4_0_0"/>
          <p:cNvPicPr preferRelativeResize="0"/>
          <p:nvPr/>
        </p:nvPicPr>
        <p:blipFill rotWithShape="1">
          <a:blip r:embed="rId4">
            <a:alphaModFix/>
          </a:blip>
          <a:srcRect l="11182" t="28405" r="11805" b="31309"/>
          <a:stretch/>
        </p:blipFill>
        <p:spPr>
          <a:xfrm>
            <a:off x="390123" y="3116152"/>
            <a:ext cx="2461430" cy="1287610"/>
          </a:xfrm>
          <a:prstGeom prst="rect">
            <a:avLst/>
          </a:prstGeom>
          <a:noFill/>
          <a:ln>
            <a:noFill/>
          </a:ln>
        </p:spPr>
      </p:pic>
      <p:sp>
        <p:nvSpPr>
          <p:cNvPr id="113" name="Google Shape;113;g2f428f80aa4_0_0"/>
          <p:cNvSpPr txBox="1"/>
          <p:nvPr/>
        </p:nvSpPr>
        <p:spPr>
          <a:xfrm>
            <a:off x="3716766" y="2137192"/>
            <a:ext cx="7737600" cy="6252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US" sz="2400" b="1" i="0" u="sng" strike="noStrike" cap="none">
                <a:solidFill>
                  <a:schemeClr val="dk1"/>
                </a:solidFill>
                <a:latin typeface="Calibri"/>
                <a:ea typeface="Calibri"/>
                <a:cs typeface="Calibri"/>
                <a:sym typeface="Calibri"/>
              </a:rPr>
              <a:t>ADA states that: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Individuals with disabilities </a:t>
            </a:r>
            <a:r>
              <a:rPr lang="en-US" sz="2400" b="0" i="0" u="none" strike="noStrike" cap="none">
                <a:solidFill>
                  <a:schemeClr val="dk1"/>
                </a:solidFill>
                <a:latin typeface="Calibri"/>
                <a:ea typeface="Calibri"/>
                <a:cs typeface="Calibri"/>
                <a:sym typeface="Calibri"/>
              </a:rPr>
              <a:t>are protected from discrimination and should be provided equal access to employment opportunities, to purchase goods and services, and to participate in state and local government programs and services.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2400"/>
              <a:buFont typeface="Arial"/>
              <a:buNone/>
            </a:pPr>
            <a:endParaRPr sz="9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Qualified Students with Disabilities </a:t>
            </a:r>
            <a:r>
              <a:rPr lang="en-US" sz="2400" b="0" i="0" u="none" strike="noStrike" cap="none">
                <a:solidFill>
                  <a:schemeClr val="dk1"/>
                </a:solidFill>
                <a:latin typeface="Calibri"/>
                <a:ea typeface="Calibri"/>
                <a:cs typeface="Calibri"/>
                <a:sym typeface="Calibri"/>
              </a:rPr>
              <a:t>are those who are able to meet the academic and technical standards for admission and can fully participate in the programs, services and activities offered by the University, either with or without the use of any reasonable accommodations.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f428f80aa4_0_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grpSp>
        <p:nvGrpSpPr>
          <p:cNvPr id="120" name="Google Shape;120;g2f428f80aa4_0_12"/>
          <p:cNvGrpSpPr/>
          <p:nvPr/>
        </p:nvGrpSpPr>
        <p:grpSpPr>
          <a:xfrm>
            <a:off x="273050" y="275137"/>
            <a:ext cx="11645937" cy="1119505"/>
            <a:chOff x="292100" y="254001"/>
            <a:chExt cx="11645937" cy="1119505"/>
          </a:xfrm>
        </p:grpSpPr>
        <p:sp>
          <p:nvSpPr>
            <p:cNvPr id="121" name="Google Shape;121;g2f428f80aa4_0_12"/>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g2f428f80aa4_0_12"/>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23" name="Google Shape;123;g2f428f80aa4_0_12"/>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24" name="Google Shape;124;g2f428f80aa4_0_12"/>
          <p:cNvSpPr txBox="1"/>
          <p:nvPr/>
        </p:nvSpPr>
        <p:spPr>
          <a:xfrm>
            <a:off x="523038" y="536706"/>
            <a:ext cx="72273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9D9D6"/>
                </a:solidFill>
                <a:latin typeface="Calibri"/>
                <a:ea typeface="Calibri"/>
                <a:cs typeface="Calibri"/>
                <a:sym typeface="Calibri"/>
              </a:rPr>
              <a:t>The Americans with Disabilities Act (ADA)</a:t>
            </a:r>
            <a:endParaRPr sz="1400" b="0" i="0" u="none" strike="noStrike" cap="none">
              <a:solidFill>
                <a:srgbClr val="000000"/>
              </a:solidFill>
              <a:latin typeface="Arial"/>
              <a:ea typeface="Arial"/>
              <a:cs typeface="Arial"/>
              <a:sym typeface="Arial"/>
            </a:endParaRPr>
          </a:p>
        </p:txBody>
      </p:sp>
      <p:pic>
        <p:nvPicPr>
          <p:cNvPr id="125" name="Google Shape;125;g2f428f80aa4_0_12"/>
          <p:cNvPicPr preferRelativeResize="0"/>
          <p:nvPr/>
        </p:nvPicPr>
        <p:blipFill rotWithShape="1">
          <a:blip r:embed="rId4">
            <a:alphaModFix/>
          </a:blip>
          <a:srcRect l="11182" t="28405" r="11805" b="31309"/>
          <a:stretch/>
        </p:blipFill>
        <p:spPr>
          <a:xfrm>
            <a:off x="390123" y="3116152"/>
            <a:ext cx="2461430" cy="1287610"/>
          </a:xfrm>
          <a:prstGeom prst="rect">
            <a:avLst/>
          </a:prstGeom>
          <a:noFill/>
          <a:ln>
            <a:noFill/>
          </a:ln>
        </p:spPr>
      </p:pic>
      <p:sp>
        <p:nvSpPr>
          <p:cNvPr id="126" name="Google Shape;126;g2f428f80aa4_0_12"/>
          <p:cNvSpPr txBox="1"/>
          <p:nvPr/>
        </p:nvSpPr>
        <p:spPr>
          <a:xfrm>
            <a:off x="3321825" y="2151650"/>
            <a:ext cx="8400600" cy="3437100"/>
          </a:xfrm>
          <a:prstGeom prst="rect">
            <a:avLst/>
          </a:prstGeom>
          <a:noFill/>
          <a:ln>
            <a:noFill/>
          </a:ln>
        </p:spPr>
        <p:txBody>
          <a:bodyPr spcFirstLastPara="1" wrap="square" lIns="91425" tIns="45700" rIns="91425" bIns="45700" anchor="t" anchorCtr="0">
            <a:normAutofit/>
          </a:bodyPr>
          <a:lstStyle/>
          <a:p>
            <a:pPr marL="457200" lvl="0" indent="-368300" algn="l" rtl="0">
              <a:lnSpc>
                <a:spcPct val="90000"/>
              </a:lnSpc>
              <a:spcBef>
                <a:spcPts val="100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The ADA National Network identifies breathing, walking, talking, hearing, seeing, sleeping, caring for one’s self, performing manual tasks as major life activities. Major life activities also now include reading, writing, concentrating, and thinking. </a:t>
            </a:r>
            <a:r>
              <a:rPr lang="en-US">
                <a:solidFill>
                  <a:schemeClr val="dk1"/>
                </a:solidFill>
                <a:latin typeface="Calibri"/>
                <a:ea typeface="Calibri"/>
                <a:cs typeface="Calibri"/>
                <a:sym typeface="Calibri"/>
              </a:rPr>
              <a:t>(ADAAA § 12102(2)(A); 29 C.F.R. § 1630.2(i)(1)(i))</a:t>
            </a: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457200" lvl="0" indent="-368300" algn="l" rtl="0">
              <a:lnSpc>
                <a:spcPct val="90000"/>
              </a:lnSpc>
              <a:spcBef>
                <a:spcPts val="100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“The operation of major bodily functions” such as the immune, endocrine, hemic, lymphatic, and reproductive systems are now a type of major life activity to be considered. </a:t>
            </a:r>
            <a:r>
              <a:rPr lang="en-US">
                <a:solidFill>
                  <a:schemeClr val="dk1"/>
                </a:solidFill>
                <a:latin typeface="Calibri"/>
                <a:ea typeface="Calibri"/>
                <a:cs typeface="Calibri"/>
                <a:sym typeface="Calibri"/>
              </a:rPr>
              <a:t>(ADAAA § 12102(2)(B); 29 C.F.R. § 1630.2(i)(1)(ii), 2011; Grossman, 2014, p. 9)</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grpSp>
        <p:nvGrpSpPr>
          <p:cNvPr id="132" name="Google Shape;132;g2f40e977095_0_0"/>
          <p:cNvGrpSpPr/>
          <p:nvPr/>
        </p:nvGrpSpPr>
        <p:grpSpPr>
          <a:xfrm>
            <a:off x="273050" y="275137"/>
            <a:ext cx="11645937" cy="1119505"/>
            <a:chOff x="292100" y="254001"/>
            <a:chExt cx="11645937" cy="1119505"/>
          </a:xfrm>
        </p:grpSpPr>
        <p:sp>
          <p:nvSpPr>
            <p:cNvPr id="133" name="Google Shape;133;g2f40e977095_0_0"/>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g2f40e977095_0_0"/>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35" name="Google Shape;135;g2f40e977095_0_0"/>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36" name="Google Shape;136;g2f40e977095_0_0"/>
          <p:cNvSpPr txBox="1"/>
          <p:nvPr/>
        </p:nvSpPr>
        <p:spPr>
          <a:xfrm>
            <a:off x="523038" y="536706"/>
            <a:ext cx="62919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a:solidFill>
                  <a:srgbClr val="D9D9D6"/>
                </a:solidFill>
                <a:latin typeface="Calibri"/>
                <a:ea typeface="Calibri"/>
                <a:cs typeface="Calibri"/>
                <a:sym typeface="Calibri"/>
              </a:rPr>
              <a:t>Individuals with Disabilities</a:t>
            </a:r>
            <a:endParaRPr sz="1400" b="0" i="0" u="none" strike="noStrike" cap="none">
              <a:solidFill>
                <a:srgbClr val="000000"/>
              </a:solidFill>
              <a:latin typeface="Arial"/>
              <a:ea typeface="Arial"/>
              <a:cs typeface="Arial"/>
              <a:sym typeface="Arial"/>
            </a:endParaRPr>
          </a:p>
        </p:txBody>
      </p:sp>
      <p:pic>
        <p:nvPicPr>
          <p:cNvPr id="137" name="Google Shape;137;g2f40e977095_0_0"/>
          <p:cNvPicPr preferRelativeResize="0"/>
          <p:nvPr/>
        </p:nvPicPr>
        <p:blipFill rotWithShape="1">
          <a:blip r:embed="rId4">
            <a:alphaModFix/>
          </a:blip>
          <a:srcRect l="11769"/>
          <a:stretch/>
        </p:blipFill>
        <p:spPr>
          <a:xfrm>
            <a:off x="273050" y="1691025"/>
            <a:ext cx="5132675" cy="3874200"/>
          </a:xfrm>
          <a:prstGeom prst="rect">
            <a:avLst/>
          </a:prstGeom>
          <a:noFill/>
          <a:ln>
            <a:noFill/>
          </a:ln>
        </p:spPr>
      </p:pic>
      <p:pic>
        <p:nvPicPr>
          <p:cNvPr id="138" name="Google Shape;138;g2f40e977095_0_0"/>
          <p:cNvPicPr preferRelativeResize="0"/>
          <p:nvPr/>
        </p:nvPicPr>
        <p:blipFill>
          <a:blip r:embed="rId5">
            <a:alphaModFix/>
          </a:blip>
          <a:stretch>
            <a:fillRect/>
          </a:stretch>
        </p:blipFill>
        <p:spPr>
          <a:xfrm>
            <a:off x="5523475" y="2070575"/>
            <a:ext cx="6395500" cy="31151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81" name="Google Shape;181;p4"/>
          <p:cNvSpPr txBox="1">
            <a:spLocks noGrp="1"/>
          </p:cNvSpPr>
          <p:nvPr>
            <p:ph type="body" idx="1"/>
          </p:nvPr>
        </p:nvSpPr>
        <p:spPr>
          <a:xfrm>
            <a:off x="4276084" y="1982011"/>
            <a:ext cx="7408031"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AutoNum type="arabicPeriod"/>
            </a:pPr>
            <a:r>
              <a:rPr lang="en-US"/>
              <a:t>Self-identify by submitting a Request for Accommodations form </a:t>
            </a:r>
            <a:br>
              <a:rPr lang="en-US"/>
            </a:br>
            <a:r>
              <a:rPr lang="en-US" sz="1800" u="sng">
                <a:solidFill>
                  <a:schemeClr val="hlink"/>
                </a:solidFill>
                <a:hlinkClick r:id="rId3"/>
              </a:rPr>
              <a:t>https://umes-accommodate.symplicity.com/public_accommodation/</a:t>
            </a:r>
            <a:br>
              <a:rPr lang="en-US" sz="1800"/>
            </a:br>
            <a:endParaRPr sz="1800"/>
          </a:p>
          <a:p>
            <a:pPr marL="514350" lvl="0" indent="-514350" algn="l" rtl="0">
              <a:lnSpc>
                <a:spcPct val="90000"/>
              </a:lnSpc>
              <a:spcBef>
                <a:spcPts val="1000"/>
              </a:spcBef>
              <a:spcAft>
                <a:spcPts val="0"/>
              </a:spcAft>
              <a:buClr>
                <a:schemeClr val="dk1"/>
              </a:buClr>
              <a:buSzPts val="2800"/>
              <a:buAutoNum type="arabicPeriod"/>
            </a:pPr>
            <a:r>
              <a:rPr lang="en-US"/>
              <a:t>Gather and submit all relevant medical or educational documentation.</a:t>
            </a:r>
            <a:br>
              <a:rPr lang="en-US"/>
            </a:br>
            <a:endParaRPr sz="1800"/>
          </a:p>
          <a:p>
            <a:pPr marL="514350" lvl="0" indent="-514350" algn="l" rtl="0">
              <a:lnSpc>
                <a:spcPct val="90000"/>
              </a:lnSpc>
              <a:spcBef>
                <a:spcPts val="1000"/>
              </a:spcBef>
              <a:spcAft>
                <a:spcPts val="0"/>
              </a:spcAft>
              <a:buClr>
                <a:schemeClr val="dk1"/>
              </a:buClr>
              <a:buSzPts val="2800"/>
              <a:buAutoNum type="arabicPeriod"/>
            </a:pPr>
            <a:r>
              <a:rPr lang="en-US"/>
              <a:t>Meet with SAS to engage in an interactive dialogue about your needs and potential accommodations to meet those needs. </a:t>
            </a:r>
            <a:endParaRPr/>
          </a:p>
        </p:txBody>
      </p:sp>
      <p:grpSp>
        <p:nvGrpSpPr>
          <p:cNvPr id="182" name="Google Shape;182;p4"/>
          <p:cNvGrpSpPr/>
          <p:nvPr/>
        </p:nvGrpSpPr>
        <p:grpSpPr>
          <a:xfrm>
            <a:off x="273050" y="275137"/>
            <a:ext cx="11645937" cy="1119505"/>
            <a:chOff x="292100" y="254001"/>
            <a:chExt cx="11645937" cy="1119505"/>
          </a:xfrm>
        </p:grpSpPr>
        <p:sp>
          <p:nvSpPr>
            <p:cNvPr id="183" name="Google Shape;183;p4"/>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4"/>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5" name="Google Shape;185;p4"/>
          <p:cNvPicPr preferRelativeResize="0"/>
          <p:nvPr/>
        </p:nvPicPr>
        <p:blipFill rotWithShape="1">
          <a:blip r:embed="rId4">
            <a:alphaModFix/>
          </a:blip>
          <a:srcRect/>
          <a:stretch/>
        </p:blipFill>
        <p:spPr>
          <a:xfrm>
            <a:off x="10113698" y="419087"/>
            <a:ext cx="1708440" cy="789237"/>
          </a:xfrm>
          <a:prstGeom prst="rect">
            <a:avLst/>
          </a:prstGeom>
          <a:noFill/>
          <a:ln>
            <a:noFill/>
          </a:ln>
        </p:spPr>
      </p:pic>
      <p:sp>
        <p:nvSpPr>
          <p:cNvPr id="186" name="Google Shape;186;p4"/>
          <p:cNvSpPr txBox="1"/>
          <p:nvPr/>
        </p:nvSpPr>
        <p:spPr>
          <a:xfrm>
            <a:off x="523038" y="536706"/>
            <a:ext cx="7227174"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9D9D6"/>
                </a:solidFill>
                <a:latin typeface="Calibri"/>
                <a:ea typeface="Calibri"/>
                <a:cs typeface="Calibri"/>
                <a:sym typeface="Calibri"/>
              </a:rPr>
              <a:t>How to Request Accommodations</a:t>
            </a:r>
            <a:endParaRPr sz="1400" b="0" i="0" u="none" strike="noStrike" cap="none">
              <a:solidFill>
                <a:srgbClr val="000000"/>
              </a:solidFill>
              <a:latin typeface="Arial"/>
              <a:ea typeface="Arial"/>
              <a:cs typeface="Arial"/>
              <a:sym typeface="Arial"/>
            </a:endParaRPr>
          </a:p>
        </p:txBody>
      </p:sp>
      <p:pic>
        <p:nvPicPr>
          <p:cNvPr id="187" name="Google Shape;187;p4"/>
          <p:cNvPicPr preferRelativeResize="0"/>
          <p:nvPr/>
        </p:nvPicPr>
        <p:blipFill rotWithShape="1">
          <a:blip r:embed="rId5">
            <a:alphaModFix/>
          </a:blip>
          <a:srcRect b="11740"/>
          <a:stretch/>
        </p:blipFill>
        <p:spPr>
          <a:xfrm>
            <a:off x="320950" y="1587650"/>
            <a:ext cx="2299275" cy="5140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grpSp>
        <p:nvGrpSpPr>
          <p:cNvPr id="207" name="Google Shape;207;p2"/>
          <p:cNvGrpSpPr/>
          <p:nvPr/>
        </p:nvGrpSpPr>
        <p:grpSpPr>
          <a:xfrm>
            <a:off x="273050" y="275137"/>
            <a:ext cx="11645937" cy="1119505"/>
            <a:chOff x="292100" y="254001"/>
            <a:chExt cx="11645937" cy="1119505"/>
          </a:xfrm>
        </p:grpSpPr>
        <p:sp>
          <p:nvSpPr>
            <p:cNvPr id="208" name="Google Shape;208;p2"/>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 name="Google Shape;209;p2"/>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210" name="Google Shape;210;p2"/>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211" name="Google Shape;211;p2"/>
          <p:cNvSpPr txBox="1"/>
          <p:nvPr/>
        </p:nvSpPr>
        <p:spPr>
          <a:xfrm>
            <a:off x="523038" y="536706"/>
            <a:ext cx="7227174"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a:solidFill>
                  <a:srgbClr val="D9D9D6"/>
                </a:solidFill>
                <a:latin typeface="Calibri"/>
                <a:ea typeface="Calibri"/>
                <a:cs typeface="Calibri"/>
                <a:sym typeface="Calibri"/>
              </a:rPr>
              <a:t>Temporary Accommodations</a:t>
            </a:r>
            <a:endParaRPr sz="1400" b="0" i="0" u="none" strike="noStrike" cap="none">
              <a:solidFill>
                <a:srgbClr val="000000"/>
              </a:solidFill>
              <a:latin typeface="Arial"/>
              <a:ea typeface="Arial"/>
              <a:cs typeface="Arial"/>
              <a:sym typeface="Arial"/>
            </a:endParaRPr>
          </a:p>
        </p:txBody>
      </p:sp>
      <p:pic>
        <p:nvPicPr>
          <p:cNvPr id="212" name="Google Shape;212;p2"/>
          <p:cNvPicPr preferRelativeResize="0"/>
          <p:nvPr/>
        </p:nvPicPr>
        <p:blipFill rotWithShape="1">
          <a:blip r:embed="rId4">
            <a:alphaModFix/>
          </a:blip>
          <a:srcRect l="11182" t="28405" r="11803" b="31309"/>
          <a:stretch/>
        </p:blipFill>
        <p:spPr>
          <a:xfrm>
            <a:off x="390123" y="3116152"/>
            <a:ext cx="2461430" cy="1287610"/>
          </a:xfrm>
          <a:prstGeom prst="rect">
            <a:avLst/>
          </a:prstGeom>
          <a:noFill/>
          <a:ln>
            <a:noFill/>
          </a:ln>
        </p:spPr>
      </p:pic>
      <p:sp>
        <p:nvSpPr>
          <p:cNvPr id="213" name="Google Shape;213;p2"/>
          <p:cNvSpPr txBox="1"/>
          <p:nvPr/>
        </p:nvSpPr>
        <p:spPr>
          <a:xfrm>
            <a:off x="3537250" y="2016129"/>
            <a:ext cx="7737600" cy="39231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SAS also works with students who experience temporary disabilities. Some examples:</a:t>
            </a:r>
            <a:endParaRPr sz="2400">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Concussions</a:t>
            </a:r>
            <a:endParaRPr sz="2400">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Car accidents</a:t>
            </a:r>
            <a:endParaRPr sz="2400">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Surgeries</a:t>
            </a:r>
            <a:endParaRPr sz="2400">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Broken bones</a:t>
            </a:r>
            <a:endParaRPr sz="2400">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Mental Health related hospitalizations</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8"/>
          <p:cNvGrpSpPr/>
          <p:nvPr/>
        </p:nvGrpSpPr>
        <p:grpSpPr>
          <a:xfrm>
            <a:off x="273050" y="275137"/>
            <a:ext cx="11645937" cy="1119505"/>
            <a:chOff x="292100" y="254001"/>
            <a:chExt cx="11645937" cy="1119505"/>
          </a:xfrm>
        </p:grpSpPr>
        <p:sp>
          <p:nvSpPr>
            <p:cNvPr id="220" name="Google Shape;220;p8"/>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8"/>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222" name="Google Shape;222;p8"/>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223" name="Google Shape;223;p8"/>
          <p:cNvSpPr txBox="1"/>
          <p:nvPr/>
        </p:nvSpPr>
        <p:spPr>
          <a:xfrm>
            <a:off x="523038" y="536706"/>
            <a:ext cx="629183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9D9D6"/>
                </a:solidFill>
                <a:latin typeface="Calibri"/>
                <a:ea typeface="Calibri"/>
                <a:cs typeface="Calibri"/>
                <a:sym typeface="Calibri"/>
              </a:rPr>
              <a:t>Student Accessibility Services Staff</a:t>
            </a:r>
            <a:endParaRPr sz="1400" b="0" i="0" u="none" strike="noStrike" cap="none">
              <a:solidFill>
                <a:srgbClr val="000000"/>
              </a:solidFill>
              <a:latin typeface="Arial"/>
              <a:ea typeface="Arial"/>
              <a:cs typeface="Arial"/>
              <a:sym typeface="Arial"/>
            </a:endParaRPr>
          </a:p>
        </p:txBody>
      </p:sp>
      <p:sp>
        <p:nvSpPr>
          <p:cNvPr id="224" name="Google Shape;224;p8"/>
          <p:cNvSpPr txBox="1"/>
          <p:nvPr/>
        </p:nvSpPr>
        <p:spPr>
          <a:xfrm>
            <a:off x="273049" y="1619645"/>
            <a:ext cx="4316706" cy="1584352"/>
          </a:xfrm>
          <a:prstGeom prst="rect">
            <a:avLst/>
          </a:prstGeom>
          <a:solidFill>
            <a:srgbClr val="D9D9D6"/>
          </a:solidFill>
          <a:ln w="38100" cap="flat" cmpd="sng">
            <a:solidFill>
              <a:srgbClr val="651D32"/>
            </a:solidFill>
            <a:prstDash val="solid"/>
            <a:round/>
            <a:headEnd type="none" w="sm" len="sm"/>
            <a:tailEnd type="none" w="sm" len="sm"/>
          </a:ln>
        </p:spPr>
        <p:txBody>
          <a:bodyPr spcFirstLastPara="1" wrap="square" lIns="91425" tIns="45700" rIns="91425" bIns="45700" anchor="t" anchorCtr="0">
            <a:normAutofit fontScale="62500" lnSpcReduction="20000"/>
          </a:bodyPr>
          <a:lstStyle/>
          <a:p>
            <a:pPr marL="0" marR="0" lvl="0" indent="0" algn="ctr" rtl="0">
              <a:lnSpc>
                <a:spcPct val="120000"/>
              </a:lnSpc>
              <a:spcBef>
                <a:spcPts val="0"/>
              </a:spcBef>
              <a:spcAft>
                <a:spcPts val="0"/>
              </a:spcAft>
              <a:buClr>
                <a:schemeClr val="dk1"/>
              </a:buClr>
              <a:buSzPct val="100000"/>
              <a:buFont typeface="Arial"/>
              <a:buNone/>
            </a:pPr>
            <a:r>
              <a:rPr lang="en-US" sz="4500" b="1" i="0" u="none" strike="noStrike" cap="none">
                <a:solidFill>
                  <a:schemeClr val="dk1"/>
                </a:solidFill>
                <a:latin typeface="Calibri"/>
                <a:ea typeface="Calibri"/>
                <a:cs typeface="Calibri"/>
                <a:sym typeface="Calibri"/>
              </a:rPr>
              <a:t>Jessica Chittams</a:t>
            </a:r>
            <a:endParaRPr sz="4500" b="0" i="0" u="none" strike="noStrike" cap="none">
              <a:solidFill>
                <a:schemeClr val="dk1"/>
              </a:solidFill>
              <a:latin typeface="Calibri"/>
              <a:ea typeface="Calibri"/>
              <a:cs typeface="Calibri"/>
              <a:sym typeface="Calibri"/>
            </a:endParaRPr>
          </a:p>
          <a:p>
            <a:pPr marL="0" marR="0" lvl="0" indent="0" algn="ctr" rtl="0">
              <a:lnSpc>
                <a:spcPct val="120000"/>
              </a:lnSpc>
              <a:spcBef>
                <a:spcPts val="0"/>
              </a:spcBef>
              <a:spcAft>
                <a:spcPts val="0"/>
              </a:spcAft>
              <a:buClr>
                <a:schemeClr val="dk1"/>
              </a:buClr>
              <a:buSzPct val="100000"/>
              <a:buFont typeface="Arial"/>
              <a:buNone/>
            </a:pPr>
            <a:r>
              <a:rPr lang="en-US" sz="2900" b="0" i="0" u="none" strike="noStrike" cap="none">
                <a:solidFill>
                  <a:schemeClr val="dk1"/>
                </a:solidFill>
                <a:latin typeface="Calibri"/>
                <a:ea typeface="Calibri"/>
                <a:cs typeface="Calibri"/>
                <a:sym typeface="Calibri"/>
              </a:rPr>
              <a:t>Director</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0" marR="0" lvl="0" indent="0" algn="ctr" rtl="0">
              <a:lnSpc>
                <a:spcPct val="120000"/>
              </a:lnSpc>
              <a:spcBef>
                <a:spcPts val="0"/>
              </a:spcBef>
              <a:spcAft>
                <a:spcPts val="0"/>
              </a:spcAft>
              <a:buClr>
                <a:schemeClr val="dk1"/>
              </a:buClr>
              <a:buSzPct val="100000"/>
              <a:buFont typeface="Arial"/>
              <a:buNone/>
            </a:pPr>
            <a:r>
              <a:rPr lang="en-US" sz="2900" b="0" i="0" u="none" strike="noStrike" cap="none">
                <a:solidFill>
                  <a:schemeClr val="dk1"/>
                </a:solidFill>
                <a:latin typeface="Calibri"/>
                <a:ea typeface="Calibri"/>
                <a:cs typeface="Calibri"/>
                <a:sym typeface="Calibri"/>
              </a:rPr>
              <a:t>Email: </a:t>
            </a:r>
            <a:r>
              <a:rPr lang="en-US" sz="2900" b="1" i="0" u="sng" strike="noStrike" cap="none">
                <a:solidFill>
                  <a:schemeClr val="dk1"/>
                </a:solidFill>
                <a:latin typeface="Calibri"/>
                <a:ea typeface="Calibri"/>
                <a:cs typeface="Calibri"/>
                <a:sym typeface="Calibri"/>
              </a:rPr>
              <a:t>jbchittams@umes.edu</a:t>
            </a:r>
            <a:br>
              <a:rPr lang="en-US" sz="2900" b="0" i="0" u="none" strike="noStrike" cap="none">
                <a:solidFill>
                  <a:schemeClr val="dk1"/>
                </a:solidFill>
                <a:latin typeface="Calibri"/>
                <a:ea typeface="Calibri"/>
                <a:cs typeface="Calibri"/>
                <a:sym typeface="Calibri"/>
              </a:rPr>
            </a:br>
            <a:r>
              <a:rPr lang="en-US" sz="2900" b="0" i="0" u="none" strike="noStrike" cap="none">
                <a:solidFill>
                  <a:schemeClr val="dk1"/>
                </a:solidFill>
                <a:latin typeface="Calibri"/>
                <a:ea typeface="Calibri"/>
                <a:cs typeface="Calibri"/>
                <a:sym typeface="Calibri"/>
              </a:rPr>
              <a:t>Phone: </a:t>
            </a:r>
            <a:r>
              <a:rPr lang="en-US" sz="2900" b="1" i="0" u="none" strike="noStrike" cap="none">
                <a:solidFill>
                  <a:schemeClr val="dk1"/>
                </a:solidFill>
                <a:latin typeface="Calibri"/>
                <a:ea typeface="Calibri"/>
                <a:cs typeface="Calibri"/>
                <a:sym typeface="Calibri"/>
              </a:rPr>
              <a:t>(410)651-6135</a:t>
            </a:r>
            <a:endParaRPr sz="29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
        <p:nvSpPr>
          <p:cNvPr id="225" name="Google Shape;225;p8"/>
          <p:cNvSpPr txBox="1"/>
          <p:nvPr/>
        </p:nvSpPr>
        <p:spPr>
          <a:xfrm>
            <a:off x="273049" y="3203997"/>
            <a:ext cx="4316706" cy="1584353"/>
          </a:xfrm>
          <a:prstGeom prst="rect">
            <a:avLst/>
          </a:prstGeom>
          <a:noFill/>
          <a:ln w="38100" cap="flat" cmpd="sng">
            <a:solidFill>
              <a:srgbClr val="651D32"/>
            </a:solidFill>
            <a:prstDash val="solid"/>
            <a:round/>
            <a:headEnd type="none" w="sm" len="sm"/>
            <a:tailEnd type="none" w="sm" len="sm"/>
          </a:ln>
        </p:spPr>
        <p:txBody>
          <a:bodyPr spcFirstLastPara="1" wrap="square" lIns="91425" tIns="45700" rIns="91425" bIns="45700" anchor="t" anchorCtr="0">
            <a:normAutofit fontScale="40000" lnSpcReduction="20000"/>
          </a:bodyPr>
          <a:lstStyle/>
          <a:p>
            <a:pPr marL="0" marR="0" lvl="0" indent="0" algn="ctr" rtl="0">
              <a:lnSpc>
                <a:spcPct val="120000"/>
              </a:lnSpc>
              <a:spcBef>
                <a:spcPts val="0"/>
              </a:spcBef>
              <a:spcAft>
                <a:spcPts val="0"/>
              </a:spcAft>
              <a:buClr>
                <a:schemeClr val="dk1"/>
              </a:buClr>
              <a:buSzPct val="100000"/>
              <a:buFont typeface="Arial"/>
              <a:buNone/>
            </a:pPr>
            <a:r>
              <a:rPr lang="en-US" sz="7000" b="1" i="0" u="none" strike="noStrike" cap="none">
                <a:solidFill>
                  <a:schemeClr val="dk1"/>
                </a:solidFill>
                <a:latin typeface="Calibri"/>
                <a:ea typeface="Calibri"/>
                <a:cs typeface="Calibri"/>
                <a:sym typeface="Calibri"/>
              </a:rPr>
              <a:t>Shelita Allen</a:t>
            </a:r>
            <a:endParaRPr sz="7000" b="0" i="0" u="none" strike="noStrike" cap="none">
              <a:solidFill>
                <a:schemeClr val="dk1"/>
              </a:solidFill>
              <a:latin typeface="Calibri"/>
              <a:ea typeface="Calibri"/>
              <a:cs typeface="Calibri"/>
              <a:sym typeface="Calibri"/>
            </a:endParaRPr>
          </a:p>
          <a:p>
            <a:pPr marL="0" marR="0" lvl="0" indent="0" algn="ctr" rtl="0">
              <a:lnSpc>
                <a:spcPct val="120000"/>
              </a:lnSpc>
              <a:spcBef>
                <a:spcPts val="0"/>
              </a:spcBef>
              <a:spcAft>
                <a:spcPts val="0"/>
              </a:spcAft>
              <a:buClr>
                <a:schemeClr val="dk1"/>
              </a:buClr>
              <a:buSzPct val="100000"/>
              <a:buFont typeface="Arial"/>
              <a:buNone/>
            </a:pPr>
            <a:r>
              <a:rPr lang="en-US" sz="4500" b="0" i="0" u="none" strike="noStrike" cap="none">
                <a:solidFill>
                  <a:schemeClr val="dk1"/>
                </a:solidFill>
                <a:latin typeface="Calibri"/>
                <a:ea typeface="Calibri"/>
                <a:cs typeface="Calibri"/>
                <a:sym typeface="Calibri"/>
              </a:rPr>
              <a:t>Coordinator</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chemeClr val="dk1"/>
              </a:buClr>
              <a:buSzPct val="100000"/>
              <a:buFont typeface="Arial"/>
              <a:buNone/>
            </a:pPr>
            <a:endParaRPr sz="3500" b="0" i="0" u="none" strike="noStrike" cap="none">
              <a:solidFill>
                <a:schemeClr val="dk1"/>
              </a:solidFill>
              <a:latin typeface="Calibri"/>
              <a:ea typeface="Calibri"/>
              <a:cs typeface="Calibri"/>
              <a:sym typeface="Calibri"/>
            </a:endParaRPr>
          </a:p>
          <a:p>
            <a:pPr marL="0" marR="0" lvl="0" indent="0" algn="ctr" rtl="0">
              <a:lnSpc>
                <a:spcPct val="120000"/>
              </a:lnSpc>
              <a:spcBef>
                <a:spcPts val="0"/>
              </a:spcBef>
              <a:spcAft>
                <a:spcPts val="0"/>
              </a:spcAft>
              <a:buClr>
                <a:schemeClr val="dk1"/>
              </a:buClr>
              <a:buSzPct val="100000"/>
              <a:buFont typeface="Arial"/>
              <a:buNone/>
            </a:pPr>
            <a:r>
              <a:rPr lang="en-US" sz="4500" b="0" i="0" u="none" strike="noStrike" cap="none">
                <a:solidFill>
                  <a:schemeClr val="dk1"/>
                </a:solidFill>
                <a:latin typeface="Calibri"/>
                <a:ea typeface="Calibri"/>
                <a:cs typeface="Calibri"/>
                <a:sym typeface="Calibri"/>
              </a:rPr>
              <a:t>Email: </a:t>
            </a:r>
            <a:r>
              <a:rPr lang="en-US" sz="4500" b="1" i="0" u="sng" strike="noStrike" cap="none">
                <a:solidFill>
                  <a:schemeClr val="dk1"/>
                </a:solidFill>
                <a:latin typeface="Calibri"/>
                <a:ea typeface="Calibri"/>
                <a:cs typeface="Calibri"/>
                <a:sym typeface="Calibri"/>
              </a:rPr>
              <a:t>ssallen@umes.edu</a:t>
            </a:r>
            <a:br>
              <a:rPr lang="en-US" sz="4500" b="0" i="0" u="none" strike="noStrike" cap="none">
                <a:solidFill>
                  <a:schemeClr val="dk1"/>
                </a:solidFill>
                <a:latin typeface="Calibri"/>
                <a:ea typeface="Calibri"/>
                <a:cs typeface="Calibri"/>
                <a:sym typeface="Calibri"/>
              </a:rPr>
            </a:br>
            <a:r>
              <a:rPr lang="en-US" sz="4500" b="0" i="0" u="none" strike="noStrike" cap="none">
                <a:solidFill>
                  <a:schemeClr val="dk1"/>
                </a:solidFill>
                <a:latin typeface="Calibri"/>
                <a:ea typeface="Calibri"/>
                <a:cs typeface="Calibri"/>
                <a:sym typeface="Calibri"/>
              </a:rPr>
              <a:t>Phone: </a:t>
            </a:r>
            <a:r>
              <a:rPr lang="en-US" sz="4500" b="1" i="0" u="none" strike="noStrike" cap="none">
                <a:solidFill>
                  <a:schemeClr val="dk1"/>
                </a:solidFill>
                <a:latin typeface="Calibri"/>
                <a:ea typeface="Calibri"/>
                <a:cs typeface="Calibri"/>
                <a:sym typeface="Calibri"/>
              </a:rPr>
              <a:t>(410) 651-6135</a:t>
            </a:r>
            <a:endParaRPr sz="1400" b="0" i="0" u="none" strike="noStrike" cap="none">
              <a:solidFill>
                <a:srgbClr val="000000"/>
              </a:solidFill>
              <a:latin typeface="Arial"/>
              <a:ea typeface="Arial"/>
              <a:cs typeface="Arial"/>
              <a:sym typeface="Arial"/>
            </a:endParaRPr>
          </a:p>
        </p:txBody>
      </p:sp>
      <p:sp>
        <p:nvSpPr>
          <p:cNvPr id="226" name="Google Shape;226;p8"/>
          <p:cNvSpPr txBox="1"/>
          <p:nvPr/>
        </p:nvSpPr>
        <p:spPr>
          <a:xfrm>
            <a:off x="273049" y="4788349"/>
            <a:ext cx="4316706" cy="1584352"/>
          </a:xfrm>
          <a:prstGeom prst="rect">
            <a:avLst/>
          </a:prstGeom>
          <a:solidFill>
            <a:srgbClr val="D9D9D6"/>
          </a:solidFill>
          <a:ln w="38100" cap="flat" cmpd="sng">
            <a:solidFill>
              <a:srgbClr val="651D32"/>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000"/>
              <a:buFont typeface="Arial"/>
              <a:buNone/>
            </a:pPr>
            <a:r>
              <a:rPr lang="en-US" sz="3000" b="1" i="0" u="none" strike="noStrike" cap="none">
                <a:solidFill>
                  <a:schemeClr val="dk1"/>
                </a:solidFill>
                <a:latin typeface="Calibri"/>
                <a:ea typeface="Calibri"/>
                <a:cs typeface="Calibri"/>
                <a:sym typeface="Calibri"/>
              </a:rPr>
              <a:t>Camilla Flagg</a:t>
            </a:r>
            <a:endParaRPr sz="30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900"/>
              <a:buFont typeface="Arial"/>
              <a:buNone/>
            </a:pPr>
            <a:r>
              <a:rPr lang="en-US" sz="1900" b="0" i="0" u="none" strike="noStrike" cap="none">
                <a:solidFill>
                  <a:schemeClr val="dk1"/>
                </a:solidFill>
                <a:latin typeface="Calibri"/>
                <a:ea typeface="Calibri"/>
                <a:cs typeface="Calibri"/>
                <a:sym typeface="Calibri"/>
              </a:rPr>
              <a:t>Specialist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Email: </a:t>
            </a:r>
            <a:r>
              <a:rPr lang="en-US" sz="1800" b="1" i="0" u="sng" strike="noStrike" cap="none">
                <a:solidFill>
                  <a:schemeClr val="dk1"/>
                </a:solidFill>
                <a:latin typeface="Calibri"/>
                <a:ea typeface="Calibri"/>
                <a:cs typeface="Calibri"/>
                <a:sym typeface="Calibri"/>
              </a:rPr>
              <a:t>crflagg@umes.edu</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Phone: </a:t>
            </a:r>
            <a:r>
              <a:rPr lang="en-US" sz="1800" b="1" i="0" u="none" strike="noStrike" cap="none">
                <a:solidFill>
                  <a:schemeClr val="dk1"/>
                </a:solidFill>
                <a:latin typeface="Calibri"/>
                <a:ea typeface="Calibri"/>
                <a:cs typeface="Calibri"/>
                <a:sym typeface="Calibri"/>
              </a:rPr>
              <a:t>(410) 651-6135</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27" name="Google Shape;227;p8"/>
          <p:cNvPicPr preferRelativeResize="0"/>
          <p:nvPr/>
        </p:nvPicPr>
        <p:blipFill rotWithShape="1">
          <a:blip r:embed="rId4">
            <a:alphaModFix/>
          </a:blip>
          <a:srcRect/>
          <a:stretch/>
        </p:blipFill>
        <p:spPr>
          <a:xfrm>
            <a:off x="6096000" y="2138695"/>
            <a:ext cx="4058695" cy="34418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33" name="Google Shape;233;p9"/>
          <p:cNvGrpSpPr/>
          <p:nvPr/>
        </p:nvGrpSpPr>
        <p:grpSpPr>
          <a:xfrm>
            <a:off x="273050" y="275137"/>
            <a:ext cx="11645937" cy="1119505"/>
            <a:chOff x="292100" y="254001"/>
            <a:chExt cx="11645937" cy="1119505"/>
          </a:xfrm>
        </p:grpSpPr>
        <p:sp>
          <p:nvSpPr>
            <p:cNvPr id="234" name="Google Shape;234;p9"/>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9"/>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236" name="Google Shape;236;p9"/>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237" name="Google Shape;237;p9"/>
          <p:cNvSpPr txBox="1"/>
          <p:nvPr/>
        </p:nvSpPr>
        <p:spPr>
          <a:xfrm>
            <a:off x="523038" y="536706"/>
            <a:ext cx="629183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9D9D6"/>
                </a:solidFill>
                <a:latin typeface="Calibri"/>
                <a:ea typeface="Calibri"/>
                <a:cs typeface="Calibri"/>
                <a:sym typeface="Calibri"/>
              </a:rPr>
              <a:t>Talk to us</a:t>
            </a:r>
            <a:endParaRPr sz="1400" b="0" i="0" u="none" strike="noStrike" cap="none">
              <a:solidFill>
                <a:srgbClr val="000000"/>
              </a:solidFill>
              <a:latin typeface="Arial"/>
              <a:ea typeface="Arial"/>
              <a:cs typeface="Arial"/>
              <a:sym typeface="Arial"/>
            </a:endParaRPr>
          </a:p>
        </p:txBody>
      </p:sp>
      <p:sp>
        <p:nvSpPr>
          <p:cNvPr id="238" name="Google Shape;238;p9"/>
          <p:cNvSpPr txBox="1">
            <a:spLocks noGrp="1"/>
          </p:cNvSpPr>
          <p:nvPr>
            <p:ph type="body" idx="1"/>
          </p:nvPr>
        </p:nvSpPr>
        <p:spPr>
          <a:xfrm>
            <a:off x="846827" y="1998153"/>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Instagram &amp; Twitter: </a:t>
            </a:r>
            <a:r>
              <a:rPr lang="en-US" b="1"/>
              <a:t>@UMESequity</a:t>
            </a:r>
            <a:endParaRPr b="1"/>
          </a:p>
          <a:p>
            <a:pPr marL="228600" lvl="0" indent="-228600" algn="l" rtl="0">
              <a:lnSpc>
                <a:spcPct val="90000"/>
              </a:lnSpc>
              <a:spcBef>
                <a:spcPts val="1000"/>
              </a:spcBef>
              <a:spcAft>
                <a:spcPts val="0"/>
              </a:spcAft>
              <a:buClr>
                <a:schemeClr val="dk1"/>
              </a:buClr>
              <a:buSzPts val="2800"/>
              <a:buChar char="•"/>
            </a:pPr>
            <a:r>
              <a:rPr lang="en-US"/>
              <a:t>Facebook: </a:t>
            </a:r>
            <a:r>
              <a:rPr lang="en-US" b="1"/>
              <a:t>UMES Office of Institutional Equity and Compliance</a:t>
            </a:r>
            <a:endParaRPr/>
          </a:p>
          <a:p>
            <a:pPr marL="228600" lvl="0" indent="-228600" algn="l" rtl="0">
              <a:lnSpc>
                <a:spcPct val="90000"/>
              </a:lnSpc>
              <a:spcBef>
                <a:spcPts val="1000"/>
              </a:spcBef>
              <a:spcAft>
                <a:spcPts val="0"/>
              </a:spcAft>
              <a:buClr>
                <a:schemeClr val="dk1"/>
              </a:buClr>
              <a:buSzPts val="2800"/>
              <a:buChar char="•"/>
            </a:pPr>
            <a:r>
              <a:rPr lang="en-US"/>
              <a:t>Website: </a:t>
            </a:r>
            <a:r>
              <a:rPr lang="en-US" b="1"/>
              <a:t>umes.edu/oie</a:t>
            </a:r>
            <a:endParaRPr b="1"/>
          </a:p>
          <a:p>
            <a:pPr marL="228600" lvl="0" indent="-228600" algn="l" rtl="0">
              <a:lnSpc>
                <a:spcPct val="90000"/>
              </a:lnSpc>
              <a:spcBef>
                <a:spcPts val="1000"/>
              </a:spcBef>
              <a:spcAft>
                <a:spcPts val="0"/>
              </a:spcAft>
              <a:buClr>
                <a:schemeClr val="dk1"/>
              </a:buClr>
              <a:buSzPts val="2800"/>
              <a:buChar char="•"/>
            </a:pPr>
            <a:r>
              <a:rPr lang="en-US"/>
              <a:t>Stop by: </a:t>
            </a:r>
            <a:r>
              <a:rPr lang="en-US" b="1"/>
              <a:t>Early Childhood Research Center, Suite 1129</a:t>
            </a:r>
            <a:endParaRPr/>
          </a:p>
          <a:p>
            <a:pPr marL="228600" lvl="0" indent="-228600" algn="l" rtl="0">
              <a:lnSpc>
                <a:spcPct val="90000"/>
              </a:lnSpc>
              <a:spcBef>
                <a:spcPts val="1000"/>
              </a:spcBef>
              <a:spcAft>
                <a:spcPts val="0"/>
              </a:spcAft>
              <a:buClr>
                <a:schemeClr val="dk1"/>
              </a:buClr>
              <a:buSzPts val="2800"/>
              <a:buChar char="•"/>
            </a:pPr>
            <a:r>
              <a:rPr lang="en-US"/>
              <a:t>Call: </a:t>
            </a:r>
            <a:r>
              <a:rPr lang="en-US" b="1"/>
              <a:t>(410) 651-6135</a:t>
            </a:r>
            <a:endParaRPr/>
          </a:p>
          <a:p>
            <a:pPr marL="228600" lvl="0" indent="-228600" algn="l" rtl="0">
              <a:lnSpc>
                <a:spcPct val="90000"/>
              </a:lnSpc>
              <a:spcBef>
                <a:spcPts val="1000"/>
              </a:spcBef>
              <a:spcAft>
                <a:spcPts val="0"/>
              </a:spcAft>
              <a:buClr>
                <a:schemeClr val="dk1"/>
              </a:buClr>
              <a:buSzPts val="2800"/>
              <a:buChar char="•"/>
            </a:pPr>
            <a:r>
              <a:rPr lang="en-US"/>
              <a:t>Email: </a:t>
            </a:r>
            <a:r>
              <a:rPr lang="en-US" b="1" u="sng">
                <a:solidFill>
                  <a:schemeClr val="hlink"/>
                </a:solidFill>
                <a:hlinkClick r:id="rId4"/>
              </a:rPr>
              <a:t>ada@umes.edu</a:t>
            </a:r>
            <a:r>
              <a:rPr lang="en-US" b="1"/>
              <a:t>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432</Words>
  <Application>Microsoft Office PowerPoint</Application>
  <PresentationFormat>Widescreen</PresentationFormat>
  <Paragraphs>50</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Arial</vt:lpstr>
      <vt:lpstr>Open Sans</vt:lpstr>
      <vt:lpstr>Sen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Rivera, Cecilia M</dc:creator>
  <cp:lastModifiedBy>Chittams, Jessica B</cp:lastModifiedBy>
  <cp:revision>2</cp:revision>
  <dcterms:created xsi:type="dcterms:W3CDTF">2023-08-21T12:54:47Z</dcterms:created>
  <dcterms:modified xsi:type="dcterms:W3CDTF">2025-08-06T20:16:44Z</dcterms:modified>
</cp:coreProperties>
</file>