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72" r:id="rId12"/>
    <p:sldId id="266" r:id="rId13"/>
    <p:sldId id="271" r:id="rId14"/>
    <p:sldId id="267" r:id="rId15"/>
    <p:sldId id="268" r:id="rId16"/>
    <p:sldId id="270" r:id="rId17"/>
    <p:sldId id="26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0"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AF99AF-91A4-4718-AEB1-ADE2ABA31FE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96746FE8-BC27-444F-A81D-F27F6844235B}">
      <dgm:prSet phldrT="[Text]"/>
      <dgm:spPr/>
      <dgm:t>
        <a:bodyPr/>
        <a:lstStyle/>
        <a:p>
          <a:r>
            <a:rPr lang="en-US" dirty="0"/>
            <a:t>Proofread (aloud)</a:t>
          </a:r>
        </a:p>
      </dgm:t>
    </dgm:pt>
    <dgm:pt modelId="{C208B29D-64B7-4DC9-87BE-FD2821F075A1}" type="parTrans" cxnId="{5C6BBC60-0727-44B6-973A-D0A52F0C5F17}">
      <dgm:prSet/>
      <dgm:spPr/>
      <dgm:t>
        <a:bodyPr/>
        <a:lstStyle/>
        <a:p>
          <a:endParaRPr lang="en-US"/>
        </a:p>
      </dgm:t>
    </dgm:pt>
    <dgm:pt modelId="{A7824ABB-058B-4309-8A13-0D07699A582E}" type="sibTrans" cxnId="{5C6BBC60-0727-44B6-973A-D0A52F0C5F17}">
      <dgm:prSet/>
      <dgm:spPr/>
      <dgm:t>
        <a:bodyPr/>
        <a:lstStyle/>
        <a:p>
          <a:endParaRPr lang="en-US"/>
        </a:p>
      </dgm:t>
    </dgm:pt>
    <dgm:pt modelId="{DB521373-2108-42DE-AA45-CF0D801CD90D}">
      <dgm:prSet phldrT="[Text]"/>
      <dgm:spPr/>
      <dgm:t>
        <a:bodyPr/>
        <a:lstStyle/>
        <a:p>
          <a:r>
            <a:rPr lang="en-US" dirty="0"/>
            <a:t>Have someone else read it (GWC)</a:t>
          </a:r>
        </a:p>
      </dgm:t>
    </dgm:pt>
    <dgm:pt modelId="{5541D528-A494-4D19-A279-D180FB77EAB1}" type="parTrans" cxnId="{A118D16B-5043-40C3-BF05-8536BF31B3CB}">
      <dgm:prSet/>
      <dgm:spPr/>
      <dgm:t>
        <a:bodyPr/>
        <a:lstStyle/>
        <a:p>
          <a:endParaRPr lang="en-US"/>
        </a:p>
      </dgm:t>
    </dgm:pt>
    <dgm:pt modelId="{3BEFA9EF-2996-4628-BF38-1F59ED9E2DB6}" type="sibTrans" cxnId="{A118D16B-5043-40C3-BF05-8536BF31B3CB}">
      <dgm:prSet/>
      <dgm:spPr/>
      <dgm:t>
        <a:bodyPr/>
        <a:lstStyle/>
        <a:p>
          <a:endParaRPr lang="en-US"/>
        </a:p>
      </dgm:t>
    </dgm:pt>
    <dgm:pt modelId="{7C77DF64-5588-4B0A-9A4D-39C014132CB1}">
      <dgm:prSet phldrT="[Text]"/>
      <dgm:spPr/>
      <dgm:t>
        <a:bodyPr/>
        <a:lstStyle/>
        <a:p>
          <a:r>
            <a:rPr lang="en-US" dirty="0"/>
            <a:t>Correct submittable format</a:t>
          </a:r>
        </a:p>
      </dgm:t>
    </dgm:pt>
    <dgm:pt modelId="{6FED9B71-D6A4-4AD3-8AA3-4A82C9396757}" type="parTrans" cxnId="{46EA7BAB-9143-4DDA-8F23-06041C2A47BC}">
      <dgm:prSet/>
      <dgm:spPr/>
      <dgm:t>
        <a:bodyPr/>
        <a:lstStyle/>
        <a:p>
          <a:endParaRPr lang="en-US"/>
        </a:p>
      </dgm:t>
    </dgm:pt>
    <dgm:pt modelId="{26904924-FCFC-4186-8787-B80D5EA79BE6}" type="sibTrans" cxnId="{46EA7BAB-9143-4DDA-8F23-06041C2A47BC}">
      <dgm:prSet/>
      <dgm:spPr/>
      <dgm:t>
        <a:bodyPr/>
        <a:lstStyle/>
        <a:p>
          <a:endParaRPr lang="en-US"/>
        </a:p>
      </dgm:t>
    </dgm:pt>
    <dgm:pt modelId="{A8092F49-2293-4960-B6B5-7BF9559E2B54}">
      <dgm:prSet phldrT="[Text]"/>
      <dgm:spPr/>
      <dgm:t>
        <a:bodyPr/>
        <a:lstStyle/>
        <a:p>
          <a:r>
            <a:rPr lang="en-US" dirty="0"/>
            <a:t>Include your name</a:t>
          </a:r>
        </a:p>
      </dgm:t>
    </dgm:pt>
    <dgm:pt modelId="{F0BDDFF0-85E2-4475-B93B-3ED671512223}" type="parTrans" cxnId="{06A18396-B014-4302-8C18-BBEBFB446303}">
      <dgm:prSet/>
      <dgm:spPr/>
      <dgm:t>
        <a:bodyPr/>
        <a:lstStyle/>
        <a:p>
          <a:endParaRPr lang="en-US"/>
        </a:p>
      </dgm:t>
    </dgm:pt>
    <dgm:pt modelId="{C9C82F19-1C69-4618-94AC-8ADF1E40DF5E}" type="sibTrans" cxnId="{06A18396-B014-4302-8C18-BBEBFB446303}">
      <dgm:prSet/>
      <dgm:spPr/>
      <dgm:t>
        <a:bodyPr/>
        <a:lstStyle/>
        <a:p>
          <a:endParaRPr lang="en-US"/>
        </a:p>
      </dgm:t>
    </dgm:pt>
    <dgm:pt modelId="{FA774CC4-318A-4540-BB28-4BBFBD72C72C}" type="pres">
      <dgm:prSet presAssocID="{A5AF99AF-91A4-4718-AEB1-ADE2ABA31FEC}" presName="diagram" presStyleCnt="0">
        <dgm:presLayoutVars>
          <dgm:dir/>
          <dgm:resizeHandles val="exact"/>
        </dgm:presLayoutVars>
      </dgm:prSet>
      <dgm:spPr/>
    </dgm:pt>
    <dgm:pt modelId="{BF6273D6-EAE0-4037-B666-68138C3C184B}" type="pres">
      <dgm:prSet presAssocID="{96746FE8-BC27-444F-A81D-F27F6844235B}" presName="node" presStyleLbl="node1" presStyleIdx="0" presStyleCnt="4">
        <dgm:presLayoutVars>
          <dgm:bulletEnabled val="1"/>
        </dgm:presLayoutVars>
      </dgm:prSet>
      <dgm:spPr/>
    </dgm:pt>
    <dgm:pt modelId="{12B58CC5-730D-4F90-AB26-E764178464DD}" type="pres">
      <dgm:prSet presAssocID="{A7824ABB-058B-4309-8A13-0D07699A582E}" presName="sibTrans" presStyleCnt="0"/>
      <dgm:spPr/>
    </dgm:pt>
    <dgm:pt modelId="{436C6ACD-9DB2-40E7-8EFD-8F246651B3C7}" type="pres">
      <dgm:prSet presAssocID="{DB521373-2108-42DE-AA45-CF0D801CD90D}" presName="node" presStyleLbl="node1" presStyleIdx="1" presStyleCnt="4">
        <dgm:presLayoutVars>
          <dgm:bulletEnabled val="1"/>
        </dgm:presLayoutVars>
      </dgm:prSet>
      <dgm:spPr/>
    </dgm:pt>
    <dgm:pt modelId="{5FB9C3AE-FD57-4B8E-992D-DEEC1E3E8F12}" type="pres">
      <dgm:prSet presAssocID="{3BEFA9EF-2996-4628-BF38-1F59ED9E2DB6}" presName="sibTrans" presStyleCnt="0"/>
      <dgm:spPr/>
    </dgm:pt>
    <dgm:pt modelId="{0FFAFCCB-2033-4370-A69E-032FD968C9FF}" type="pres">
      <dgm:prSet presAssocID="{7C77DF64-5588-4B0A-9A4D-39C014132CB1}" presName="node" presStyleLbl="node1" presStyleIdx="2" presStyleCnt="4">
        <dgm:presLayoutVars>
          <dgm:bulletEnabled val="1"/>
        </dgm:presLayoutVars>
      </dgm:prSet>
      <dgm:spPr/>
    </dgm:pt>
    <dgm:pt modelId="{D8A8E48E-EA23-42A8-8C1F-36E0B5E46181}" type="pres">
      <dgm:prSet presAssocID="{26904924-FCFC-4186-8787-B80D5EA79BE6}" presName="sibTrans" presStyleCnt="0"/>
      <dgm:spPr/>
    </dgm:pt>
    <dgm:pt modelId="{E6A9539B-821B-4893-8F7A-3C65CAE5166D}" type="pres">
      <dgm:prSet presAssocID="{A8092F49-2293-4960-B6B5-7BF9559E2B54}" presName="node" presStyleLbl="node1" presStyleIdx="3" presStyleCnt="4">
        <dgm:presLayoutVars>
          <dgm:bulletEnabled val="1"/>
        </dgm:presLayoutVars>
      </dgm:prSet>
      <dgm:spPr/>
    </dgm:pt>
  </dgm:ptLst>
  <dgm:cxnLst>
    <dgm:cxn modelId="{13AEB617-B34C-4642-9EDA-76830E1EAFBC}" type="presOf" srcId="{DB521373-2108-42DE-AA45-CF0D801CD90D}" destId="{436C6ACD-9DB2-40E7-8EFD-8F246651B3C7}" srcOrd="0" destOrd="0" presId="urn:microsoft.com/office/officeart/2005/8/layout/default"/>
    <dgm:cxn modelId="{5C6BBC60-0727-44B6-973A-D0A52F0C5F17}" srcId="{A5AF99AF-91A4-4718-AEB1-ADE2ABA31FEC}" destId="{96746FE8-BC27-444F-A81D-F27F6844235B}" srcOrd="0" destOrd="0" parTransId="{C208B29D-64B7-4DC9-87BE-FD2821F075A1}" sibTransId="{A7824ABB-058B-4309-8A13-0D07699A582E}"/>
    <dgm:cxn modelId="{D2BCED41-1929-4279-A2A4-3D1B090CB54C}" type="presOf" srcId="{A8092F49-2293-4960-B6B5-7BF9559E2B54}" destId="{E6A9539B-821B-4893-8F7A-3C65CAE5166D}" srcOrd="0" destOrd="0" presId="urn:microsoft.com/office/officeart/2005/8/layout/default"/>
    <dgm:cxn modelId="{ECDA3F47-B304-4F4C-91D3-CB2CED8389C6}" type="presOf" srcId="{A5AF99AF-91A4-4718-AEB1-ADE2ABA31FEC}" destId="{FA774CC4-318A-4540-BB28-4BBFBD72C72C}" srcOrd="0" destOrd="0" presId="urn:microsoft.com/office/officeart/2005/8/layout/default"/>
    <dgm:cxn modelId="{A118D16B-5043-40C3-BF05-8536BF31B3CB}" srcId="{A5AF99AF-91A4-4718-AEB1-ADE2ABA31FEC}" destId="{DB521373-2108-42DE-AA45-CF0D801CD90D}" srcOrd="1" destOrd="0" parTransId="{5541D528-A494-4D19-A279-D180FB77EAB1}" sibTransId="{3BEFA9EF-2996-4628-BF38-1F59ED9E2DB6}"/>
    <dgm:cxn modelId="{06A18396-B014-4302-8C18-BBEBFB446303}" srcId="{A5AF99AF-91A4-4718-AEB1-ADE2ABA31FEC}" destId="{A8092F49-2293-4960-B6B5-7BF9559E2B54}" srcOrd="3" destOrd="0" parTransId="{F0BDDFF0-85E2-4475-B93B-3ED671512223}" sibTransId="{C9C82F19-1C69-4618-94AC-8ADF1E40DF5E}"/>
    <dgm:cxn modelId="{46EA7BAB-9143-4DDA-8F23-06041C2A47BC}" srcId="{A5AF99AF-91A4-4718-AEB1-ADE2ABA31FEC}" destId="{7C77DF64-5588-4B0A-9A4D-39C014132CB1}" srcOrd="2" destOrd="0" parTransId="{6FED9B71-D6A4-4AD3-8AA3-4A82C9396757}" sibTransId="{26904924-FCFC-4186-8787-B80D5EA79BE6}"/>
    <dgm:cxn modelId="{C3448AC2-EB24-476B-81AC-F2606383E016}" type="presOf" srcId="{7C77DF64-5588-4B0A-9A4D-39C014132CB1}" destId="{0FFAFCCB-2033-4370-A69E-032FD968C9FF}" srcOrd="0" destOrd="0" presId="urn:microsoft.com/office/officeart/2005/8/layout/default"/>
    <dgm:cxn modelId="{366BA8C8-BB0F-462F-BEA7-775994FDDE0E}" type="presOf" srcId="{96746FE8-BC27-444F-A81D-F27F6844235B}" destId="{BF6273D6-EAE0-4037-B666-68138C3C184B}" srcOrd="0" destOrd="0" presId="urn:microsoft.com/office/officeart/2005/8/layout/default"/>
    <dgm:cxn modelId="{40205174-1F7E-44B8-A793-512D4063C069}" type="presParOf" srcId="{FA774CC4-318A-4540-BB28-4BBFBD72C72C}" destId="{BF6273D6-EAE0-4037-B666-68138C3C184B}" srcOrd="0" destOrd="0" presId="urn:microsoft.com/office/officeart/2005/8/layout/default"/>
    <dgm:cxn modelId="{4B95CE2A-4BFA-4FBA-B411-146CF7E14944}" type="presParOf" srcId="{FA774CC4-318A-4540-BB28-4BBFBD72C72C}" destId="{12B58CC5-730D-4F90-AB26-E764178464DD}" srcOrd="1" destOrd="0" presId="urn:microsoft.com/office/officeart/2005/8/layout/default"/>
    <dgm:cxn modelId="{B33D2898-2083-4950-A884-872331FB499C}" type="presParOf" srcId="{FA774CC4-318A-4540-BB28-4BBFBD72C72C}" destId="{436C6ACD-9DB2-40E7-8EFD-8F246651B3C7}" srcOrd="2" destOrd="0" presId="urn:microsoft.com/office/officeart/2005/8/layout/default"/>
    <dgm:cxn modelId="{0C43DF64-674A-46C0-91E0-9E9EADE073D9}" type="presParOf" srcId="{FA774CC4-318A-4540-BB28-4BBFBD72C72C}" destId="{5FB9C3AE-FD57-4B8E-992D-DEEC1E3E8F12}" srcOrd="3" destOrd="0" presId="urn:microsoft.com/office/officeart/2005/8/layout/default"/>
    <dgm:cxn modelId="{B056A081-9EA1-4BAF-94CB-BFCC5C6128DB}" type="presParOf" srcId="{FA774CC4-318A-4540-BB28-4BBFBD72C72C}" destId="{0FFAFCCB-2033-4370-A69E-032FD968C9FF}" srcOrd="4" destOrd="0" presId="urn:microsoft.com/office/officeart/2005/8/layout/default"/>
    <dgm:cxn modelId="{BDB9E452-A432-495A-A2A3-0FC413D077AD}" type="presParOf" srcId="{FA774CC4-318A-4540-BB28-4BBFBD72C72C}" destId="{D8A8E48E-EA23-42A8-8C1F-36E0B5E46181}" srcOrd="5" destOrd="0" presId="urn:microsoft.com/office/officeart/2005/8/layout/default"/>
    <dgm:cxn modelId="{8C47BBD3-FCC9-4A52-A323-DA198A307CC8}" type="presParOf" srcId="{FA774CC4-318A-4540-BB28-4BBFBD72C72C}" destId="{E6A9539B-821B-4893-8F7A-3C65CAE5166D}"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273D6-EAE0-4037-B666-68138C3C184B}">
      <dsp:nvSpPr>
        <dsp:cNvPr id="0" name=""/>
        <dsp:cNvSpPr/>
      </dsp:nvSpPr>
      <dsp:spPr>
        <a:xfrm>
          <a:off x="723" y="64714"/>
          <a:ext cx="2820554" cy="1692332"/>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Proofread (aloud)</a:t>
          </a:r>
        </a:p>
      </dsp:txBody>
      <dsp:txXfrm>
        <a:off x="723" y="64714"/>
        <a:ext cx="2820554" cy="1692332"/>
      </dsp:txXfrm>
    </dsp:sp>
    <dsp:sp modelId="{436C6ACD-9DB2-40E7-8EFD-8F246651B3C7}">
      <dsp:nvSpPr>
        <dsp:cNvPr id="0" name=""/>
        <dsp:cNvSpPr/>
      </dsp:nvSpPr>
      <dsp:spPr>
        <a:xfrm>
          <a:off x="3103333" y="64714"/>
          <a:ext cx="2820554" cy="1692332"/>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Have someone else read it (GWC)</a:t>
          </a:r>
        </a:p>
      </dsp:txBody>
      <dsp:txXfrm>
        <a:off x="3103333" y="64714"/>
        <a:ext cx="2820554" cy="1692332"/>
      </dsp:txXfrm>
    </dsp:sp>
    <dsp:sp modelId="{0FFAFCCB-2033-4370-A69E-032FD968C9FF}">
      <dsp:nvSpPr>
        <dsp:cNvPr id="0" name=""/>
        <dsp:cNvSpPr/>
      </dsp:nvSpPr>
      <dsp:spPr>
        <a:xfrm>
          <a:off x="723" y="2039102"/>
          <a:ext cx="2820554" cy="1692332"/>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Correct submittable format</a:t>
          </a:r>
        </a:p>
      </dsp:txBody>
      <dsp:txXfrm>
        <a:off x="723" y="2039102"/>
        <a:ext cx="2820554" cy="1692332"/>
      </dsp:txXfrm>
    </dsp:sp>
    <dsp:sp modelId="{E6A9539B-821B-4893-8F7A-3C65CAE5166D}">
      <dsp:nvSpPr>
        <dsp:cNvPr id="0" name=""/>
        <dsp:cNvSpPr/>
      </dsp:nvSpPr>
      <dsp:spPr>
        <a:xfrm>
          <a:off x="3103333" y="2039102"/>
          <a:ext cx="2820554" cy="1692332"/>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Include your name</a:t>
          </a:r>
        </a:p>
      </dsp:txBody>
      <dsp:txXfrm>
        <a:off x="3103333" y="2039102"/>
        <a:ext cx="2820554" cy="169233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2/21/2024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2/21/2024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posterpresentations.com/free-poster-templates.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flickr.com/photos/lukexmartin/4801632111"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englishfury.com/mixedink/social-media"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thesatorilab.com/innovation-unpacked-workshop/v2ccropeedbw/"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en/post-it-memo-pin-stamp-3047230/"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pngall.com/sherlock-holmes-png/"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tl.openlcc.net/oer/assignments/writing-commons-critical-reading/"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xhere.com/de/photo/1169800"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pexels.com/video/close-up-video-of-a-person-typing-7822021/"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C6DD6-2E52-4170-A1A1-B561539C2819}"/>
              </a:ext>
            </a:extLst>
          </p:cNvPr>
          <p:cNvSpPr>
            <a:spLocks noGrp="1"/>
          </p:cNvSpPr>
          <p:nvPr>
            <p:ph type="ctrTitle"/>
          </p:nvPr>
        </p:nvSpPr>
        <p:spPr/>
        <p:txBody>
          <a:bodyPr/>
          <a:lstStyle/>
          <a:p>
            <a:r>
              <a:rPr lang="en-US" dirty="0"/>
              <a:t>Writing CFAs/CFPs and Creating Posters</a:t>
            </a:r>
          </a:p>
        </p:txBody>
      </p:sp>
      <p:sp>
        <p:nvSpPr>
          <p:cNvPr id="3" name="Subtitle 2">
            <a:extLst>
              <a:ext uri="{FF2B5EF4-FFF2-40B4-BE49-F238E27FC236}">
                <a16:creationId xmlns:a16="http://schemas.microsoft.com/office/drawing/2014/main" id="{7F344F79-438F-4A5C-8645-6DD7B471500B}"/>
              </a:ext>
            </a:extLst>
          </p:cNvPr>
          <p:cNvSpPr>
            <a:spLocks noGrp="1"/>
          </p:cNvSpPr>
          <p:nvPr>
            <p:ph type="subTitle" idx="1"/>
          </p:nvPr>
        </p:nvSpPr>
        <p:spPr/>
        <p:txBody>
          <a:bodyPr/>
          <a:lstStyle/>
          <a:p>
            <a:r>
              <a:rPr lang="en-US" dirty="0"/>
              <a:t>Dr. Kelsie Endicott</a:t>
            </a:r>
          </a:p>
        </p:txBody>
      </p:sp>
    </p:spTree>
    <p:extLst>
      <p:ext uri="{BB962C8B-B14F-4D97-AF65-F5344CB8AC3E}">
        <p14:creationId xmlns:p14="http://schemas.microsoft.com/office/powerpoint/2010/main" val="685908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B9F9A-AAF3-4BAD-AC0A-6F466D4D8702}"/>
              </a:ext>
            </a:extLst>
          </p:cNvPr>
          <p:cNvSpPr>
            <a:spLocks noGrp="1"/>
          </p:cNvSpPr>
          <p:nvPr>
            <p:ph type="title"/>
          </p:nvPr>
        </p:nvSpPr>
        <p:spPr/>
        <p:txBody>
          <a:bodyPr/>
          <a:lstStyle/>
          <a:p>
            <a:r>
              <a:rPr lang="en-US" dirty="0"/>
              <a:t>Phase 4: Revision</a:t>
            </a:r>
          </a:p>
        </p:txBody>
      </p:sp>
      <p:graphicFrame>
        <p:nvGraphicFramePr>
          <p:cNvPr id="4" name="Diagram 3">
            <a:extLst>
              <a:ext uri="{FF2B5EF4-FFF2-40B4-BE49-F238E27FC236}">
                <a16:creationId xmlns:a16="http://schemas.microsoft.com/office/drawing/2014/main" id="{530DBF1C-A592-4E5D-A804-F629B8340EC6}"/>
              </a:ext>
            </a:extLst>
          </p:cNvPr>
          <p:cNvGraphicFramePr/>
          <p:nvPr>
            <p:extLst>
              <p:ext uri="{D42A27DB-BD31-4B8C-83A1-F6EECF244321}">
                <p14:modId xmlns:p14="http://schemas.microsoft.com/office/powerpoint/2010/main" val="4187756505"/>
              </p:ext>
            </p:extLst>
          </p:nvPr>
        </p:nvGraphicFramePr>
        <p:xfrm>
          <a:off x="3133694" y="2512464"/>
          <a:ext cx="5924611" cy="3796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7125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B4401-E330-438A-9047-F418DF415757}"/>
              </a:ext>
            </a:extLst>
          </p:cNvPr>
          <p:cNvSpPr>
            <a:spLocks noGrp="1"/>
          </p:cNvSpPr>
          <p:nvPr>
            <p:ph type="title"/>
          </p:nvPr>
        </p:nvSpPr>
        <p:spPr/>
        <p:txBody>
          <a:bodyPr/>
          <a:lstStyle/>
          <a:p>
            <a:r>
              <a:rPr lang="en-US" dirty="0"/>
              <a:t>Let’s Review a Sample Abstract</a:t>
            </a:r>
          </a:p>
        </p:txBody>
      </p:sp>
    </p:spTree>
    <p:extLst>
      <p:ext uri="{BB962C8B-B14F-4D97-AF65-F5344CB8AC3E}">
        <p14:creationId xmlns:p14="http://schemas.microsoft.com/office/powerpoint/2010/main" val="486871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A99DD-2A40-4C93-8493-6DF1FC5AA444}"/>
              </a:ext>
            </a:extLst>
          </p:cNvPr>
          <p:cNvSpPr>
            <a:spLocks noGrp="1"/>
          </p:cNvSpPr>
          <p:nvPr>
            <p:ph type="title"/>
          </p:nvPr>
        </p:nvSpPr>
        <p:spPr/>
        <p:txBody>
          <a:bodyPr/>
          <a:lstStyle/>
          <a:p>
            <a:r>
              <a:rPr lang="en-US" dirty="0"/>
              <a:t>Strategies for Creating a Poster</a:t>
            </a:r>
          </a:p>
        </p:txBody>
      </p:sp>
      <p:sp>
        <p:nvSpPr>
          <p:cNvPr id="3" name="Content Placeholder 2">
            <a:extLst>
              <a:ext uri="{FF2B5EF4-FFF2-40B4-BE49-F238E27FC236}">
                <a16:creationId xmlns:a16="http://schemas.microsoft.com/office/drawing/2014/main" id="{4A85C4F7-46AB-4083-9990-DA369D5F59DC}"/>
              </a:ext>
            </a:extLst>
          </p:cNvPr>
          <p:cNvSpPr>
            <a:spLocks noGrp="1"/>
          </p:cNvSpPr>
          <p:nvPr>
            <p:ph idx="1"/>
          </p:nvPr>
        </p:nvSpPr>
        <p:spPr/>
        <p:txBody>
          <a:bodyPr/>
          <a:lstStyle/>
          <a:p>
            <a:r>
              <a:rPr lang="en-US" dirty="0"/>
              <a:t>Identify the poster size (this information is usually on the submission page) and how it will be displayed.</a:t>
            </a:r>
          </a:p>
          <a:p>
            <a:r>
              <a:rPr lang="en-US" dirty="0"/>
              <a:t>Once you know the size, you can look for free templates online (this is the website I use: </a:t>
            </a:r>
            <a:r>
              <a:rPr lang="en-US" dirty="0">
                <a:hlinkClick r:id="rId2"/>
              </a:rPr>
              <a:t>https://www.posterpresentations.com/free-poster-templates.html</a:t>
            </a:r>
            <a:r>
              <a:rPr lang="en-US" dirty="0"/>
              <a:t> )</a:t>
            </a:r>
          </a:p>
          <a:p>
            <a:r>
              <a:rPr lang="en-US" dirty="0"/>
              <a:t>Research posters usually contain IMRAD information.</a:t>
            </a:r>
          </a:p>
          <a:p>
            <a:r>
              <a:rPr lang="en-US" dirty="0"/>
              <a:t>All content should be necessary and/or significant.</a:t>
            </a:r>
          </a:p>
          <a:p>
            <a:endParaRPr lang="en-US" dirty="0"/>
          </a:p>
          <a:p>
            <a:endParaRPr lang="en-US" dirty="0"/>
          </a:p>
        </p:txBody>
      </p:sp>
    </p:spTree>
    <p:extLst>
      <p:ext uri="{BB962C8B-B14F-4D97-AF65-F5344CB8AC3E}">
        <p14:creationId xmlns:p14="http://schemas.microsoft.com/office/powerpoint/2010/main" val="3630160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5402-1E28-4495-A1E3-476DBB297AF9}"/>
              </a:ext>
            </a:extLst>
          </p:cNvPr>
          <p:cNvSpPr>
            <a:spLocks noGrp="1"/>
          </p:cNvSpPr>
          <p:nvPr>
            <p:ph type="title"/>
          </p:nvPr>
        </p:nvSpPr>
        <p:spPr/>
        <p:txBody>
          <a:bodyPr/>
          <a:lstStyle/>
          <a:p>
            <a:r>
              <a:rPr lang="en-US" dirty="0"/>
              <a:t>Research Symposium Poster Specs.</a:t>
            </a:r>
          </a:p>
        </p:txBody>
      </p:sp>
      <p:sp>
        <p:nvSpPr>
          <p:cNvPr id="3" name="Content Placeholder 2">
            <a:extLst>
              <a:ext uri="{FF2B5EF4-FFF2-40B4-BE49-F238E27FC236}">
                <a16:creationId xmlns:a16="http://schemas.microsoft.com/office/drawing/2014/main" id="{5EEDFEFE-0D7C-4D02-BF41-B29E9F0BF039}"/>
              </a:ext>
            </a:extLst>
          </p:cNvPr>
          <p:cNvSpPr>
            <a:spLocks noGrp="1"/>
          </p:cNvSpPr>
          <p:nvPr>
            <p:ph idx="1"/>
          </p:nvPr>
        </p:nvSpPr>
        <p:spPr/>
        <p:txBody>
          <a:bodyPr>
            <a:normAutofit fontScale="92500" lnSpcReduction="20000"/>
          </a:bodyPr>
          <a:lstStyle/>
          <a:p>
            <a:r>
              <a:rPr lang="en-US" dirty="0"/>
              <a:t>Title, presenting author name, co-author name(s), affiliations, city and state as presented in the abstract.</a:t>
            </a:r>
          </a:p>
          <a:p>
            <a:r>
              <a:rPr lang="en-US" dirty="0"/>
              <a:t>Generally, posters should include: an Introduction, Materials and Methods, Results, Discussion, Literature cited, and Acknowledgements.</a:t>
            </a:r>
          </a:p>
          <a:p>
            <a:r>
              <a:rPr lang="en-US" dirty="0"/>
              <a:t>Poster Board Displays will be provided which will accommodate poster presentations up to a maximum size of 32 inches wide and 48 inches long.</a:t>
            </a:r>
          </a:p>
          <a:p>
            <a:r>
              <a:rPr lang="en-US" dirty="0"/>
              <a:t>Poster Presentations smaller than this maximum size (such as those prepared on commercial poster board) are acceptable.</a:t>
            </a:r>
          </a:p>
          <a:p>
            <a:r>
              <a:rPr lang="en-US" dirty="0"/>
              <a:t>Poster T-pins will be provided.</a:t>
            </a:r>
          </a:p>
        </p:txBody>
      </p:sp>
    </p:spTree>
    <p:extLst>
      <p:ext uri="{BB962C8B-B14F-4D97-AF65-F5344CB8AC3E}">
        <p14:creationId xmlns:p14="http://schemas.microsoft.com/office/powerpoint/2010/main" val="2296267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51A07-C8E7-44C3-A4AA-94E4D8172DB2}"/>
              </a:ext>
            </a:extLst>
          </p:cNvPr>
          <p:cNvSpPr>
            <a:spLocks noGrp="1"/>
          </p:cNvSpPr>
          <p:nvPr>
            <p:ph type="title"/>
          </p:nvPr>
        </p:nvSpPr>
        <p:spPr/>
        <p:txBody>
          <a:bodyPr/>
          <a:lstStyle/>
          <a:p>
            <a:r>
              <a:rPr lang="en-US" dirty="0"/>
              <a:t>Strategies for Designing a Poster</a:t>
            </a:r>
          </a:p>
        </p:txBody>
      </p:sp>
      <p:sp>
        <p:nvSpPr>
          <p:cNvPr id="3" name="Content Placeholder 2">
            <a:extLst>
              <a:ext uri="{FF2B5EF4-FFF2-40B4-BE49-F238E27FC236}">
                <a16:creationId xmlns:a16="http://schemas.microsoft.com/office/drawing/2014/main" id="{BBAB59A5-6420-4D98-B394-C2AF43156247}"/>
              </a:ext>
            </a:extLst>
          </p:cNvPr>
          <p:cNvSpPr>
            <a:spLocks noGrp="1"/>
          </p:cNvSpPr>
          <p:nvPr>
            <p:ph idx="1"/>
          </p:nvPr>
        </p:nvSpPr>
        <p:spPr/>
        <p:txBody>
          <a:bodyPr>
            <a:normAutofit fontScale="92500" lnSpcReduction="10000"/>
          </a:bodyPr>
          <a:lstStyle/>
          <a:p>
            <a:r>
              <a:rPr lang="en-US" dirty="0"/>
              <a:t>Think carefully about its visual appeal. Your poster is like a work of art. As the artist, you need to consider how your audience will be engaging with your work and make your design choices accordingly.</a:t>
            </a:r>
          </a:p>
          <a:p>
            <a:pPr lvl="1"/>
            <a:r>
              <a:rPr lang="en-US" dirty="0"/>
              <a:t>Aim for a balance between words and images.</a:t>
            </a:r>
          </a:p>
          <a:p>
            <a:pPr lvl="1"/>
            <a:r>
              <a:rPr lang="en-US" dirty="0"/>
              <a:t>Consider text and image size, especially with respect to distance.</a:t>
            </a:r>
          </a:p>
          <a:p>
            <a:pPr lvl="1"/>
            <a:r>
              <a:rPr lang="en-US" dirty="0"/>
              <a:t>Select an easily readable font (and complimentary fonts…serif and </a:t>
            </a:r>
            <a:r>
              <a:rPr lang="en-US" dirty="0" err="1"/>
              <a:t>san</a:t>
            </a:r>
            <a:r>
              <a:rPr lang="en-US" dirty="0"/>
              <a:t>-serif).</a:t>
            </a:r>
          </a:p>
          <a:p>
            <a:pPr lvl="1"/>
            <a:r>
              <a:rPr lang="en-US" dirty="0"/>
              <a:t>Don’t go wild with color—readability is key.</a:t>
            </a:r>
          </a:p>
          <a:p>
            <a:pPr lvl="1"/>
            <a:r>
              <a:rPr lang="en-US" dirty="0"/>
              <a:t>Print your poster in advance so that you have enough time to revise and re-print if you need to.</a:t>
            </a:r>
          </a:p>
          <a:p>
            <a:endParaRPr lang="en-US" dirty="0"/>
          </a:p>
        </p:txBody>
      </p:sp>
      <p:pic>
        <p:nvPicPr>
          <p:cNvPr id="5" name="Picture 4">
            <a:extLst>
              <a:ext uri="{FF2B5EF4-FFF2-40B4-BE49-F238E27FC236}">
                <a16:creationId xmlns:a16="http://schemas.microsoft.com/office/drawing/2014/main" id="{439C73B6-CEEC-4842-A384-5F323E0570B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4115198"/>
            <a:ext cx="1639253" cy="2742802"/>
          </a:xfrm>
          <a:prstGeom prst="rect">
            <a:avLst/>
          </a:prstGeom>
        </p:spPr>
      </p:pic>
    </p:spTree>
    <p:extLst>
      <p:ext uri="{BB962C8B-B14F-4D97-AF65-F5344CB8AC3E}">
        <p14:creationId xmlns:p14="http://schemas.microsoft.com/office/powerpoint/2010/main" val="938037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0FDB6-D435-48D1-BFA4-34B5B35628B2}"/>
              </a:ext>
            </a:extLst>
          </p:cNvPr>
          <p:cNvSpPr>
            <a:spLocks noGrp="1"/>
          </p:cNvSpPr>
          <p:nvPr>
            <p:ph type="title"/>
          </p:nvPr>
        </p:nvSpPr>
        <p:spPr/>
        <p:txBody>
          <a:bodyPr/>
          <a:lstStyle/>
          <a:p>
            <a:r>
              <a:rPr lang="en-US" dirty="0"/>
              <a:t>Crowdsourcing</a:t>
            </a:r>
          </a:p>
        </p:txBody>
      </p:sp>
      <p:sp>
        <p:nvSpPr>
          <p:cNvPr id="3" name="Content Placeholder 2">
            <a:extLst>
              <a:ext uri="{FF2B5EF4-FFF2-40B4-BE49-F238E27FC236}">
                <a16:creationId xmlns:a16="http://schemas.microsoft.com/office/drawing/2014/main" id="{15FB77AC-1B90-4FCA-8564-B0D0E37EEDF3}"/>
              </a:ext>
            </a:extLst>
          </p:cNvPr>
          <p:cNvSpPr>
            <a:spLocks noGrp="1"/>
          </p:cNvSpPr>
          <p:nvPr>
            <p:ph idx="1"/>
          </p:nvPr>
        </p:nvSpPr>
        <p:spPr/>
        <p:txBody>
          <a:bodyPr/>
          <a:lstStyle/>
          <a:p>
            <a:r>
              <a:rPr lang="en-US" dirty="0"/>
              <a:t>Does anyone have any advice they would like to share regarding crafting CFAs/CFPs and posters?</a:t>
            </a:r>
          </a:p>
        </p:txBody>
      </p:sp>
      <p:pic>
        <p:nvPicPr>
          <p:cNvPr id="5" name="Picture 4">
            <a:extLst>
              <a:ext uri="{FF2B5EF4-FFF2-40B4-BE49-F238E27FC236}">
                <a16:creationId xmlns:a16="http://schemas.microsoft.com/office/drawing/2014/main" id="{48FC8B54-D270-42A1-9FC9-0B0DF0C32F1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544759" y="3710469"/>
            <a:ext cx="3102479" cy="2063149"/>
          </a:xfrm>
          <a:prstGeom prst="rect">
            <a:avLst/>
          </a:prstGeom>
        </p:spPr>
      </p:pic>
    </p:spTree>
    <p:extLst>
      <p:ext uri="{BB962C8B-B14F-4D97-AF65-F5344CB8AC3E}">
        <p14:creationId xmlns:p14="http://schemas.microsoft.com/office/powerpoint/2010/main" val="1532190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63EEF-82E0-408E-B025-6D4BAB8E6693}"/>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4041261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11C18-97AF-4FDD-AF1E-CC96CD088507}"/>
              </a:ext>
            </a:extLst>
          </p:cNvPr>
          <p:cNvSpPr>
            <a:spLocks noGrp="1"/>
          </p:cNvSpPr>
          <p:nvPr>
            <p:ph type="title"/>
          </p:nvPr>
        </p:nvSpPr>
        <p:spPr/>
        <p:txBody>
          <a:bodyPr/>
          <a:lstStyle/>
          <a:p>
            <a:r>
              <a:rPr lang="en-US" dirty="0"/>
              <a:t>Workshop</a:t>
            </a:r>
          </a:p>
        </p:txBody>
      </p:sp>
      <p:sp>
        <p:nvSpPr>
          <p:cNvPr id="3" name="Content Placeholder 2">
            <a:extLst>
              <a:ext uri="{FF2B5EF4-FFF2-40B4-BE49-F238E27FC236}">
                <a16:creationId xmlns:a16="http://schemas.microsoft.com/office/drawing/2014/main" id="{33F5FAF4-6360-491B-A113-FC73B6B60F91}"/>
              </a:ext>
            </a:extLst>
          </p:cNvPr>
          <p:cNvSpPr>
            <a:spLocks noGrp="1"/>
          </p:cNvSpPr>
          <p:nvPr>
            <p:ph idx="1"/>
          </p:nvPr>
        </p:nvSpPr>
        <p:spPr/>
        <p:txBody>
          <a:bodyPr/>
          <a:lstStyle/>
          <a:p>
            <a:r>
              <a:rPr lang="en-US" dirty="0"/>
              <a:t>Let’s spend the time we have left workshopping our CFAs/CFPs and/or posters.</a:t>
            </a:r>
          </a:p>
        </p:txBody>
      </p:sp>
      <p:pic>
        <p:nvPicPr>
          <p:cNvPr id="5" name="Picture 4">
            <a:extLst>
              <a:ext uri="{FF2B5EF4-FFF2-40B4-BE49-F238E27FC236}">
                <a16:creationId xmlns:a16="http://schemas.microsoft.com/office/drawing/2014/main" id="{5D49F3BA-A582-4A0A-946E-2056D4253BE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557898" y="3924068"/>
            <a:ext cx="5076202" cy="1951800"/>
          </a:xfrm>
          <a:prstGeom prst="rect">
            <a:avLst/>
          </a:prstGeom>
        </p:spPr>
      </p:pic>
    </p:spTree>
    <p:extLst>
      <p:ext uri="{BB962C8B-B14F-4D97-AF65-F5344CB8AC3E}">
        <p14:creationId xmlns:p14="http://schemas.microsoft.com/office/powerpoint/2010/main" val="2578137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65B13-4CCA-40E0-A37B-510583EB753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C62C4809-ED51-4EDD-90E7-9B2E87580368}"/>
              </a:ext>
            </a:extLst>
          </p:cNvPr>
          <p:cNvSpPr>
            <a:spLocks noGrp="1"/>
          </p:cNvSpPr>
          <p:nvPr>
            <p:ph idx="1"/>
          </p:nvPr>
        </p:nvSpPr>
        <p:spPr/>
        <p:txBody>
          <a:bodyPr>
            <a:normAutofit/>
          </a:bodyPr>
          <a:lstStyle/>
          <a:p>
            <a:r>
              <a:rPr lang="en-US" sz="2800" dirty="0"/>
              <a:t>Upcoming events</a:t>
            </a:r>
          </a:p>
          <a:p>
            <a:r>
              <a:rPr lang="en-US" sz="2800" dirty="0"/>
              <a:t>Discuss strategies for writing CFAs/CFPs</a:t>
            </a:r>
          </a:p>
          <a:p>
            <a:r>
              <a:rPr lang="en-US" sz="2800" dirty="0"/>
              <a:t>Discuss strategies for creating poster presentations</a:t>
            </a:r>
          </a:p>
          <a:p>
            <a:r>
              <a:rPr lang="en-US" sz="2800" dirty="0"/>
              <a:t>Open workshop</a:t>
            </a:r>
          </a:p>
        </p:txBody>
      </p:sp>
    </p:spTree>
    <p:extLst>
      <p:ext uri="{BB962C8B-B14F-4D97-AF65-F5344CB8AC3E}">
        <p14:creationId xmlns:p14="http://schemas.microsoft.com/office/powerpoint/2010/main" val="2299081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1E070-7218-43B3-9960-C9A2E4D4E9C5}"/>
              </a:ext>
            </a:extLst>
          </p:cNvPr>
          <p:cNvSpPr>
            <a:spLocks noGrp="1"/>
          </p:cNvSpPr>
          <p:nvPr>
            <p:ph type="title"/>
          </p:nvPr>
        </p:nvSpPr>
        <p:spPr/>
        <p:txBody>
          <a:bodyPr/>
          <a:lstStyle/>
          <a:p>
            <a:r>
              <a:rPr lang="en-US" dirty="0"/>
              <a:t>Upcoming Events</a:t>
            </a:r>
          </a:p>
        </p:txBody>
      </p:sp>
      <p:sp>
        <p:nvSpPr>
          <p:cNvPr id="3" name="Content Placeholder 2">
            <a:extLst>
              <a:ext uri="{FF2B5EF4-FFF2-40B4-BE49-F238E27FC236}">
                <a16:creationId xmlns:a16="http://schemas.microsoft.com/office/drawing/2014/main" id="{166CA1C2-06A8-40E0-B9AA-84C457246797}"/>
              </a:ext>
            </a:extLst>
          </p:cNvPr>
          <p:cNvSpPr>
            <a:spLocks noGrp="1"/>
          </p:cNvSpPr>
          <p:nvPr>
            <p:ph idx="1"/>
          </p:nvPr>
        </p:nvSpPr>
        <p:spPr/>
        <p:txBody>
          <a:bodyPr>
            <a:normAutofit/>
          </a:bodyPr>
          <a:lstStyle/>
          <a:p>
            <a:r>
              <a:rPr lang="en-US" dirty="0"/>
              <a:t>Volunteer for the Research Symposium by Friday, March 1</a:t>
            </a:r>
            <a:r>
              <a:rPr lang="en-US" baseline="30000" dirty="0"/>
              <a:t>st.</a:t>
            </a:r>
            <a:endParaRPr lang="en-US" dirty="0"/>
          </a:p>
          <a:p>
            <a:r>
              <a:rPr lang="en-US" dirty="0"/>
              <a:t>Attend the GWC’s workshop on Navigating a Career in Higher Education on Wednesday, March 6</a:t>
            </a:r>
            <a:r>
              <a:rPr lang="en-US" baseline="30000" dirty="0"/>
              <a:t>th</a:t>
            </a:r>
            <a:r>
              <a:rPr lang="en-US" dirty="0"/>
              <a:t> at 6 pm.</a:t>
            </a:r>
          </a:p>
          <a:p>
            <a:r>
              <a:rPr lang="en-US" dirty="0"/>
              <a:t>Attend the GWC’s drop-in writing group on Saturday, March 9</a:t>
            </a:r>
            <a:r>
              <a:rPr lang="en-US" baseline="30000" dirty="0"/>
              <a:t>th</a:t>
            </a:r>
            <a:r>
              <a:rPr lang="en-US" dirty="0"/>
              <a:t> from 9 am-noon.</a:t>
            </a:r>
          </a:p>
          <a:p>
            <a:r>
              <a:rPr lang="en-US" dirty="0"/>
              <a:t>Submit your abstracts to the Research Symposium by Friday, March 15</a:t>
            </a:r>
            <a:r>
              <a:rPr lang="en-US" baseline="30000" dirty="0"/>
              <a:t>th.</a:t>
            </a:r>
            <a:endParaRPr lang="en-US" dirty="0"/>
          </a:p>
          <a:p>
            <a:r>
              <a:rPr lang="en-US" dirty="0"/>
              <a:t>Attend the Research Symposium on Thursday, April 18</a:t>
            </a:r>
            <a:r>
              <a:rPr lang="en-US" baseline="30000" dirty="0"/>
              <a:t>th</a:t>
            </a:r>
            <a:r>
              <a:rPr lang="en-US" dirty="0"/>
              <a:t>.</a:t>
            </a:r>
          </a:p>
        </p:txBody>
      </p:sp>
      <p:pic>
        <p:nvPicPr>
          <p:cNvPr id="5" name="Picture 4">
            <a:extLst>
              <a:ext uri="{FF2B5EF4-FFF2-40B4-BE49-F238E27FC236}">
                <a16:creationId xmlns:a16="http://schemas.microsoft.com/office/drawing/2014/main" id="{0451E076-34CD-4A5E-AFE4-E0D7A232C5F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904718" y="-247827"/>
            <a:ext cx="3287282" cy="3287282"/>
          </a:xfrm>
          <a:prstGeom prst="rect">
            <a:avLst/>
          </a:prstGeom>
        </p:spPr>
      </p:pic>
    </p:spTree>
    <p:extLst>
      <p:ext uri="{BB962C8B-B14F-4D97-AF65-F5344CB8AC3E}">
        <p14:creationId xmlns:p14="http://schemas.microsoft.com/office/powerpoint/2010/main" val="2955474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A9BBF-EDBD-4918-9C7C-9ED5BF36FB2F}"/>
              </a:ext>
            </a:extLst>
          </p:cNvPr>
          <p:cNvSpPr>
            <a:spLocks noGrp="1"/>
          </p:cNvSpPr>
          <p:nvPr>
            <p:ph type="title"/>
          </p:nvPr>
        </p:nvSpPr>
        <p:spPr/>
        <p:txBody>
          <a:bodyPr>
            <a:normAutofit fontScale="90000"/>
          </a:bodyPr>
          <a:lstStyle/>
          <a:p>
            <a:r>
              <a:rPr lang="en-US" dirty="0"/>
              <a:t>Call for Proposals (CFP)/Call for Abstracts (CFA)</a:t>
            </a:r>
          </a:p>
        </p:txBody>
      </p:sp>
      <p:sp>
        <p:nvSpPr>
          <p:cNvPr id="3" name="Content Placeholder 2">
            <a:extLst>
              <a:ext uri="{FF2B5EF4-FFF2-40B4-BE49-F238E27FC236}">
                <a16:creationId xmlns:a16="http://schemas.microsoft.com/office/drawing/2014/main" id="{0A96F174-DA4E-4AC2-BB9D-650B0BE30DA5}"/>
              </a:ext>
            </a:extLst>
          </p:cNvPr>
          <p:cNvSpPr>
            <a:spLocks noGrp="1"/>
          </p:cNvSpPr>
          <p:nvPr>
            <p:ph idx="1"/>
          </p:nvPr>
        </p:nvSpPr>
        <p:spPr/>
        <p:txBody>
          <a:bodyPr/>
          <a:lstStyle/>
          <a:p>
            <a:r>
              <a:rPr lang="en-US" dirty="0"/>
              <a:t>Phase 1: Closely read the CFP/CFA!</a:t>
            </a:r>
          </a:p>
          <a:p>
            <a:pPr lvl="1"/>
            <a:r>
              <a:rPr lang="en-US" dirty="0"/>
              <a:t>Re-read as often as you need to.</a:t>
            </a:r>
          </a:p>
          <a:p>
            <a:pPr lvl="1"/>
            <a:r>
              <a:rPr lang="en-US" dirty="0"/>
              <a:t>Highlight and take notes.</a:t>
            </a:r>
          </a:p>
          <a:p>
            <a:pPr lvl="1"/>
            <a:r>
              <a:rPr lang="en-US" dirty="0"/>
              <a:t>Pay attention to the language (and mirror it in your abstract proposal).</a:t>
            </a:r>
          </a:p>
        </p:txBody>
      </p:sp>
      <p:pic>
        <p:nvPicPr>
          <p:cNvPr id="5" name="Picture 4">
            <a:extLst>
              <a:ext uri="{FF2B5EF4-FFF2-40B4-BE49-F238E27FC236}">
                <a16:creationId xmlns:a16="http://schemas.microsoft.com/office/drawing/2014/main" id="{2A947D0D-45C7-4F9C-8F89-5EAE60B0313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138869" y="2556932"/>
            <a:ext cx="2682245" cy="2682245"/>
          </a:xfrm>
          <a:prstGeom prst="rect">
            <a:avLst/>
          </a:prstGeom>
        </p:spPr>
      </p:pic>
    </p:spTree>
    <p:extLst>
      <p:ext uri="{BB962C8B-B14F-4D97-AF65-F5344CB8AC3E}">
        <p14:creationId xmlns:p14="http://schemas.microsoft.com/office/powerpoint/2010/main" val="642896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4F9DB-A76C-48F5-BFA8-1E4249134416}"/>
              </a:ext>
            </a:extLst>
          </p:cNvPr>
          <p:cNvSpPr>
            <a:spLocks noGrp="1"/>
          </p:cNvSpPr>
          <p:nvPr>
            <p:ph type="title"/>
          </p:nvPr>
        </p:nvSpPr>
        <p:spPr/>
        <p:txBody>
          <a:bodyPr/>
          <a:lstStyle/>
          <a:p>
            <a:r>
              <a:rPr lang="en-US" dirty="0"/>
              <a:t>Strategy 1: Read the Title</a:t>
            </a:r>
          </a:p>
        </p:txBody>
      </p:sp>
      <p:sp>
        <p:nvSpPr>
          <p:cNvPr id="3" name="Content Placeholder 2">
            <a:extLst>
              <a:ext uri="{FF2B5EF4-FFF2-40B4-BE49-F238E27FC236}">
                <a16:creationId xmlns:a16="http://schemas.microsoft.com/office/drawing/2014/main" id="{D5A6B2F8-5DFC-43CA-84D8-B19CD221A374}"/>
              </a:ext>
            </a:extLst>
          </p:cNvPr>
          <p:cNvSpPr>
            <a:spLocks noGrp="1"/>
          </p:cNvSpPr>
          <p:nvPr>
            <p:ph idx="1"/>
          </p:nvPr>
        </p:nvSpPr>
        <p:spPr/>
        <p:txBody>
          <a:bodyPr/>
          <a:lstStyle/>
          <a:p>
            <a:r>
              <a:rPr lang="en-US" sz="2800" dirty="0">
                <a:effectLst/>
                <a:ea typeface="Palatino Linotype" panose="02040502050505030304" pitchFamily="18" charset="0"/>
                <a:cs typeface="Palatino Linotype" panose="02040502050505030304" pitchFamily="18" charset="0"/>
              </a:rPr>
              <a:t>Example:</a:t>
            </a:r>
          </a:p>
          <a:p>
            <a:r>
              <a:rPr lang="en-US" sz="2800" b="1" dirty="0">
                <a:effectLst/>
                <a:ea typeface="Palatino Linotype" panose="02040502050505030304" pitchFamily="18" charset="0"/>
                <a:cs typeface="Palatino Linotype" panose="02040502050505030304" pitchFamily="18" charset="0"/>
              </a:rPr>
              <a:t>Sustainable Horizons: Exploring Pathways for Knowledge Transfer through</a:t>
            </a:r>
            <a:r>
              <a:rPr lang="en-US" sz="2800" dirty="0">
                <a:effectLst/>
                <a:ea typeface="Palatino Linotype" panose="02040502050505030304" pitchFamily="18" charset="0"/>
                <a:cs typeface="Palatino Linotype" panose="02040502050505030304" pitchFamily="18" charset="0"/>
              </a:rPr>
              <a:t> </a:t>
            </a:r>
            <a:r>
              <a:rPr lang="en-US" sz="2800" b="1" dirty="0">
                <a:effectLst/>
                <a:ea typeface="Palatino Linotype" panose="02040502050505030304" pitchFamily="18" charset="0"/>
                <a:cs typeface="Palatino Linotype" panose="02040502050505030304" pitchFamily="18" charset="0"/>
              </a:rPr>
              <a:t>Multidimensional Research</a:t>
            </a:r>
          </a:p>
          <a:p>
            <a:r>
              <a:rPr lang="en-US" sz="2800" dirty="0">
                <a:ea typeface="Palatino Linotype" panose="02040502050505030304" pitchFamily="18" charset="0"/>
                <a:cs typeface="Palatino Linotype" panose="02040502050505030304" pitchFamily="18" charset="0"/>
              </a:rPr>
              <a:t>What is the title saying? What is theme? Put it in your own words if you have to.</a:t>
            </a:r>
            <a:endParaRPr lang="en-US" sz="2800" dirty="0">
              <a:effectLst/>
              <a:ea typeface="Palatino Linotype" panose="02040502050505030304" pitchFamily="18" charset="0"/>
              <a:cs typeface="Palatino Linotype" panose="02040502050505030304" pitchFamily="18" charset="0"/>
            </a:endParaRPr>
          </a:p>
          <a:p>
            <a:endParaRPr lang="en-US" dirty="0"/>
          </a:p>
        </p:txBody>
      </p:sp>
      <p:pic>
        <p:nvPicPr>
          <p:cNvPr id="5" name="Picture 4">
            <a:extLst>
              <a:ext uri="{FF2B5EF4-FFF2-40B4-BE49-F238E27FC236}">
                <a16:creationId xmlns:a16="http://schemas.microsoft.com/office/drawing/2014/main" id="{5308E6E9-3EA2-43D9-83E7-C5651BCA874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132895" y="4997153"/>
            <a:ext cx="2059105" cy="1860847"/>
          </a:xfrm>
          <a:prstGeom prst="rect">
            <a:avLst/>
          </a:prstGeom>
        </p:spPr>
      </p:pic>
    </p:spTree>
    <p:extLst>
      <p:ext uri="{BB962C8B-B14F-4D97-AF65-F5344CB8AC3E}">
        <p14:creationId xmlns:p14="http://schemas.microsoft.com/office/powerpoint/2010/main" val="2361475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7139C-BCFB-4A2B-88B6-C4520C4D32FF}"/>
              </a:ext>
            </a:extLst>
          </p:cNvPr>
          <p:cNvSpPr>
            <a:spLocks noGrp="1"/>
          </p:cNvSpPr>
          <p:nvPr>
            <p:ph type="title"/>
          </p:nvPr>
        </p:nvSpPr>
        <p:spPr/>
        <p:txBody>
          <a:bodyPr/>
          <a:lstStyle/>
          <a:p>
            <a:r>
              <a:rPr lang="en-US" dirty="0"/>
              <a:t>Phase 1: Carefully Read the Call</a:t>
            </a:r>
          </a:p>
        </p:txBody>
      </p:sp>
      <p:sp>
        <p:nvSpPr>
          <p:cNvPr id="3" name="Content Placeholder 2">
            <a:extLst>
              <a:ext uri="{FF2B5EF4-FFF2-40B4-BE49-F238E27FC236}">
                <a16:creationId xmlns:a16="http://schemas.microsoft.com/office/drawing/2014/main" id="{9344191B-6668-4635-B067-15DF3852BB0D}"/>
              </a:ext>
            </a:extLst>
          </p:cNvPr>
          <p:cNvSpPr>
            <a:spLocks noGrp="1"/>
          </p:cNvSpPr>
          <p:nvPr>
            <p:ph idx="1"/>
          </p:nvPr>
        </p:nvSpPr>
        <p:spPr/>
        <p:txBody>
          <a:bodyPr/>
          <a:lstStyle/>
          <a:p>
            <a:r>
              <a:rPr lang="en-US" sz="1800" dirty="0">
                <a:effectLst/>
                <a:latin typeface="Palatino Linotype" panose="02040502050505030304" pitchFamily="18" charset="0"/>
                <a:ea typeface="Palatino Linotype" panose="02040502050505030304" pitchFamily="18" charset="0"/>
                <a:cs typeface="Palatino Linotype" panose="02040502050505030304" pitchFamily="18" charset="0"/>
              </a:rPr>
              <a:t>The theme of this year’s research symposium asks you to </a:t>
            </a:r>
            <a:r>
              <a:rPr lang="en-US" sz="1800" dirty="0">
                <a:effectLst/>
                <a:highlight>
                  <a:srgbClr val="FFFF00"/>
                </a:highlight>
                <a:latin typeface="Palatino Linotype" panose="02040502050505030304" pitchFamily="18" charset="0"/>
                <a:ea typeface="Palatino Linotype" panose="02040502050505030304" pitchFamily="18" charset="0"/>
                <a:cs typeface="Palatino Linotype" panose="02040502050505030304" pitchFamily="18" charset="0"/>
              </a:rPr>
              <a:t>consider what it means to be sustainable. </a:t>
            </a:r>
            <a:r>
              <a:rPr lang="en-US" sz="1800" dirty="0">
                <a:effectLst/>
                <a:highlight>
                  <a:srgbClr val="00FFFF"/>
                </a:highlight>
                <a:latin typeface="Palatino Linotype" panose="02040502050505030304" pitchFamily="18" charset="0"/>
                <a:ea typeface="Palatino Linotype" panose="02040502050505030304" pitchFamily="18" charset="0"/>
                <a:cs typeface="Palatino Linotype" panose="02040502050505030304" pitchFamily="18" charset="0"/>
              </a:rPr>
              <a:t>Sustainability is indexical by definition, but is most simply defined as, </a:t>
            </a:r>
            <a:r>
              <a:rPr lang="en-US" sz="1800" i="1" dirty="0">
                <a:effectLst/>
                <a:highlight>
                  <a:srgbClr val="00FFFF"/>
                </a:highlight>
                <a:latin typeface="Palatino Linotype" panose="02040502050505030304" pitchFamily="18" charset="0"/>
                <a:ea typeface="Palatino Linotype" panose="02040502050505030304" pitchFamily="18" charset="0"/>
                <a:cs typeface="Palatino Linotype" panose="02040502050505030304" pitchFamily="18" charset="0"/>
              </a:rPr>
              <a:t>the quality of being able to continue over a period of time</a:t>
            </a:r>
            <a:r>
              <a:rPr lang="en-US" sz="1800" dirty="0">
                <a:effectLst/>
                <a:highlight>
                  <a:srgbClr val="00FFFF"/>
                </a:highlight>
                <a:latin typeface="Palatino Linotype" panose="02040502050505030304" pitchFamily="18" charset="0"/>
                <a:ea typeface="Palatino Linotype" panose="02040502050505030304" pitchFamily="18" charset="0"/>
                <a:cs typeface="Palatino Linotype" panose="02040502050505030304" pitchFamily="18" charset="0"/>
              </a:rPr>
              <a:t>. Importantly, the pursuit of sustainability differs from that of maintenance. Oftentimes, we find that instead of living our lives in such a way as to be considered sustainable, our goal is, in fact, more short-sighted and directed at maintaining our status quo rather than aiming for the long-term goal of sustainability. To be sustainable implies our willingness to seek introspection and the courage to make necessary changes to improve our lives.</a:t>
            </a:r>
          </a:p>
          <a:p>
            <a:r>
              <a:rPr lang="en-US" dirty="0">
                <a:highlight>
                  <a:srgbClr val="FFFF00"/>
                </a:highlight>
              </a:rPr>
              <a:t>What to address as you write your draft CFP/CFA (aka the prompt)</a:t>
            </a:r>
          </a:p>
          <a:p>
            <a:r>
              <a:rPr lang="en-US" dirty="0">
                <a:highlight>
                  <a:srgbClr val="00FFFF"/>
                </a:highlight>
              </a:rPr>
              <a:t>Definition of sustainability</a:t>
            </a:r>
          </a:p>
        </p:txBody>
      </p:sp>
    </p:spTree>
    <p:extLst>
      <p:ext uri="{BB962C8B-B14F-4D97-AF65-F5344CB8AC3E}">
        <p14:creationId xmlns:p14="http://schemas.microsoft.com/office/powerpoint/2010/main" val="3926085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5B725-F9A1-4115-A423-FB986357F5FB}"/>
              </a:ext>
            </a:extLst>
          </p:cNvPr>
          <p:cNvSpPr>
            <a:spLocks noGrp="1"/>
          </p:cNvSpPr>
          <p:nvPr>
            <p:ph type="title"/>
          </p:nvPr>
        </p:nvSpPr>
        <p:spPr/>
        <p:txBody>
          <a:bodyPr/>
          <a:lstStyle/>
          <a:p>
            <a:r>
              <a:rPr lang="en-US" dirty="0"/>
              <a:t>Phase 1: Carefully Read the Call</a:t>
            </a:r>
          </a:p>
        </p:txBody>
      </p:sp>
      <p:sp>
        <p:nvSpPr>
          <p:cNvPr id="3" name="Content Placeholder 2">
            <a:extLst>
              <a:ext uri="{FF2B5EF4-FFF2-40B4-BE49-F238E27FC236}">
                <a16:creationId xmlns:a16="http://schemas.microsoft.com/office/drawing/2014/main" id="{030ECF48-F4AB-44FF-AD32-251CEEE67B24}"/>
              </a:ext>
            </a:extLst>
          </p:cNvPr>
          <p:cNvSpPr>
            <a:spLocks noGrp="1"/>
          </p:cNvSpPr>
          <p:nvPr>
            <p:ph idx="1"/>
          </p:nvPr>
        </p:nvSpPr>
        <p:spPr/>
        <p:txBody>
          <a:bodyPr>
            <a:normAutofit fontScale="92500"/>
          </a:bodyPr>
          <a:lstStyle/>
          <a:p>
            <a:r>
              <a:rPr lang="en-US" sz="1800" dirty="0">
                <a:effectLst/>
                <a:highlight>
                  <a:srgbClr val="00FF00"/>
                </a:highlight>
                <a:latin typeface="Palatino Linotype" panose="02040502050505030304" pitchFamily="18" charset="0"/>
                <a:ea typeface="Palatino Linotype" panose="02040502050505030304" pitchFamily="18" charset="0"/>
                <a:cs typeface="Palatino Linotype" panose="02040502050505030304" pitchFamily="18" charset="0"/>
              </a:rPr>
              <a:t>Sustainability requires us to explore paths less-traveled, or possibly, to create them. Sustainability also can also require an expansion of our work, networks, practices, attitudes, and processes, and is therefore, collaborative and multidimensional in nature. In contrast, perhaps sustainability involves a pruning of some or all of these things—a chance for us to let go of the excess or baggage that is holding us back from reaching our potential. Nevertheless, the effort to achieve sustainability requires multidimensionality, both in our approaches and in our work. </a:t>
            </a:r>
            <a:r>
              <a:rPr lang="en-US" sz="1800" dirty="0">
                <a:effectLst/>
                <a:latin typeface="Palatino Linotype" panose="02040502050505030304" pitchFamily="18" charset="0"/>
                <a:ea typeface="Palatino Linotype" panose="02040502050505030304" pitchFamily="18" charset="0"/>
                <a:cs typeface="Palatino Linotype" panose="02040502050505030304" pitchFamily="18" charset="0"/>
              </a:rPr>
              <a:t>It was in this spirit that we developed this year’s primary thematic question: </a:t>
            </a:r>
            <a:r>
              <a:rPr lang="en-US" sz="1800" i="1" dirty="0">
                <a:effectLst/>
                <a:highlight>
                  <a:srgbClr val="FFFF00"/>
                </a:highlight>
                <a:latin typeface="Palatino Linotype" panose="02040502050505030304" pitchFamily="18" charset="0"/>
                <a:ea typeface="Palatino Linotype" panose="02040502050505030304" pitchFamily="18" charset="0"/>
                <a:cs typeface="Palatino Linotype" panose="02040502050505030304" pitchFamily="18" charset="0"/>
              </a:rPr>
              <a:t>In what ways is your research sustainable?</a:t>
            </a:r>
            <a:endParaRPr lang="en-US" sz="1800" dirty="0">
              <a:effectLst/>
              <a:highlight>
                <a:srgbClr val="FFFF00"/>
              </a:highlight>
              <a:latin typeface="Palatino Linotype" panose="02040502050505030304" pitchFamily="18" charset="0"/>
              <a:ea typeface="Palatino Linotype" panose="02040502050505030304" pitchFamily="18" charset="0"/>
              <a:cs typeface="Palatino Linotype" panose="02040502050505030304" pitchFamily="18" charset="0"/>
            </a:endParaRPr>
          </a:p>
          <a:p>
            <a:r>
              <a:rPr lang="en-US" dirty="0">
                <a:highlight>
                  <a:srgbClr val="00FF00"/>
                </a:highlight>
              </a:rPr>
              <a:t>Operationalizing sustainability—look at the language. Mirror this in your abstract.</a:t>
            </a:r>
          </a:p>
          <a:p>
            <a:r>
              <a:rPr lang="en-US" dirty="0">
                <a:highlight>
                  <a:srgbClr val="FFFF00"/>
                </a:highlight>
              </a:rPr>
              <a:t>The prompt again, but worded as a question.</a:t>
            </a:r>
          </a:p>
        </p:txBody>
      </p:sp>
    </p:spTree>
    <p:extLst>
      <p:ext uri="{BB962C8B-B14F-4D97-AF65-F5344CB8AC3E}">
        <p14:creationId xmlns:p14="http://schemas.microsoft.com/office/powerpoint/2010/main" val="2779324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4CD6F-9F57-4F5D-ABD3-120D38205463}"/>
              </a:ext>
            </a:extLst>
          </p:cNvPr>
          <p:cNvSpPr>
            <a:spLocks noGrp="1"/>
          </p:cNvSpPr>
          <p:nvPr>
            <p:ph type="title"/>
          </p:nvPr>
        </p:nvSpPr>
        <p:spPr/>
        <p:txBody>
          <a:bodyPr>
            <a:normAutofit fontScale="90000"/>
          </a:bodyPr>
          <a:lstStyle/>
          <a:p>
            <a:r>
              <a:rPr lang="en-US" dirty="0"/>
              <a:t>Phase 2: Planning for the Abstract/Proposal</a:t>
            </a:r>
          </a:p>
        </p:txBody>
      </p:sp>
      <p:sp>
        <p:nvSpPr>
          <p:cNvPr id="3" name="Content Placeholder 2">
            <a:extLst>
              <a:ext uri="{FF2B5EF4-FFF2-40B4-BE49-F238E27FC236}">
                <a16:creationId xmlns:a16="http://schemas.microsoft.com/office/drawing/2014/main" id="{E922C47A-F350-459B-974A-666761FB3DE7}"/>
              </a:ext>
            </a:extLst>
          </p:cNvPr>
          <p:cNvSpPr>
            <a:spLocks noGrp="1"/>
          </p:cNvSpPr>
          <p:nvPr>
            <p:ph idx="1"/>
          </p:nvPr>
        </p:nvSpPr>
        <p:spPr/>
        <p:txBody>
          <a:bodyPr>
            <a:normAutofit fontScale="92500"/>
          </a:bodyPr>
          <a:lstStyle/>
          <a:p>
            <a:r>
              <a:rPr lang="en-US" dirty="0"/>
              <a:t>Adhere to the word count.</a:t>
            </a:r>
          </a:p>
          <a:p>
            <a:r>
              <a:rPr lang="en-US" dirty="0"/>
              <a:t>Identify how to best represent your work (oral presentation, poster, 3MT). You may need to justify why you choose this presentation style.</a:t>
            </a:r>
          </a:p>
          <a:p>
            <a:r>
              <a:rPr lang="en-US" dirty="0"/>
              <a:t>Gather any relevant quotes/citations to reference to support the significance of your work.</a:t>
            </a:r>
          </a:p>
          <a:p>
            <a:r>
              <a:rPr lang="en-US" dirty="0"/>
              <a:t>Draw on your prior experiences with writing abstracts/proposals. What worked?</a:t>
            </a:r>
          </a:p>
          <a:p>
            <a:r>
              <a:rPr lang="en-US" dirty="0"/>
              <a:t>Review abstracts of your favorite model texts and notice why they are successful.</a:t>
            </a:r>
          </a:p>
        </p:txBody>
      </p:sp>
      <p:pic>
        <p:nvPicPr>
          <p:cNvPr id="5" name="Picture 4">
            <a:extLst>
              <a:ext uri="{FF2B5EF4-FFF2-40B4-BE49-F238E27FC236}">
                <a16:creationId xmlns:a16="http://schemas.microsoft.com/office/drawing/2014/main" id="{EC20DC0B-31FF-46A8-A2C2-493A7087770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 y="5638800"/>
            <a:ext cx="1828800" cy="1219200"/>
          </a:xfrm>
          <a:prstGeom prst="rect">
            <a:avLst/>
          </a:prstGeom>
        </p:spPr>
      </p:pic>
    </p:spTree>
    <p:extLst>
      <p:ext uri="{BB962C8B-B14F-4D97-AF65-F5344CB8AC3E}">
        <p14:creationId xmlns:p14="http://schemas.microsoft.com/office/powerpoint/2010/main" val="2279852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F0F17-C6CA-4DD7-A060-DFFFA78EBCBA}"/>
              </a:ext>
            </a:extLst>
          </p:cNvPr>
          <p:cNvSpPr>
            <a:spLocks noGrp="1"/>
          </p:cNvSpPr>
          <p:nvPr>
            <p:ph type="title"/>
          </p:nvPr>
        </p:nvSpPr>
        <p:spPr/>
        <p:txBody>
          <a:bodyPr/>
          <a:lstStyle/>
          <a:p>
            <a:r>
              <a:rPr lang="en-US" dirty="0"/>
              <a:t>Phase 3: Begin Writing/Drafting</a:t>
            </a:r>
          </a:p>
        </p:txBody>
      </p:sp>
      <p:sp>
        <p:nvSpPr>
          <p:cNvPr id="3" name="Content Placeholder 2">
            <a:extLst>
              <a:ext uri="{FF2B5EF4-FFF2-40B4-BE49-F238E27FC236}">
                <a16:creationId xmlns:a16="http://schemas.microsoft.com/office/drawing/2014/main" id="{1CA38807-44D6-44AB-A871-5EB3281C6A77}"/>
              </a:ext>
            </a:extLst>
          </p:cNvPr>
          <p:cNvSpPr>
            <a:spLocks noGrp="1"/>
          </p:cNvSpPr>
          <p:nvPr>
            <p:ph idx="1"/>
          </p:nvPr>
        </p:nvSpPr>
        <p:spPr/>
        <p:txBody>
          <a:bodyPr/>
          <a:lstStyle/>
          <a:p>
            <a:r>
              <a:rPr lang="en-US" dirty="0"/>
              <a:t>Begin writing!</a:t>
            </a:r>
          </a:p>
          <a:p>
            <a:r>
              <a:rPr lang="en-US" dirty="0"/>
              <a:t>As you write, remember to:</a:t>
            </a:r>
          </a:p>
          <a:p>
            <a:pPr lvl="1"/>
            <a:r>
              <a:rPr lang="en-US" dirty="0"/>
              <a:t>address the call</a:t>
            </a:r>
          </a:p>
          <a:p>
            <a:pPr lvl="1"/>
            <a:r>
              <a:rPr lang="en-US" dirty="0"/>
              <a:t>identify your presentation type</a:t>
            </a:r>
          </a:p>
          <a:p>
            <a:pPr lvl="1"/>
            <a:r>
              <a:rPr lang="en-US" dirty="0"/>
              <a:t>write an IMRAD-style abstract (Introduction, Methods, Research and Discussion—in our case, this will be the results/findings and significance)</a:t>
            </a:r>
          </a:p>
          <a:p>
            <a:pPr lvl="1"/>
            <a:r>
              <a:rPr lang="en-US" dirty="0"/>
              <a:t>use the language of the prompt in your abstract</a:t>
            </a:r>
          </a:p>
        </p:txBody>
      </p:sp>
      <p:pic>
        <p:nvPicPr>
          <p:cNvPr id="5" name="Picture 4">
            <a:extLst>
              <a:ext uri="{FF2B5EF4-FFF2-40B4-BE49-F238E27FC236}">
                <a16:creationId xmlns:a16="http://schemas.microsoft.com/office/drawing/2014/main" id="{14363870-9CA6-4C25-96A8-B59E078A648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648628" y="2719352"/>
            <a:ext cx="3033757" cy="1585138"/>
          </a:xfrm>
          <a:prstGeom prst="rect">
            <a:avLst/>
          </a:prstGeom>
        </p:spPr>
      </p:pic>
    </p:spTree>
    <p:extLst>
      <p:ext uri="{BB962C8B-B14F-4D97-AF65-F5344CB8AC3E}">
        <p14:creationId xmlns:p14="http://schemas.microsoft.com/office/powerpoint/2010/main" val="237989061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3380</TotalTime>
  <Words>992</Words>
  <Application>Microsoft Office PowerPoint</Application>
  <PresentationFormat>Widescreen</PresentationFormat>
  <Paragraphs>72</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Garamond</vt:lpstr>
      <vt:lpstr>Palatino Linotype</vt:lpstr>
      <vt:lpstr>Organic</vt:lpstr>
      <vt:lpstr>Writing CFAs/CFPs and Creating Posters</vt:lpstr>
      <vt:lpstr>Agenda</vt:lpstr>
      <vt:lpstr>Upcoming Events</vt:lpstr>
      <vt:lpstr>Call for Proposals (CFP)/Call for Abstracts (CFA)</vt:lpstr>
      <vt:lpstr>Strategy 1: Read the Title</vt:lpstr>
      <vt:lpstr>Phase 1: Carefully Read the Call</vt:lpstr>
      <vt:lpstr>Phase 1: Carefully Read the Call</vt:lpstr>
      <vt:lpstr>Phase 2: Planning for the Abstract/Proposal</vt:lpstr>
      <vt:lpstr>Phase 3: Begin Writing/Drafting</vt:lpstr>
      <vt:lpstr>Phase 4: Revision</vt:lpstr>
      <vt:lpstr>Let’s Review a Sample Abstract</vt:lpstr>
      <vt:lpstr>Strategies for Creating a Poster</vt:lpstr>
      <vt:lpstr>Research Symposium Poster Specs.</vt:lpstr>
      <vt:lpstr>Strategies for Designing a Poster</vt:lpstr>
      <vt:lpstr>Crowdsourcing</vt:lpstr>
      <vt:lpstr>Questions?</vt:lpstr>
      <vt:lpstr>Workshop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CFAs/CFPs and Creating Posters</dc:title>
  <dc:creator>Endicott, Kelsie J</dc:creator>
  <cp:lastModifiedBy>Endicott, Kelsie J</cp:lastModifiedBy>
  <cp:revision>34</cp:revision>
  <dcterms:created xsi:type="dcterms:W3CDTF">2024-02-19T14:31:01Z</dcterms:created>
  <dcterms:modified xsi:type="dcterms:W3CDTF">2024-02-21T23:59:19Z</dcterms:modified>
</cp:coreProperties>
</file>