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64" r:id="rId2"/>
    <p:sldId id="262" r:id="rId3"/>
    <p:sldId id="266" r:id="rId4"/>
    <p:sldId id="276" r:id="rId5"/>
    <p:sldId id="284" r:id="rId6"/>
    <p:sldId id="285" r:id="rId7"/>
    <p:sldId id="295" r:id="rId8"/>
    <p:sldId id="294" r:id="rId9"/>
    <p:sldId id="297" r:id="rId10"/>
    <p:sldId id="298" r:id="rId11"/>
    <p:sldId id="292" r:id="rId12"/>
    <p:sldId id="293" r:id="rId1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1B31"/>
    <a:srgbClr val="8889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4694"/>
  </p:normalViewPr>
  <p:slideViewPr>
    <p:cSldViewPr>
      <p:cViewPr varScale="1">
        <p:scale>
          <a:sx n="86" d="100"/>
          <a:sy n="86" d="100"/>
        </p:scale>
        <p:origin x="426" y="9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6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06D82-8B77-4764-A557-63A15D4175E6}"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D2191BB2-5FB7-4024-ACC7-55D34CC9F36D}">
      <dgm:prSet phldrT="[Text]" custT="1"/>
      <dgm:spPr/>
      <dgm:t>
        <a:bodyPr/>
        <a:lstStyle/>
        <a:p>
          <a:r>
            <a:rPr lang="en-US" sz="2000" b="1" dirty="0">
              <a:solidFill>
                <a:srgbClr val="691B31"/>
              </a:solidFill>
              <a:latin typeface="Open Sans" panose="020B0606030504020204"/>
            </a:rPr>
            <a:t>Education: </a:t>
          </a:r>
          <a:endParaRPr lang="en-US" sz="2000" dirty="0">
            <a:solidFill>
              <a:srgbClr val="691B31"/>
            </a:solidFill>
            <a:latin typeface="Open Sans" panose="020B0606030504020204"/>
          </a:endParaRPr>
        </a:p>
      </dgm:t>
    </dgm:pt>
    <dgm:pt modelId="{1FBB8998-E332-4406-BA7E-954B5E3F9E09}" type="parTrans" cxnId="{BC85730E-35C9-40A4-A0B6-5F03CB1B87D5}">
      <dgm:prSet/>
      <dgm:spPr/>
      <dgm:t>
        <a:bodyPr/>
        <a:lstStyle/>
        <a:p>
          <a:endParaRPr lang="en-US"/>
        </a:p>
      </dgm:t>
    </dgm:pt>
    <dgm:pt modelId="{C7A5D325-5E04-4214-8755-93FA5A76E180}" type="sibTrans" cxnId="{BC85730E-35C9-40A4-A0B6-5F03CB1B87D5}">
      <dgm:prSet/>
      <dgm:spPr/>
      <dgm:t>
        <a:bodyPr/>
        <a:lstStyle/>
        <a:p>
          <a:endParaRPr lang="en-US"/>
        </a:p>
      </dgm:t>
    </dgm:pt>
    <dgm:pt modelId="{5F4A0DF4-654C-456C-9D60-BEC7FC99EC8E}">
      <dgm:prSet phldrT="[Text]"/>
      <dgm:spPr/>
      <dgm:t>
        <a:bodyPr/>
        <a:lstStyle/>
        <a:p>
          <a:r>
            <a:rPr lang="en-US" dirty="0">
              <a:solidFill>
                <a:srgbClr val="88898D"/>
              </a:solidFill>
              <a:latin typeface="Calisto MT" panose="02040603050505030304" pitchFamily="18" charset="0"/>
            </a:rPr>
            <a:t>2022 </a:t>
          </a:r>
          <a:r>
            <a:rPr lang="en-US" b="1" dirty="0" err="1">
              <a:solidFill>
                <a:srgbClr val="88898D"/>
              </a:solidFill>
              <a:latin typeface="Calisto MT" panose="02040603050505030304" pitchFamily="18" charset="0"/>
            </a:rPr>
            <a:t>Ed.D</a:t>
          </a:r>
          <a:r>
            <a:rPr lang="en-US" b="1" dirty="0">
              <a:solidFill>
                <a:srgbClr val="88898D"/>
              </a:solidFill>
              <a:latin typeface="Calisto MT" panose="02040603050505030304" pitchFamily="18" charset="0"/>
            </a:rPr>
            <a:t>.</a:t>
          </a:r>
          <a:r>
            <a:rPr lang="en-US" dirty="0">
              <a:solidFill>
                <a:srgbClr val="88898D"/>
              </a:solidFill>
              <a:latin typeface="Calisto MT" panose="02040603050505030304" pitchFamily="18" charset="0"/>
            </a:rPr>
            <a:t> in Contemporary Curriculum Theory and Instruction: Literacy from Salisbury University</a:t>
          </a:r>
        </a:p>
      </dgm:t>
    </dgm:pt>
    <dgm:pt modelId="{B452A6A1-FE01-4B01-92CB-39CD74F4FA4F}" type="parTrans" cxnId="{D3361316-F69F-4E62-B29E-E905D45F0D2E}">
      <dgm:prSet/>
      <dgm:spPr/>
      <dgm:t>
        <a:bodyPr/>
        <a:lstStyle/>
        <a:p>
          <a:endParaRPr lang="en-US"/>
        </a:p>
      </dgm:t>
    </dgm:pt>
    <dgm:pt modelId="{F1A7CF64-032D-4F92-A910-41F02AF044E2}" type="sibTrans" cxnId="{D3361316-F69F-4E62-B29E-E905D45F0D2E}">
      <dgm:prSet/>
      <dgm:spPr/>
      <dgm:t>
        <a:bodyPr/>
        <a:lstStyle/>
        <a:p>
          <a:endParaRPr lang="en-US"/>
        </a:p>
      </dgm:t>
    </dgm:pt>
    <dgm:pt modelId="{D87878F1-6F74-4C76-8FE8-9415845F1B0E}">
      <dgm:prSet phldrT="[Text]" custT="1"/>
      <dgm:spPr/>
      <dgm:t>
        <a:bodyPr/>
        <a:lstStyle/>
        <a:p>
          <a:r>
            <a:rPr lang="en-US" sz="2000" b="1" dirty="0">
              <a:solidFill>
                <a:srgbClr val="691B31"/>
              </a:solidFill>
              <a:latin typeface="Open Sans" panose="020B0606030504020204"/>
            </a:rPr>
            <a:t>Professional Experience:</a:t>
          </a:r>
          <a:endParaRPr lang="en-US" sz="2000" dirty="0">
            <a:solidFill>
              <a:srgbClr val="691B31"/>
            </a:solidFill>
            <a:latin typeface="Open Sans" panose="020B0606030504020204"/>
          </a:endParaRPr>
        </a:p>
      </dgm:t>
    </dgm:pt>
    <dgm:pt modelId="{B1D2B81A-163D-4A78-BC00-6397AAB2F886}" type="parTrans" cxnId="{9B6A727A-A3F5-46C0-9A80-8259258EB89E}">
      <dgm:prSet/>
      <dgm:spPr/>
      <dgm:t>
        <a:bodyPr/>
        <a:lstStyle/>
        <a:p>
          <a:endParaRPr lang="en-US"/>
        </a:p>
      </dgm:t>
    </dgm:pt>
    <dgm:pt modelId="{CC6C84E8-A482-4E0E-BC49-18743EB6DF2B}" type="sibTrans" cxnId="{9B6A727A-A3F5-46C0-9A80-8259258EB89E}">
      <dgm:prSet/>
      <dgm:spPr/>
      <dgm:t>
        <a:bodyPr/>
        <a:lstStyle/>
        <a:p>
          <a:endParaRPr lang="en-US"/>
        </a:p>
      </dgm:t>
    </dgm:pt>
    <dgm:pt modelId="{577C7A2B-D8B2-40C2-85A4-D7E5B339F015}">
      <dgm:prSet phldrT="[Text]"/>
      <dgm:spPr/>
      <dgm:t>
        <a:bodyPr/>
        <a:lstStyle/>
        <a:p>
          <a:r>
            <a:rPr lang="en-US" dirty="0">
              <a:solidFill>
                <a:srgbClr val="88898D"/>
              </a:solidFill>
              <a:latin typeface="Calisto MT" panose="02040603050505030304" pitchFamily="18" charset="0"/>
            </a:rPr>
            <a:t>10+ years tutoring writing</a:t>
          </a:r>
        </a:p>
      </dgm:t>
    </dgm:pt>
    <dgm:pt modelId="{0CE6BCDA-8464-4ECF-8AF5-094EF62958A7}" type="parTrans" cxnId="{4DC8C962-2ECC-4912-AEBE-434BF25984B5}">
      <dgm:prSet/>
      <dgm:spPr/>
      <dgm:t>
        <a:bodyPr/>
        <a:lstStyle/>
        <a:p>
          <a:endParaRPr lang="en-US"/>
        </a:p>
      </dgm:t>
    </dgm:pt>
    <dgm:pt modelId="{390399C5-6E21-4D28-95BE-B594560A04BD}" type="sibTrans" cxnId="{4DC8C962-2ECC-4912-AEBE-434BF25984B5}">
      <dgm:prSet/>
      <dgm:spPr/>
      <dgm:t>
        <a:bodyPr/>
        <a:lstStyle/>
        <a:p>
          <a:endParaRPr lang="en-US"/>
        </a:p>
      </dgm:t>
    </dgm:pt>
    <dgm:pt modelId="{1250AF91-05E6-4ACC-AE68-5B9F03D1A8D4}">
      <dgm:prSet phldrT="[Text]" custT="1"/>
      <dgm:spPr/>
      <dgm:t>
        <a:bodyPr/>
        <a:lstStyle/>
        <a:p>
          <a:r>
            <a:rPr lang="en-US" sz="2000" b="1" dirty="0">
              <a:solidFill>
                <a:srgbClr val="691B31"/>
              </a:solidFill>
              <a:latin typeface="Open Sans" panose="020B0606030504020204"/>
            </a:rPr>
            <a:t>Writing Experiences:</a:t>
          </a:r>
          <a:endParaRPr lang="en-US" sz="2000" dirty="0">
            <a:solidFill>
              <a:srgbClr val="691B31"/>
            </a:solidFill>
            <a:latin typeface="Open Sans" panose="020B0606030504020204"/>
          </a:endParaRPr>
        </a:p>
      </dgm:t>
    </dgm:pt>
    <dgm:pt modelId="{346D8AEE-FC2F-42AA-80AF-0B18EE9C824D}" type="parTrans" cxnId="{018F9350-042B-45B6-B675-55A3CA43A8FE}">
      <dgm:prSet/>
      <dgm:spPr/>
      <dgm:t>
        <a:bodyPr/>
        <a:lstStyle/>
        <a:p>
          <a:endParaRPr lang="en-US"/>
        </a:p>
      </dgm:t>
    </dgm:pt>
    <dgm:pt modelId="{2E54492E-A56A-482F-BC34-B77AAF67DF3E}" type="sibTrans" cxnId="{018F9350-042B-45B6-B675-55A3CA43A8FE}">
      <dgm:prSet/>
      <dgm:spPr/>
      <dgm:t>
        <a:bodyPr/>
        <a:lstStyle/>
        <a:p>
          <a:endParaRPr lang="en-US"/>
        </a:p>
      </dgm:t>
    </dgm:pt>
    <dgm:pt modelId="{43BBEE9E-FBE9-40FB-83E3-E6963C4A991B}">
      <dgm:prSet phldrT="[Text]"/>
      <dgm:spPr/>
      <dgm:t>
        <a:bodyPr/>
        <a:lstStyle/>
        <a:p>
          <a:r>
            <a:rPr lang="en-US" dirty="0">
              <a:solidFill>
                <a:srgbClr val="88898D"/>
              </a:solidFill>
              <a:latin typeface="Calisto MT" panose="02040603050505030304" pitchFamily="18" charset="0"/>
            </a:rPr>
            <a:t>Dissertation</a:t>
          </a:r>
        </a:p>
      </dgm:t>
    </dgm:pt>
    <dgm:pt modelId="{9A6B2E12-CB32-47EF-8BA1-1A65EDA7CD9B}" type="parTrans" cxnId="{899DF5CD-700C-439C-A8A8-9698E66B931B}">
      <dgm:prSet/>
      <dgm:spPr/>
      <dgm:t>
        <a:bodyPr/>
        <a:lstStyle/>
        <a:p>
          <a:endParaRPr lang="en-US"/>
        </a:p>
      </dgm:t>
    </dgm:pt>
    <dgm:pt modelId="{55B71BAE-8F73-44A5-A030-2109EB940301}" type="sibTrans" cxnId="{899DF5CD-700C-439C-A8A8-9698E66B931B}">
      <dgm:prSet/>
      <dgm:spPr/>
      <dgm:t>
        <a:bodyPr/>
        <a:lstStyle/>
        <a:p>
          <a:endParaRPr lang="en-US"/>
        </a:p>
      </dgm:t>
    </dgm:pt>
    <dgm:pt modelId="{87D4516E-D03A-4D02-9F44-6AC08D6952D6}">
      <dgm:prSet/>
      <dgm:spPr/>
      <dgm:t>
        <a:bodyPr/>
        <a:lstStyle/>
        <a:p>
          <a:r>
            <a:rPr lang="en-US" dirty="0">
              <a:solidFill>
                <a:srgbClr val="88898D"/>
              </a:solidFill>
              <a:latin typeface="Calisto MT" panose="02040603050505030304" pitchFamily="18" charset="0"/>
            </a:rPr>
            <a:t>2014 </a:t>
          </a:r>
          <a:r>
            <a:rPr lang="en-US" b="1" dirty="0">
              <a:solidFill>
                <a:srgbClr val="88898D"/>
              </a:solidFill>
              <a:latin typeface="Calisto MT" panose="02040603050505030304" pitchFamily="18" charset="0"/>
            </a:rPr>
            <a:t>MFA </a:t>
          </a:r>
          <a:r>
            <a:rPr lang="en-US" dirty="0">
              <a:solidFill>
                <a:srgbClr val="88898D"/>
              </a:solidFill>
              <a:latin typeface="Calisto MT" panose="02040603050505030304" pitchFamily="18" charset="0"/>
            </a:rPr>
            <a:t>in Creative Writing &amp; Publishing from the University of Baltimore</a:t>
          </a:r>
        </a:p>
      </dgm:t>
    </dgm:pt>
    <dgm:pt modelId="{516CB840-0887-4960-9E21-4DED426C2FE5}" type="parTrans" cxnId="{3932B826-ACA9-4F55-BA3B-C0A24B70C107}">
      <dgm:prSet/>
      <dgm:spPr/>
      <dgm:t>
        <a:bodyPr/>
        <a:lstStyle/>
        <a:p>
          <a:endParaRPr lang="en-US"/>
        </a:p>
      </dgm:t>
    </dgm:pt>
    <dgm:pt modelId="{07382B30-210E-4445-A2D3-56CC2F7DD1F3}" type="sibTrans" cxnId="{3932B826-ACA9-4F55-BA3B-C0A24B70C107}">
      <dgm:prSet/>
      <dgm:spPr/>
      <dgm:t>
        <a:bodyPr/>
        <a:lstStyle/>
        <a:p>
          <a:endParaRPr lang="en-US"/>
        </a:p>
      </dgm:t>
    </dgm:pt>
    <dgm:pt modelId="{6AC53A1D-EA2A-46AA-AEDB-5A45643AF1DC}">
      <dgm:prSet/>
      <dgm:spPr/>
      <dgm:t>
        <a:bodyPr/>
        <a:lstStyle/>
        <a:p>
          <a:r>
            <a:rPr lang="en-US" dirty="0">
              <a:solidFill>
                <a:srgbClr val="88898D"/>
              </a:solidFill>
              <a:latin typeface="Calisto MT" panose="02040603050505030304" pitchFamily="18" charset="0"/>
            </a:rPr>
            <a:t>2010 </a:t>
          </a:r>
          <a:r>
            <a:rPr lang="en-US" b="1" dirty="0">
              <a:solidFill>
                <a:srgbClr val="88898D"/>
              </a:solidFill>
              <a:latin typeface="Calisto MT" panose="02040603050505030304" pitchFamily="18" charset="0"/>
            </a:rPr>
            <a:t>BFA</a:t>
          </a:r>
          <a:r>
            <a:rPr lang="en-US" dirty="0">
              <a:solidFill>
                <a:srgbClr val="88898D"/>
              </a:solidFill>
              <a:latin typeface="Calisto MT" panose="02040603050505030304" pitchFamily="18" charset="0"/>
            </a:rPr>
            <a:t> in Creative Writing from the University of North Carolina Wilmington </a:t>
          </a:r>
        </a:p>
      </dgm:t>
    </dgm:pt>
    <dgm:pt modelId="{E1EBC2AC-36BB-46AF-BCD9-95FF4F986B33}" type="parTrans" cxnId="{516490D3-A752-4AD7-98AC-BC344BD5076E}">
      <dgm:prSet/>
      <dgm:spPr/>
      <dgm:t>
        <a:bodyPr/>
        <a:lstStyle/>
        <a:p>
          <a:endParaRPr lang="en-US"/>
        </a:p>
      </dgm:t>
    </dgm:pt>
    <dgm:pt modelId="{443B7944-FA3C-4C93-9B18-78A8FBC8E82B}" type="sibTrans" cxnId="{516490D3-A752-4AD7-98AC-BC344BD5076E}">
      <dgm:prSet/>
      <dgm:spPr/>
      <dgm:t>
        <a:bodyPr/>
        <a:lstStyle/>
        <a:p>
          <a:endParaRPr lang="en-US"/>
        </a:p>
      </dgm:t>
    </dgm:pt>
    <dgm:pt modelId="{95C0A262-598F-41C3-BB73-14E8CE0E49FE}">
      <dgm:prSet/>
      <dgm:spPr/>
      <dgm:t>
        <a:bodyPr/>
        <a:lstStyle/>
        <a:p>
          <a:r>
            <a:rPr lang="en-US" dirty="0">
              <a:solidFill>
                <a:srgbClr val="88898D"/>
              </a:solidFill>
              <a:latin typeface="Calisto MT" panose="02040603050505030304" pitchFamily="18" charset="0"/>
            </a:rPr>
            <a:t>3+ years as a writing center administrator</a:t>
          </a:r>
        </a:p>
      </dgm:t>
    </dgm:pt>
    <dgm:pt modelId="{18FAADED-DFB5-4DE5-B3A1-D252E2ADADF4}" type="parTrans" cxnId="{49AFCD6E-C9B2-48EB-BEE2-1D608F87B63A}">
      <dgm:prSet/>
      <dgm:spPr/>
      <dgm:t>
        <a:bodyPr/>
        <a:lstStyle/>
        <a:p>
          <a:endParaRPr lang="en-US"/>
        </a:p>
      </dgm:t>
    </dgm:pt>
    <dgm:pt modelId="{ABC0FF4B-59DB-46C1-8787-4D5C53206D4C}" type="sibTrans" cxnId="{49AFCD6E-C9B2-48EB-BEE2-1D608F87B63A}">
      <dgm:prSet/>
      <dgm:spPr/>
      <dgm:t>
        <a:bodyPr/>
        <a:lstStyle/>
        <a:p>
          <a:endParaRPr lang="en-US"/>
        </a:p>
      </dgm:t>
    </dgm:pt>
    <dgm:pt modelId="{2AE08C3E-3B6A-4686-B10B-E15ED9BCB450}">
      <dgm:prSet/>
      <dgm:spPr/>
      <dgm:t>
        <a:bodyPr/>
        <a:lstStyle/>
        <a:p>
          <a:r>
            <a:rPr lang="en-US" dirty="0">
              <a:solidFill>
                <a:srgbClr val="88898D"/>
              </a:solidFill>
              <a:latin typeface="Calisto MT" panose="02040603050505030304" pitchFamily="18" charset="0"/>
            </a:rPr>
            <a:t>3 years as an English composition instructor</a:t>
          </a:r>
        </a:p>
      </dgm:t>
    </dgm:pt>
    <dgm:pt modelId="{F6CFE19C-FEDF-4238-82AD-24B4C50B4A9B}" type="parTrans" cxnId="{87AD5A24-0FA2-469F-8825-81B47B96B798}">
      <dgm:prSet/>
      <dgm:spPr/>
      <dgm:t>
        <a:bodyPr/>
        <a:lstStyle/>
        <a:p>
          <a:endParaRPr lang="en-US"/>
        </a:p>
      </dgm:t>
    </dgm:pt>
    <dgm:pt modelId="{9D811E34-3B0E-4AD0-9AE2-2FDB33A50007}" type="sibTrans" cxnId="{87AD5A24-0FA2-469F-8825-81B47B96B798}">
      <dgm:prSet/>
      <dgm:spPr/>
      <dgm:t>
        <a:bodyPr/>
        <a:lstStyle/>
        <a:p>
          <a:endParaRPr lang="en-US"/>
        </a:p>
      </dgm:t>
    </dgm:pt>
    <dgm:pt modelId="{5D197C81-0472-419A-B11B-0A7F23021420}">
      <dgm:prSet/>
      <dgm:spPr/>
      <dgm:t>
        <a:bodyPr/>
        <a:lstStyle/>
        <a:p>
          <a:r>
            <a:rPr lang="en-US" dirty="0">
              <a:solidFill>
                <a:srgbClr val="88898D"/>
              </a:solidFill>
              <a:latin typeface="Calisto MT" panose="02040603050505030304" pitchFamily="18" charset="0"/>
            </a:rPr>
            <a:t>Project Proposal</a:t>
          </a:r>
        </a:p>
      </dgm:t>
    </dgm:pt>
    <dgm:pt modelId="{289FF188-4A1E-4734-A384-2CA26B57060E}" type="parTrans" cxnId="{313E333A-6FAE-4747-BFA6-3F5E9A458CF4}">
      <dgm:prSet/>
      <dgm:spPr/>
      <dgm:t>
        <a:bodyPr/>
        <a:lstStyle/>
        <a:p>
          <a:endParaRPr lang="en-US"/>
        </a:p>
      </dgm:t>
    </dgm:pt>
    <dgm:pt modelId="{9E8B1643-D93A-40A9-8A2F-5BAE48824DFE}" type="sibTrans" cxnId="{313E333A-6FAE-4747-BFA6-3F5E9A458CF4}">
      <dgm:prSet/>
      <dgm:spPr/>
      <dgm:t>
        <a:bodyPr/>
        <a:lstStyle/>
        <a:p>
          <a:endParaRPr lang="en-US"/>
        </a:p>
      </dgm:t>
    </dgm:pt>
    <dgm:pt modelId="{D17B0B3F-8C25-4D04-91DE-254A0043B4CA}">
      <dgm:prSet/>
      <dgm:spPr/>
      <dgm:t>
        <a:bodyPr/>
        <a:lstStyle/>
        <a:p>
          <a:r>
            <a:rPr lang="en-US" dirty="0">
              <a:solidFill>
                <a:srgbClr val="88898D"/>
              </a:solidFill>
              <a:latin typeface="Calisto MT" panose="02040603050505030304" pitchFamily="18" charset="0"/>
            </a:rPr>
            <a:t>Comprehensive Exam</a:t>
          </a:r>
        </a:p>
      </dgm:t>
    </dgm:pt>
    <dgm:pt modelId="{F4E85A6B-7C59-47BA-8795-FCF2A1846116}" type="parTrans" cxnId="{8DF8C999-8911-4A17-BE56-320271A4DD71}">
      <dgm:prSet/>
      <dgm:spPr/>
      <dgm:t>
        <a:bodyPr/>
        <a:lstStyle/>
        <a:p>
          <a:endParaRPr lang="en-US"/>
        </a:p>
      </dgm:t>
    </dgm:pt>
    <dgm:pt modelId="{A70F67C7-B0F2-4BAB-A730-503ECDDCA34F}" type="sibTrans" cxnId="{8DF8C999-8911-4A17-BE56-320271A4DD71}">
      <dgm:prSet/>
      <dgm:spPr/>
      <dgm:t>
        <a:bodyPr/>
        <a:lstStyle/>
        <a:p>
          <a:endParaRPr lang="en-US"/>
        </a:p>
      </dgm:t>
    </dgm:pt>
    <dgm:pt modelId="{BE9A5C01-F0C9-40BD-B3E0-174C1239594B}">
      <dgm:prSet/>
      <dgm:spPr/>
      <dgm:t>
        <a:bodyPr/>
        <a:lstStyle/>
        <a:p>
          <a:r>
            <a:rPr lang="en-US" dirty="0">
              <a:solidFill>
                <a:srgbClr val="88898D"/>
              </a:solidFill>
              <a:latin typeface="Calisto MT" panose="02040603050505030304" pitchFamily="18" charset="0"/>
            </a:rPr>
            <a:t>Scholarly Journal Article</a:t>
          </a:r>
        </a:p>
      </dgm:t>
    </dgm:pt>
    <dgm:pt modelId="{353660D1-3B9A-4848-BFE9-CD5317A90377}" type="parTrans" cxnId="{AA6D6022-93A8-4E05-83C9-47A67E2FCE84}">
      <dgm:prSet/>
      <dgm:spPr/>
      <dgm:t>
        <a:bodyPr/>
        <a:lstStyle/>
        <a:p>
          <a:endParaRPr lang="en-US"/>
        </a:p>
      </dgm:t>
    </dgm:pt>
    <dgm:pt modelId="{1F370284-0B44-4D3A-BA22-B50432669715}" type="sibTrans" cxnId="{AA6D6022-93A8-4E05-83C9-47A67E2FCE84}">
      <dgm:prSet/>
      <dgm:spPr/>
      <dgm:t>
        <a:bodyPr/>
        <a:lstStyle/>
        <a:p>
          <a:endParaRPr lang="en-US"/>
        </a:p>
      </dgm:t>
    </dgm:pt>
    <dgm:pt modelId="{6E4F7198-87AA-49A2-A8F7-8A8332644CCD}">
      <dgm:prSet/>
      <dgm:spPr/>
      <dgm:t>
        <a:bodyPr/>
        <a:lstStyle/>
        <a:p>
          <a:r>
            <a:rPr lang="en-US">
              <a:solidFill>
                <a:srgbClr val="88898D"/>
              </a:solidFill>
              <a:latin typeface="Calisto MT" panose="02040603050505030304" pitchFamily="18" charset="0"/>
            </a:rPr>
            <a:t>CV</a:t>
          </a:r>
          <a:endParaRPr lang="en-US" dirty="0">
            <a:solidFill>
              <a:srgbClr val="88898D"/>
            </a:solidFill>
            <a:latin typeface="Calisto MT" panose="02040603050505030304" pitchFamily="18" charset="0"/>
          </a:endParaRPr>
        </a:p>
      </dgm:t>
    </dgm:pt>
    <dgm:pt modelId="{702208C4-D9D6-4E64-9E60-7B0F17C6CA9F}" type="parTrans" cxnId="{6C16C76E-A215-462C-AC12-CB09A3FFE157}">
      <dgm:prSet/>
      <dgm:spPr/>
      <dgm:t>
        <a:bodyPr/>
        <a:lstStyle/>
        <a:p>
          <a:endParaRPr lang="en-US"/>
        </a:p>
      </dgm:t>
    </dgm:pt>
    <dgm:pt modelId="{D804DD56-2F19-4993-BD50-8F644BBD2E7A}" type="sibTrans" cxnId="{6C16C76E-A215-462C-AC12-CB09A3FFE157}">
      <dgm:prSet/>
      <dgm:spPr/>
      <dgm:t>
        <a:bodyPr/>
        <a:lstStyle/>
        <a:p>
          <a:endParaRPr lang="en-US"/>
        </a:p>
      </dgm:t>
    </dgm:pt>
    <dgm:pt modelId="{C05CC151-EBC1-4005-8A22-8A1AE6F5C2C3}">
      <dgm:prSet/>
      <dgm:spPr/>
      <dgm:t>
        <a:bodyPr/>
        <a:lstStyle/>
        <a:p>
          <a:r>
            <a:rPr lang="en-US" dirty="0">
              <a:solidFill>
                <a:srgbClr val="88898D"/>
              </a:solidFill>
              <a:latin typeface="Calisto MT" panose="02040603050505030304" pitchFamily="18" charset="0"/>
            </a:rPr>
            <a:t>Resume</a:t>
          </a:r>
        </a:p>
      </dgm:t>
    </dgm:pt>
    <dgm:pt modelId="{D00F6BFA-E620-4728-ABF7-5564C9934045}" type="parTrans" cxnId="{E9D181D4-3014-436E-B058-56E6FCF485AB}">
      <dgm:prSet/>
      <dgm:spPr/>
      <dgm:t>
        <a:bodyPr/>
        <a:lstStyle/>
        <a:p>
          <a:endParaRPr lang="en-US"/>
        </a:p>
      </dgm:t>
    </dgm:pt>
    <dgm:pt modelId="{DE96F341-50B8-47E9-80EF-97229709A231}" type="sibTrans" cxnId="{E9D181D4-3014-436E-B058-56E6FCF485AB}">
      <dgm:prSet/>
      <dgm:spPr/>
      <dgm:t>
        <a:bodyPr/>
        <a:lstStyle/>
        <a:p>
          <a:endParaRPr lang="en-US"/>
        </a:p>
      </dgm:t>
    </dgm:pt>
    <dgm:pt modelId="{156C7C6D-0C9D-43C1-A680-496171BC7480}">
      <dgm:prSet/>
      <dgm:spPr/>
      <dgm:t>
        <a:bodyPr/>
        <a:lstStyle/>
        <a:p>
          <a:r>
            <a:rPr lang="en-US" dirty="0">
              <a:solidFill>
                <a:srgbClr val="88898D"/>
              </a:solidFill>
              <a:latin typeface="Calisto MT" panose="02040603050505030304" pitchFamily="18" charset="0"/>
            </a:rPr>
            <a:t>Scholarship Applications</a:t>
          </a:r>
        </a:p>
      </dgm:t>
    </dgm:pt>
    <dgm:pt modelId="{860A15E5-F281-4FD8-AF6E-92B7525396AC}" type="parTrans" cxnId="{B7E6C750-6416-4C80-AF60-B949209E4E04}">
      <dgm:prSet/>
      <dgm:spPr/>
      <dgm:t>
        <a:bodyPr/>
        <a:lstStyle/>
        <a:p>
          <a:endParaRPr lang="en-US"/>
        </a:p>
      </dgm:t>
    </dgm:pt>
    <dgm:pt modelId="{1C4F112B-9B92-4F6B-9C81-F36A46FB3359}" type="sibTrans" cxnId="{B7E6C750-6416-4C80-AF60-B949209E4E04}">
      <dgm:prSet/>
      <dgm:spPr/>
      <dgm:t>
        <a:bodyPr/>
        <a:lstStyle/>
        <a:p>
          <a:endParaRPr lang="en-US"/>
        </a:p>
      </dgm:t>
    </dgm:pt>
    <dgm:pt modelId="{FE94340F-9259-46F4-A8CC-218C9E3F4F7E}">
      <dgm:prSet/>
      <dgm:spPr/>
      <dgm:t>
        <a:bodyPr/>
        <a:lstStyle/>
        <a:p>
          <a:r>
            <a:rPr lang="en-US">
              <a:solidFill>
                <a:srgbClr val="88898D"/>
              </a:solidFill>
              <a:latin typeface="Calisto MT" panose="02040603050505030304" pitchFamily="18" charset="0"/>
            </a:rPr>
            <a:t>Grants</a:t>
          </a:r>
          <a:endParaRPr lang="en-US" dirty="0">
            <a:solidFill>
              <a:srgbClr val="88898D"/>
            </a:solidFill>
            <a:latin typeface="Calisto MT" panose="02040603050505030304" pitchFamily="18" charset="0"/>
          </a:endParaRPr>
        </a:p>
      </dgm:t>
    </dgm:pt>
    <dgm:pt modelId="{B2388618-768D-4E27-9059-C6D991A860AD}" type="parTrans" cxnId="{932C0256-CC94-4EE4-84C9-5031975DB8CE}">
      <dgm:prSet/>
      <dgm:spPr/>
      <dgm:t>
        <a:bodyPr/>
        <a:lstStyle/>
        <a:p>
          <a:endParaRPr lang="en-US"/>
        </a:p>
      </dgm:t>
    </dgm:pt>
    <dgm:pt modelId="{21878FAB-4F17-4136-BA43-5EB800CCC6C1}" type="sibTrans" cxnId="{932C0256-CC94-4EE4-84C9-5031975DB8CE}">
      <dgm:prSet/>
      <dgm:spPr/>
      <dgm:t>
        <a:bodyPr/>
        <a:lstStyle/>
        <a:p>
          <a:endParaRPr lang="en-US"/>
        </a:p>
      </dgm:t>
    </dgm:pt>
    <dgm:pt modelId="{CA32A60B-F62E-4819-B05F-C22339D605EF}">
      <dgm:prSet/>
      <dgm:spPr/>
      <dgm:t>
        <a:bodyPr/>
        <a:lstStyle/>
        <a:p>
          <a:r>
            <a:rPr lang="en-US" dirty="0">
              <a:solidFill>
                <a:srgbClr val="88898D"/>
              </a:solidFill>
              <a:latin typeface="Calisto MT" panose="02040603050505030304" pitchFamily="18" charset="0"/>
            </a:rPr>
            <a:t>Precis</a:t>
          </a:r>
        </a:p>
      </dgm:t>
    </dgm:pt>
    <dgm:pt modelId="{6AA3E001-43F6-4A6E-9096-16B7C3A4B6CB}" type="parTrans" cxnId="{9A9A738C-3C7C-4E8A-9066-3257F5A77444}">
      <dgm:prSet/>
      <dgm:spPr/>
      <dgm:t>
        <a:bodyPr/>
        <a:lstStyle/>
        <a:p>
          <a:endParaRPr lang="en-US"/>
        </a:p>
      </dgm:t>
    </dgm:pt>
    <dgm:pt modelId="{818B702B-3816-4B78-BFCB-865FBB8850B8}" type="sibTrans" cxnId="{9A9A738C-3C7C-4E8A-9066-3257F5A77444}">
      <dgm:prSet/>
      <dgm:spPr/>
      <dgm:t>
        <a:bodyPr/>
        <a:lstStyle/>
        <a:p>
          <a:endParaRPr lang="en-US"/>
        </a:p>
      </dgm:t>
    </dgm:pt>
    <dgm:pt modelId="{EDA85DD8-5592-4C84-8EBD-90648E1F900A}">
      <dgm:prSet/>
      <dgm:spPr/>
      <dgm:t>
        <a:bodyPr/>
        <a:lstStyle/>
        <a:p>
          <a:r>
            <a:rPr lang="en-US" dirty="0">
              <a:solidFill>
                <a:srgbClr val="88898D"/>
              </a:solidFill>
              <a:latin typeface="Calisto MT" panose="02040603050505030304" pitchFamily="18" charset="0"/>
            </a:rPr>
            <a:t>Literature Review</a:t>
          </a:r>
        </a:p>
      </dgm:t>
    </dgm:pt>
    <dgm:pt modelId="{D92B7224-91C2-41AE-A1B1-C84F27F016ED}" type="parTrans" cxnId="{C88AE992-FF35-4F7E-9A68-05379ADEE4A2}">
      <dgm:prSet/>
      <dgm:spPr/>
      <dgm:t>
        <a:bodyPr/>
        <a:lstStyle/>
        <a:p>
          <a:endParaRPr lang="en-US"/>
        </a:p>
      </dgm:t>
    </dgm:pt>
    <dgm:pt modelId="{051F6EF7-376C-4C2A-894F-CA0138019CFB}" type="sibTrans" cxnId="{C88AE992-FF35-4F7E-9A68-05379ADEE4A2}">
      <dgm:prSet/>
      <dgm:spPr/>
      <dgm:t>
        <a:bodyPr/>
        <a:lstStyle/>
        <a:p>
          <a:endParaRPr lang="en-US"/>
        </a:p>
      </dgm:t>
    </dgm:pt>
    <dgm:pt modelId="{975F8BA3-260C-47D6-B867-F04936E158FF}">
      <dgm:prSet/>
      <dgm:spPr/>
      <dgm:t>
        <a:bodyPr/>
        <a:lstStyle/>
        <a:p>
          <a:r>
            <a:rPr lang="en-US">
              <a:solidFill>
                <a:srgbClr val="88898D"/>
              </a:solidFill>
              <a:latin typeface="Calisto MT" panose="02040603050505030304" pitchFamily="18" charset="0"/>
            </a:rPr>
            <a:t>Essays</a:t>
          </a:r>
          <a:endParaRPr lang="en-US" dirty="0">
            <a:solidFill>
              <a:srgbClr val="88898D"/>
            </a:solidFill>
            <a:latin typeface="Calisto MT" panose="02040603050505030304" pitchFamily="18" charset="0"/>
          </a:endParaRPr>
        </a:p>
      </dgm:t>
    </dgm:pt>
    <dgm:pt modelId="{3A9BAF8A-839A-4928-B04B-B6E5CF31A707}" type="parTrans" cxnId="{502E0326-28CB-40DF-8744-84EC8B6467DD}">
      <dgm:prSet/>
      <dgm:spPr/>
      <dgm:t>
        <a:bodyPr/>
        <a:lstStyle/>
        <a:p>
          <a:endParaRPr lang="en-US"/>
        </a:p>
      </dgm:t>
    </dgm:pt>
    <dgm:pt modelId="{F32B8F43-6D9C-4165-A6D9-956FC3AD989C}" type="sibTrans" cxnId="{502E0326-28CB-40DF-8744-84EC8B6467DD}">
      <dgm:prSet/>
      <dgm:spPr/>
      <dgm:t>
        <a:bodyPr/>
        <a:lstStyle/>
        <a:p>
          <a:endParaRPr lang="en-US"/>
        </a:p>
      </dgm:t>
    </dgm:pt>
    <dgm:pt modelId="{B888786A-25EB-4CF9-8B84-7039F33BBBEA}">
      <dgm:prSet/>
      <dgm:spPr/>
      <dgm:t>
        <a:bodyPr/>
        <a:lstStyle/>
        <a:p>
          <a:r>
            <a:rPr lang="en-US" dirty="0">
              <a:solidFill>
                <a:srgbClr val="88898D"/>
              </a:solidFill>
              <a:latin typeface="Calisto MT" panose="02040603050505030304" pitchFamily="18" charset="0"/>
            </a:rPr>
            <a:t>Short Stories</a:t>
          </a:r>
        </a:p>
      </dgm:t>
    </dgm:pt>
    <dgm:pt modelId="{602EF825-35E2-489C-B5AE-10C242D44A58}" type="parTrans" cxnId="{990F66D7-E42F-4735-ABDD-75047F80AD96}">
      <dgm:prSet/>
      <dgm:spPr/>
      <dgm:t>
        <a:bodyPr/>
        <a:lstStyle/>
        <a:p>
          <a:endParaRPr lang="en-US"/>
        </a:p>
      </dgm:t>
    </dgm:pt>
    <dgm:pt modelId="{FD2D4834-7812-4087-AF6F-C2CAB158B03A}" type="sibTrans" cxnId="{990F66D7-E42F-4735-ABDD-75047F80AD96}">
      <dgm:prSet/>
      <dgm:spPr/>
      <dgm:t>
        <a:bodyPr/>
        <a:lstStyle/>
        <a:p>
          <a:endParaRPr lang="en-US"/>
        </a:p>
      </dgm:t>
    </dgm:pt>
    <dgm:pt modelId="{B5A6D031-01F0-4819-A1F7-2FD4C949E8E8}">
      <dgm:prSet/>
      <dgm:spPr/>
      <dgm:t>
        <a:bodyPr/>
        <a:lstStyle/>
        <a:p>
          <a:r>
            <a:rPr lang="en-US" dirty="0">
              <a:solidFill>
                <a:srgbClr val="88898D"/>
              </a:solidFill>
              <a:latin typeface="Calisto MT" panose="02040603050505030304" pitchFamily="18" charset="0"/>
            </a:rPr>
            <a:t>Poems</a:t>
          </a:r>
        </a:p>
      </dgm:t>
    </dgm:pt>
    <dgm:pt modelId="{C618E273-C6FB-41AC-A2DB-162EFE87149D}" type="parTrans" cxnId="{C85305EC-B9F2-46F7-90A1-05CC7DA969D7}">
      <dgm:prSet/>
      <dgm:spPr/>
      <dgm:t>
        <a:bodyPr/>
        <a:lstStyle/>
        <a:p>
          <a:endParaRPr lang="en-US"/>
        </a:p>
      </dgm:t>
    </dgm:pt>
    <dgm:pt modelId="{71D8CF00-1A35-4AB3-923A-CB59D87FA4D3}" type="sibTrans" cxnId="{C85305EC-B9F2-46F7-90A1-05CC7DA969D7}">
      <dgm:prSet/>
      <dgm:spPr/>
      <dgm:t>
        <a:bodyPr/>
        <a:lstStyle/>
        <a:p>
          <a:endParaRPr lang="en-US"/>
        </a:p>
      </dgm:t>
    </dgm:pt>
    <dgm:pt modelId="{77F97B1F-9DEB-4063-9913-6EB5A217CCEE}">
      <dgm:prSet/>
      <dgm:spPr/>
      <dgm:t>
        <a:bodyPr/>
        <a:lstStyle/>
        <a:p>
          <a:r>
            <a:rPr lang="en-US" dirty="0">
              <a:solidFill>
                <a:srgbClr val="88898D"/>
              </a:solidFill>
              <a:latin typeface="Calisto MT" panose="02040603050505030304" pitchFamily="18" charset="0"/>
            </a:rPr>
            <a:t>Miscellaneous/Other</a:t>
          </a:r>
        </a:p>
      </dgm:t>
    </dgm:pt>
    <dgm:pt modelId="{EE20F585-5C79-472D-AE71-443D11DCAE74}" type="parTrans" cxnId="{5DB27FD0-C8B1-42C1-BA2C-BBE84A554E96}">
      <dgm:prSet/>
      <dgm:spPr/>
      <dgm:t>
        <a:bodyPr/>
        <a:lstStyle/>
        <a:p>
          <a:endParaRPr lang="en-US"/>
        </a:p>
      </dgm:t>
    </dgm:pt>
    <dgm:pt modelId="{DF754AE2-E564-458D-90A1-D446ABEFA115}" type="sibTrans" cxnId="{5DB27FD0-C8B1-42C1-BA2C-BBE84A554E96}">
      <dgm:prSet/>
      <dgm:spPr/>
      <dgm:t>
        <a:bodyPr/>
        <a:lstStyle/>
        <a:p>
          <a:endParaRPr lang="en-US"/>
        </a:p>
      </dgm:t>
    </dgm:pt>
    <dgm:pt modelId="{C5B9665C-DDF3-491C-83EB-B82602F02F59}" type="pres">
      <dgm:prSet presAssocID="{99806D82-8B77-4764-A557-63A15D4175E6}" presName="Name0" presStyleCnt="0">
        <dgm:presLayoutVars>
          <dgm:dir/>
          <dgm:animLvl val="lvl"/>
          <dgm:resizeHandles val="exact"/>
        </dgm:presLayoutVars>
      </dgm:prSet>
      <dgm:spPr/>
      <dgm:t>
        <a:bodyPr/>
        <a:lstStyle/>
        <a:p>
          <a:endParaRPr lang="en-US"/>
        </a:p>
      </dgm:t>
    </dgm:pt>
    <dgm:pt modelId="{6263037B-0234-4538-A15D-B8D2BB15EE07}" type="pres">
      <dgm:prSet presAssocID="{D2191BB2-5FB7-4024-ACC7-55D34CC9F36D}" presName="composite" presStyleCnt="0"/>
      <dgm:spPr/>
    </dgm:pt>
    <dgm:pt modelId="{7219F58C-9DED-46D9-A736-1239EA4C50B3}" type="pres">
      <dgm:prSet presAssocID="{D2191BB2-5FB7-4024-ACC7-55D34CC9F36D}" presName="parTx" presStyleLbl="alignNode1" presStyleIdx="0" presStyleCnt="3">
        <dgm:presLayoutVars>
          <dgm:chMax val="0"/>
          <dgm:chPref val="0"/>
          <dgm:bulletEnabled val="1"/>
        </dgm:presLayoutVars>
      </dgm:prSet>
      <dgm:spPr/>
      <dgm:t>
        <a:bodyPr/>
        <a:lstStyle/>
        <a:p>
          <a:endParaRPr lang="en-US"/>
        </a:p>
      </dgm:t>
    </dgm:pt>
    <dgm:pt modelId="{7ABEA54E-BC1E-433D-948C-326C94858A21}" type="pres">
      <dgm:prSet presAssocID="{D2191BB2-5FB7-4024-ACC7-55D34CC9F36D}" presName="desTx" presStyleLbl="alignAccFollowNode1" presStyleIdx="0" presStyleCnt="3">
        <dgm:presLayoutVars>
          <dgm:bulletEnabled val="1"/>
        </dgm:presLayoutVars>
      </dgm:prSet>
      <dgm:spPr/>
      <dgm:t>
        <a:bodyPr/>
        <a:lstStyle/>
        <a:p>
          <a:endParaRPr lang="en-US"/>
        </a:p>
      </dgm:t>
    </dgm:pt>
    <dgm:pt modelId="{CDC77219-700D-4A23-9F61-82FAEA35C5A8}" type="pres">
      <dgm:prSet presAssocID="{C7A5D325-5E04-4214-8755-93FA5A76E180}" presName="space" presStyleCnt="0"/>
      <dgm:spPr/>
    </dgm:pt>
    <dgm:pt modelId="{F90A9B2D-56DE-46F3-A0C5-E6DE219B6A60}" type="pres">
      <dgm:prSet presAssocID="{D87878F1-6F74-4C76-8FE8-9415845F1B0E}" presName="composite" presStyleCnt="0"/>
      <dgm:spPr/>
    </dgm:pt>
    <dgm:pt modelId="{BA1060DD-DD11-4BB8-8ABC-63ED6D8DBA91}" type="pres">
      <dgm:prSet presAssocID="{D87878F1-6F74-4C76-8FE8-9415845F1B0E}" presName="parTx" presStyleLbl="alignNode1" presStyleIdx="1" presStyleCnt="3">
        <dgm:presLayoutVars>
          <dgm:chMax val="0"/>
          <dgm:chPref val="0"/>
          <dgm:bulletEnabled val="1"/>
        </dgm:presLayoutVars>
      </dgm:prSet>
      <dgm:spPr/>
      <dgm:t>
        <a:bodyPr/>
        <a:lstStyle/>
        <a:p>
          <a:endParaRPr lang="en-US"/>
        </a:p>
      </dgm:t>
    </dgm:pt>
    <dgm:pt modelId="{837696AC-F26F-42B5-9F65-8E6969480C7D}" type="pres">
      <dgm:prSet presAssocID="{D87878F1-6F74-4C76-8FE8-9415845F1B0E}" presName="desTx" presStyleLbl="alignAccFollowNode1" presStyleIdx="1" presStyleCnt="3">
        <dgm:presLayoutVars>
          <dgm:bulletEnabled val="1"/>
        </dgm:presLayoutVars>
      </dgm:prSet>
      <dgm:spPr/>
      <dgm:t>
        <a:bodyPr/>
        <a:lstStyle/>
        <a:p>
          <a:endParaRPr lang="en-US"/>
        </a:p>
      </dgm:t>
    </dgm:pt>
    <dgm:pt modelId="{A16CD3F6-DC7B-49B6-8083-562039F7F0D8}" type="pres">
      <dgm:prSet presAssocID="{CC6C84E8-A482-4E0E-BC49-18743EB6DF2B}" presName="space" presStyleCnt="0"/>
      <dgm:spPr/>
    </dgm:pt>
    <dgm:pt modelId="{EA0B5CAF-7831-4C15-98D6-458D620A9657}" type="pres">
      <dgm:prSet presAssocID="{1250AF91-05E6-4ACC-AE68-5B9F03D1A8D4}" presName="composite" presStyleCnt="0"/>
      <dgm:spPr/>
    </dgm:pt>
    <dgm:pt modelId="{66D8DFA5-A4B8-4485-AEA3-16A380A0599D}" type="pres">
      <dgm:prSet presAssocID="{1250AF91-05E6-4ACC-AE68-5B9F03D1A8D4}" presName="parTx" presStyleLbl="alignNode1" presStyleIdx="2" presStyleCnt="3">
        <dgm:presLayoutVars>
          <dgm:chMax val="0"/>
          <dgm:chPref val="0"/>
          <dgm:bulletEnabled val="1"/>
        </dgm:presLayoutVars>
      </dgm:prSet>
      <dgm:spPr/>
      <dgm:t>
        <a:bodyPr/>
        <a:lstStyle/>
        <a:p>
          <a:endParaRPr lang="en-US"/>
        </a:p>
      </dgm:t>
    </dgm:pt>
    <dgm:pt modelId="{ECD115F5-0EFF-481D-BCE1-C5F8AFB2E513}" type="pres">
      <dgm:prSet presAssocID="{1250AF91-05E6-4ACC-AE68-5B9F03D1A8D4}" presName="desTx" presStyleLbl="alignAccFollowNode1" presStyleIdx="2" presStyleCnt="3">
        <dgm:presLayoutVars>
          <dgm:bulletEnabled val="1"/>
        </dgm:presLayoutVars>
      </dgm:prSet>
      <dgm:spPr/>
      <dgm:t>
        <a:bodyPr/>
        <a:lstStyle/>
        <a:p>
          <a:endParaRPr lang="en-US"/>
        </a:p>
      </dgm:t>
    </dgm:pt>
  </dgm:ptLst>
  <dgm:cxnLst>
    <dgm:cxn modelId="{2AFAA010-BADE-4126-869A-C0C988ADC7E5}" type="presOf" srcId="{6E4F7198-87AA-49A2-A8F7-8A8332644CCD}" destId="{ECD115F5-0EFF-481D-BCE1-C5F8AFB2E513}" srcOrd="0" destOrd="4" presId="urn:microsoft.com/office/officeart/2005/8/layout/hList1"/>
    <dgm:cxn modelId="{018F9350-042B-45B6-B675-55A3CA43A8FE}" srcId="{99806D82-8B77-4764-A557-63A15D4175E6}" destId="{1250AF91-05E6-4ACC-AE68-5B9F03D1A8D4}" srcOrd="2" destOrd="0" parTransId="{346D8AEE-FC2F-42AA-80AF-0B18EE9C824D}" sibTransId="{2E54492E-A56A-482F-BC34-B77AAF67DF3E}"/>
    <dgm:cxn modelId="{BC85730E-35C9-40A4-A0B6-5F03CB1B87D5}" srcId="{99806D82-8B77-4764-A557-63A15D4175E6}" destId="{D2191BB2-5FB7-4024-ACC7-55D34CC9F36D}" srcOrd="0" destOrd="0" parTransId="{1FBB8998-E332-4406-BA7E-954B5E3F9E09}" sibTransId="{C7A5D325-5E04-4214-8755-93FA5A76E180}"/>
    <dgm:cxn modelId="{B4A62D37-BC0F-405F-B806-C0E8F3554865}" type="presOf" srcId="{975F8BA3-260C-47D6-B867-F04936E158FF}" destId="{ECD115F5-0EFF-481D-BCE1-C5F8AFB2E513}" srcOrd="0" destOrd="10" presId="urn:microsoft.com/office/officeart/2005/8/layout/hList1"/>
    <dgm:cxn modelId="{126D27E1-29BD-4E4C-9F07-E5F6EED6BA71}" type="presOf" srcId="{D17B0B3F-8C25-4D04-91DE-254A0043B4CA}" destId="{ECD115F5-0EFF-481D-BCE1-C5F8AFB2E513}" srcOrd="0" destOrd="2" presId="urn:microsoft.com/office/officeart/2005/8/layout/hList1"/>
    <dgm:cxn modelId="{AA6D6022-93A8-4E05-83C9-47A67E2FCE84}" srcId="{1250AF91-05E6-4ACC-AE68-5B9F03D1A8D4}" destId="{BE9A5C01-F0C9-40BD-B3E0-174C1239594B}" srcOrd="3" destOrd="0" parTransId="{353660D1-3B9A-4848-BFE9-CD5317A90377}" sibTransId="{1F370284-0B44-4D3A-BA22-B50432669715}"/>
    <dgm:cxn modelId="{779D77A1-F497-4853-89C2-5937D270AACB}" type="presOf" srcId="{C05CC151-EBC1-4005-8A22-8A1AE6F5C2C3}" destId="{ECD115F5-0EFF-481D-BCE1-C5F8AFB2E513}" srcOrd="0" destOrd="5" presId="urn:microsoft.com/office/officeart/2005/8/layout/hList1"/>
    <dgm:cxn modelId="{055E79CA-82A9-4CD3-B9AF-8F69B6A83C71}" type="presOf" srcId="{5D197C81-0472-419A-B11B-0A7F23021420}" destId="{ECD115F5-0EFF-481D-BCE1-C5F8AFB2E513}" srcOrd="0" destOrd="1" presId="urn:microsoft.com/office/officeart/2005/8/layout/hList1"/>
    <dgm:cxn modelId="{3E389898-FBC8-4A25-8F73-9F92C8581FD7}" type="presOf" srcId="{D87878F1-6F74-4C76-8FE8-9415845F1B0E}" destId="{BA1060DD-DD11-4BB8-8ABC-63ED6D8DBA91}" srcOrd="0" destOrd="0" presId="urn:microsoft.com/office/officeart/2005/8/layout/hList1"/>
    <dgm:cxn modelId="{6C16C76E-A215-462C-AC12-CB09A3FFE157}" srcId="{1250AF91-05E6-4ACC-AE68-5B9F03D1A8D4}" destId="{6E4F7198-87AA-49A2-A8F7-8A8332644CCD}" srcOrd="4" destOrd="0" parTransId="{702208C4-D9D6-4E64-9E60-7B0F17C6CA9F}" sibTransId="{D804DD56-2F19-4993-BD50-8F644BBD2E7A}"/>
    <dgm:cxn modelId="{C85305EC-B9F2-46F7-90A1-05CC7DA969D7}" srcId="{1250AF91-05E6-4ACC-AE68-5B9F03D1A8D4}" destId="{B5A6D031-01F0-4819-A1F7-2FD4C949E8E8}" srcOrd="12" destOrd="0" parTransId="{C618E273-C6FB-41AC-A2DB-162EFE87149D}" sibTransId="{71D8CF00-1A35-4AB3-923A-CB59D87FA4D3}"/>
    <dgm:cxn modelId="{E9D181D4-3014-436E-B058-56E6FCF485AB}" srcId="{1250AF91-05E6-4ACC-AE68-5B9F03D1A8D4}" destId="{C05CC151-EBC1-4005-8A22-8A1AE6F5C2C3}" srcOrd="5" destOrd="0" parTransId="{D00F6BFA-E620-4728-ABF7-5564C9934045}" sibTransId="{DE96F341-50B8-47E9-80EF-97229709A231}"/>
    <dgm:cxn modelId="{A6AE036B-E9A7-4025-AF13-32AF9ABAF8AA}" type="presOf" srcId="{B5A6D031-01F0-4819-A1F7-2FD4C949E8E8}" destId="{ECD115F5-0EFF-481D-BCE1-C5F8AFB2E513}" srcOrd="0" destOrd="12" presId="urn:microsoft.com/office/officeart/2005/8/layout/hList1"/>
    <dgm:cxn modelId="{5DB27FD0-C8B1-42C1-BA2C-BBE84A554E96}" srcId="{1250AF91-05E6-4ACC-AE68-5B9F03D1A8D4}" destId="{77F97B1F-9DEB-4063-9913-6EB5A217CCEE}" srcOrd="13" destOrd="0" parTransId="{EE20F585-5C79-472D-AE71-443D11DCAE74}" sibTransId="{DF754AE2-E564-458D-90A1-D446ABEFA115}"/>
    <dgm:cxn modelId="{313E333A-6FAE-4747-BFA6-3F5E9A458CF4}" srcId="{1250AF91-05E6-4ACC-AE68-5B9F03D1A8D4}" destId="{5D197C81-0472-419A-B11B-0A7F23021420}" srcOrd="1" destOrd="0" parTransId="{289FF188-4A1E-4734-A384-2CA26B57060E}" sibTransId="{9E8B1643-D93A-40A9-8A2F-5BAE48824DFE}"/>
    <dgm:cxn modelId="{932C0256-CC94-4EE4-84C9-5031975DB8CE}" srcId="{1250AF91-05E6-4ACC-AE68-5B9F03D1A8D4}" destId="{FE94340F-9259-46F4-A8CC-218C9E3F4F7E}" srcOrd="7" destOrd="0" parTransId="{B2388618-768D-4E27-9059-C6D991A860AD}" sibTransId="{21878FAB-4F17-4136-BA43-5EB800CCC6C1}"/>
    <dgm:cxn modelId="{C88AE992-FF35-4F7E-9A68-05379ADEE4A2}" srcId="{1250AF91-05E6-4ACC-AE68-5B9F03D1A8D4}" destId="{EDA85DD8-5592-4C84-8EBD-90648E1F900A}" srcOrd="9" destOrd="0" parTransId="{D92B7224-91C2-41AE-A1B1-C84F27F016ED}" sibTransId="{051F6EF7-376C-4C2A-894F-CA0138019CFB}"/>
    <dgm:cxn modelId="{A15A0B65-3D61-4A01-B2FC-3292920C7572}" type="presOf" srcId="{FE94340F-9259-46F4-A8CC-218C9E3F4F7E}" destId="{ECD115F5-0EFF-481D-BCE1-C5F8AFB2E513}" srcOrd="0" destOrd="7" presId="urn:microsoft.com/office/officeart/2005/8/layout/hList1"/>
    <dgm:cxn modelId="{B9463D1B-3A18-4366-82F9-874E11C3CBCD}" type="presOf" srcId="{CA32A60B-F62E-4819-B05F-C22339D605EF}" destId="{ECD115F5-0EFF-481D-BCE1-C5F8AFB2E513}" srcOrd="0" destOrd="8" presId="urn:microsoft.com/office/officeart/2005/8/layout/hList1"/>
    <dgm:cxn modelId="{990F66D7-E42F-4735-ABDD-75047F80AD96}" srcId="{1250AF91-05E6-4ACC-AE68-5B9F03D1A8D4}" destId="{B888786A-25EB-4CF9-8B84-7039F33BBBEA}" srcOrd="11" destOrd="0" parTransId="{602EF825-35E2-489C-B5AE-10C242D44A58}" sibTransId="{FD2D4834-7812-4087-AF6F-C2CAB158B03A}"/>
    <dgm:cxn modelId="{BE873F62-6B30-4A18-BDE8-5EFA7B37C9E7}" type="presOf" srcId="{156C7C6D-0C9D-43C1-A680-496171BC7480}" destId="{ECD115F5-0EFF-481D-BCE1-C5F8AFB2E513}" srcOrd="0" destOrd="6" presId="urn:microsoft.com/office/officeart/2005/8/layout/hList1"/>
    <dgm:cxn modelId="{4DC8C962-2ECC-4912-AEBE-434BF25984B5}" srcId="{D87878F1-6F74-4C76-8FE8-9415845F1B0E}" destId="{577C7A2B-D8B2-40C2-85A4-D7E5B339F015}" srcOrd="0" destOrd="0" parTransId="{0CE6BCDA-8464-4ECF-8AF5-094EF62958A7}" sibTransId="{390399C5-6E21-4D28-95BE-B594560A04BD}"/>
    <dgm:cxn modelId="{D3361316-F69F-4E62-B29E-E905D45F0D2E}" srcId="{D2191BB2-5FB7-4024-ACC7-55D34CC9F36D}" destId="{5F4A0DF4-654C-456C-9D60-BEC7FC99EC8E}" srcOrd="0" destOrd="0" parTransId="{B452A6A1-FE01-4B01-92CB-39CD74F4FA4F}" sibTransId="{F1A7CF64-032D-4F92-A910-41F02AF044E2}"/>
    <dgm:cxn modelId="{D49A0B0A-7505-4158-9AA1-84384C2CBA22}" type="presOf" srcId="{99806D82-8B77-4764-A557-63A15D4175E6}" destId="{C5B9665C-DDF3-491C-83EB-B82602F02F59}" srcOrd="0" destOrd="0" presId="urn:microsoft.com/office/officeart/2005/8/layout/hList1"/>
    <dgm:cxn modelId="{8DF8C999-8911-4A17-BE56-320271A4DD71}" srcId="{1250AF91-05E6-4ACC-AE68-5B9F03D1A8D4}" destId="{D17B0B3F-8C25-4D04-91DE-254A0043B4CA}" srcOrd="2" destOrd="0" parTransId="{F4E85A6B-7C59-47BA-8795-FCF2A1846116}" sibTransId="{A70F67C7-B0F2-4BAB-A730-503ECDDCA34F}"/>
    <dgm:cxn modelId="{EAD45354-1EE7-4837-BA44-338AA128E8C9}" type="presOf" srcId="{1250AF91-05E6-4ACC-AE68-5B9F03D1A8D4}" destId="{66D8DFA5-A4B8-4485-AEA3-16A380A0599D}" srcOrd="0" destOrd="0" presId="urn:microsoft.com/office/officeart/2005/8/layout/hList1"/>
    <dgm:cxn modelId="{3E208473-D18F-4C00-96C1-690BE6209C8B}" type="presOf" srcId="{B888786A-25EB-4CF9-8B84-7039F33BBBEA}" destId="{ECD115F5-0EFF-481D-BCE1-C5F8AFB2E513}" srcOrd="0" destOrd="11" presId="urn:microsoft.com/office/officeart/2005/8/layout/hList1"/>
    <dgm:cxn modelId="{5B9B139B-3F5D-4F2D-BE8E-8A792F405425}" type="presOf" srcId="{BE9A5C01-F0C9-40BD-B3E0-174C1239594B}" destId="{ECD115F5-0EFF-481D-BCE1-C5F8AFB2E513}" srcOrd="0" destOrd="3" presId="urn:microsoft.com/office/officeart/2005/8/layout/hList1"/>
    <dgm:cxn modelId="{516490D3-A752-4AD7-98AC-BC344BD5076E}" srcId="{D2191BB2-5FB7-4024-ACC7-55D34CC9F36D}" destId="{6AC53A1D-EA2A-46AA-AEDB-5A45643AF1DC}" srcOrd="2" destOrd="0" parTransId="{E1EBC2AC-36BB-46AF-BCD9-95FF4F986B33}" sibTransId="{443B7944-FA3C-4C93-9B18-78A8FBC8E82B}"/>
    <dgm:cxn modelId="{E01EF852-1523-4B76-B5B3-F69B72093326}" type="presOf" srcId="{43BBEE9E-FBE9-40FB-83E3-E6963C4A991B}" destId="{ECD115F5-0EFF-481D-BCE1-C5F8AFB2E513}" srcOrd="0" destOrd="0" presId="urn:microsoft.com/office/officeart/2005/8/layout/hList1"/>
    <dgm:cxn modelId="{87AD5A24-0FA2-469F-8825-81B47B96B798}" srcId="{D87878F1-6F74-4C76-8FE8-9415845F1B0E}" destId="{2AE08C3E-3B6A-4686-B10B-E15ED9BCB450}" srcOrd="2" destOrd="0" parTransId="{F6CFE19C-FEDF-4238-82AD-24B4C50B4A9B}" sibTransId="{9D811E34-3B0E-4AD0-9AE2-2FDB33A50007}"/>
    <dgm:cxn modelId="{502E0326-28CB-40DF-8744-84EC8B6467DD}" srcId="{1250AF91-05E6-4ACC-AE68-5B9F03D1A8D4}" destId="{975F8BA3-260C-47D6-B867-F04936E158FF}" srcOrd="10" destOrd="0" parTransId="{3A9BAF8A-839A-4928-B04B-B6E5CF31A707}" sibTransId="{F32B8F43-6D9C-4165-A6D9-956FC3AD989C}"/>
    <dgm:cxn modelId="{3932B826-ACA9-4F55-BA3B-C0A24B70C107}" srcId="{D2191BB2-5FB7-4024-ACC7-55D34CC9F36D}" destId="{87D4516E-D03A-4D02-9F44-6AC08D6952D6}" srcOrd="1" destOrd="0" parTransId="{516CB840-0887-4960-9E21-4DED426C2FE5}" sibTransId="{07382B30-210E-4445-A2D3-56CC2F7DD1F3}"/>
    <dgm:cxn modelId="{5A66BF54-EA97-421A-BED5-4617DD61C58D}" type="presOf" srcId="{2AE08C3E-3B6A-4686-B10B-E15ED9BCB450}" destId="{837696AC-F26F-42B5-9F65-8E6969480C7D}" srcOrd="0" destOrd="2" presId="urn:microsoft.com/office/officeart/2005/8/layout/hList1"/>
    <dgm:cxn modelId="{E94BA1C0-BC52-4699-99EE-EEE7D5CF6AEE}" type="presOf" srcId="{77F97B1F-9DEB-4063-9913-6EB5A217CCEE}" destId="{ECD115F5-0EFF-481D-BCE1-C5F8AFB2E513}" srcOrd="0" destOrd="13" presId="urn:microsoft.com/office/officeart/2005/8/layout/hList1"/>
    <dgm:cxn modelId="{65A58DCA-B51C-4C07-88C7-F8CF2A2E5B3D}" type="presOf" srcId="{5F4A0DF4-654C-456C-9D60-BEC7FC99EC8E}" destId="{7ABEA54E-BC1E-433D-948C-326C94858A21}" srcOrd="0" destOrd="0" presId="urn:microsoft.com/office/officeart/2005/8/layout/hList1"/>
    <dgm:cxn modelId="{49AFCD6E-C9B2-48EB-BEE2-1D608F87B63A}" srcId="{D87878F1-6F74-4C76-8FE8-9415845F1B0E}" destId="{95C0A262-598F-41C3-BB73-14E8CE0E49FE}" srcOrd="1" destOrd="0" parTransId="{18FAADED-DFB5-4DE5-B3A1-D252E2ADADF4}" sibTransId="{ABC0FF4B-59DB-46C1-8787-4D5C53206D4C}"/>
    <dgm:cxn modelId="{5FE310CE-193A-4AAD-90F6-756144EBD8D8}" type="presOf" srcId="{87D4516E-D03A-4D02-9F44-6AC08D6952D6}" destId="{7ABEA54E-BC1E-433D-948C-326C94858A21}" srcOrd="0" destOrd="1" presId="urn:microsoft.com/office/officeart/2005/8/layout/hList1"/>
    <dgm:cxn modelId="{899DF5CD-700C-439C-A8A8-9698E66B931B}" srcId="{1250AF91-05E6-4ACC-AE68-5B9F03D1A8D4}" destId="{43BBEE9E-FBE9-40FB-83E3-E6963C4A991B}" srcOrd="0" destOrd="0" parTransId="{9A6B2E12-CB32-47EF-8BA1-1A65EDA7CD9B}" sibTransId="{55B71BAE-8F73-44A5-A030-2109EB940301}"/>
    <dgm:cxn modelId="{5D8DCEE0-2A35-4775-937F-AA76324A5CBF}" type="presOf" srcId="{6AC53A1D-EA2A-46AA-AEDB-5A45643AF1DC}" destId="{7ABEA54E-BC1E-433D-948C-326C94858A21}" srcOrd="0" destOrd="2" presId="urn:microsoft.com/office/officeart/2005/8/layout/hList1"/>
    <dgm:cxn modelId="{9B6A727A-A3F5-46C0-9A80-8259258EB89E}" srcId="{99806D82-8B77-4764-A557-63A15D4175E6}" destId="{D87878F1-6F74-4C76-8FE8-9415845F1B0E}" srcOrd="1" destOrd="0" parTransId="{B1D2B81A-163D-4A78-BC00-6397AAB2F886}" sibTransId="{CC6C84E8-A482-4E0E-BC49-18743EB6DF2B}"/>
    <dgm:cxn modelId="{B7E6C750-6416-4C80-AF60-B949209E4E04}" srcId="{1250AF91-05E6-4ACC-AE68-5B9F03D1A8D4}" destId="{156C7C6D-0C9D-43C1-A680-496171BC7480}" srcOrd="6" destOrd="0" parTransId="{860A15E5-F281-4FD8-AF6E-92B7525396AC}" sibTransId="{1C4F112B-9B92-4F6B-9C81-F36A46FB3359}"/>
    <dgm:cxn modelId="{E15DBBCD-04F7-4397-8A44-465D421D0CDF}" type="presOf" srcId="{95C0A262-598F-41C3-BB73-14E8CE0E49FE}" destId="{837696AC-F26F-42B5-9F65-8E6969480C7D}" srcOrd="0" destOrd="1" presId="urn:microsoft.com/office/officeart/2005/8/layout/hList1"/>
    <dgm:cxn modelId="{749BF864-59F1-4E77-8B8C-7571A441A65A}" type="presOf" srcId="{D2191BB2-5FB7-4024-ACC7-55D34CC9F36D}" destId="{7219F58C-9DED-46D9-A736-1239EA4C50B3}" srcOrd="0" destOrd="0" presId="urn:microsoft.com/office/officeart/2005/8/layout/hList1"/>
    <dgm:cxn modelId="{9A9A738C-3C7C-4E8A-9066-3257F5A77444}" srcId="{1250AF91-05E6-4ACC-AE68-5B9F03D1A8D4}" destId="{CA32A60B-F62E-4819-B05F-C22339D605EF}" srcOrd="8" destOrd="0" parTransId="{6AA3E001-43F6-4A6E-9096-16B7C3A4B6CB}" sibTransId="{818B702B-3816-4B78-BFCB-865FBB8850B8}"/>
    <dgm:cxn modelId="{578DFE4D-FEE3-498D-A496-EF58742E5B09}" type="presOf" srcId="{577C7A2B-D8B2-40C2-85A4-D7E5B339F015}" destId="{837696AC-F26F-42B5-9F65-8E6969480C7D}" srcOrd="0" destOrd="0" presId="urn:microsoft.com/office/officeart/2005/8/layout/hList1"/>
    <dgm:cxn modelId="{85BF8694-4478-480A-A0EF-4F470DABF101}" type="presOf" srcId="{EDA85DD8-5592-4C84-8EBD-90648E1F900A}" destId="{ECD115F5-0EFF-481D-BCE1-C5F8AFB2E513}" srcOrd="0" destOrd="9" presId="urn:microsoft.com/office/officeart/2005/8/layout/hList1"/>
    <dgm:cxn modelId="{5FA08EAD-B508-4B7B-A1B8-96C4462C41FB}" type="presParOf" srcId="{C5B9665C-DDF3-491C-83EB-B82602F02F59}" destId="{6263037B-0234-4538-A15D-B8D2BB15EE07}" srcOrd="0" destOrd="0" presId="urn:microsoft.com/office/officeart/2005/8/layout/hList1"/>
    <dgm:cxn modelId="{349EA90F-42C6-4211-B374-F3B0118B1769}" type="presParOf" srcId="{6263037B-0234-4538-A15D-B8D2BB15EE07}" destId="{7219F58C-9DED-46D9-A736-1239EA4C50B3}" srcOrd="0" destOrd="0" presId="urn:microsoft.com/office/officeart/2005/8/layout/hList1"/>
    <dgm:cxn modelId="{CE035A59-9226-412F-97D7-237895C58DEA}" type="presParOf" srcId="{6263037B-0234-4538-A15D-B8D2BB15EE07}" destId="{7ABEA54E-BC1E-433D-948C-326C94858A21}" srcOrd="1" destOrd="0" presId="urn:microsoft.com/office/officeart/2005/8/layout/hList1"/>
    <dgm:cxn modelId="{ECDAE97F-5A8D-4AAF-95F3-42E0279FA438}" type="presParOf" srcId="{C5B9665C-DDF3-491C-83EB-B82602F02F59}" destId="{CDC77219-700D-4A23-9F61-82FAEA35C5A8}" srcOrd="1" destOrd="0" presId="urn:microsoft.com/office/officeart/2005/8/layout/hList1"/>
    <dgm:cxn modelId="{76673ED1-191A-48A2-92CD-A07EBDA5B91A}" type="presParOf" srcId="{C5B9665C-DDF3-491C-83EB-B82602F02F59}" destId="{F90A9B2D-56DE-46F3-A0C5-E6DE219B6A60}" srcOrd="2" destOrd="0" presId="urn:microsoft.com/office/officeart/2005/8/layout/hList1"/>
    <dgm:cxn modelId="{AE49CA74-4C92-45CC-847E-12D32597547E}" type="presParOf" srcId="{F90A9B2D-56DE-46F3-A0C5-E6DE219B6A60}" destId="{BA1060DD-DD11-4BB8-8ABC-63ED6D8DBA91}" srcOrd="0" destOrd="0" presId="urn:microsoft.com/office/officeart/2005/8/layout/hList1"/>
    <dgm:cxn modelId="{B916DF53-9C43-470E-A492-B266ECEA07C2}" type="presParOf" srcId="{F90A9B2D-56DE-46F3-A0C5-E6DE219B6A60}" destId="{837696AC-F26F-42B5-9F65-8E6969480C7D}" srcOrd="1" destOrd="0" presId="urn:microsoft.com/office/officeart/2005/8/layout/hList1"/>
    <dgm:cxn modelId="{07A2AE26-C6A3-4DA2-8B68-5AA45F87A02D}" type="presParOf" srcId="{C5B9665C-DDF3-491C-83EB-B82602F02F59}" destId="{A16CD3F6-DC7B-49B6-8083-562039F7F0D8}" srcOrd="3" destOrd="0" presId="urn:microsoft.com/office/officeart/2005/8/layout/hList1"/>
    <dgm:cxn modelId="{383B3504-9D96-4D1D-82CE-1ABC2CB200F4}" type="presParOf" srcId="{C5B9665C-DDF3-491C-83EB-B82602F02F59}" destId="{EA0B5CAF-7831-4C15-98D6-458D620A9657}" srcOrd="4" destOrd="0" presId="urn:microsoft.com/office/officeart/2005/8/layout/hList1"/>
    <dgm:cxn modelId="{C5EE6BDB-85B9-4065-864C-D36B5E0137FD}" type="presParOf" srcId="{EA0B5CAF-7831-4C15-98D6-458D620A9657}" destId="{66D8DFA5-A4B8-4485-AEA3-16A380A0599D}" srcOrd="0" destOrd="0" presId="urn:microsoft.com/office/officeart/2005/8/layout/hList1"/>
    <dgm:cxn modelId="{5BE1F013-BA53-426D-9A27-2B4C7CC5F4B5}" type="presParOf" srcId="{EA0B5CAF-7831-4C15-98D6-458D620A9657}" destId="{ECD115F5-0EFF-481D-BCE1-C5F8AFB2E51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1DD603-D627-4ABB-A6EF-F84E234441E1}"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0A33B47E-B0BF-4CD9-B880-1285D18CCBFC}">
      <dgm:prSet phldrT="[Text]"/>
      <dgm:spPr/>
      <dgm:t>
        <a:bodyPr/>
        <a:lstStyle/>
        <a:p>
          <a:r>
            <a:rPr lang="en-US" dirty="0">
              <a:latin typeface="Calisto MT" panose="02040603050505030304" pitchFamily="18" charset="0"/>
            </a:rPr>
            <a:t>One-on-one Tutoring</a:t>
          </a:r>
        </a:p>
      </dgm:t>
    </dgm:pt>
    <dgm:pt modelId="{1572DE10-771A-4DDF-81FE-B7C4A80D333C}" type="parTrans" cxnId="{53AC8CF6-5FF7-4B54-90CB-3D2D1648D32D}">
      <dgm:prSet/>
      <dgm:spPr/>
      <dgm:t>
        <a:bodyPr/>
        <a:lstStyle/>
        <a:p>
          <a:endParaRPr lang="en-US"/>
        </a:p>
      </dgm:t>
    </dgm:pt>
    <dgm:pt modelId="{7BB6216A-0365-42E2-9358-6F54C991DD8A}" type="sibTrans" cxnId="{53AC8CF6-5FF7-4B54-90CB-3D2D1648D32D}">
      <dgm:prSet/>
      <dgm:spPr/>
      <dgm:t>
        <a:bodyPr/>
        <a:lstStyle/>
        <a:p>
          <a:endParaRPr lang="en-US"/>
        </a:p>
      </dgm:t>
    </dgm:pt>
    <dgm:pt modelId="{0ADC73C4-15CE-42F8-B38A-6322679DB379}">
      <dgm:prSet phldrT="[Text]"/>
      <dgm:spPr/>
      <dgm:t>
        <a:bodyPr/>
        <a:lstStyle/>
        <a:p>
          <a:r>
            <a:rPr lang="en-US" dirty="0">
              <a:latin typeface="Calisto MT" panose="02040603050505030304" pitchFamily="18" charset="0"/>
            </a:rPr>
            <a:t>Group Tutoring</a:t>
          </a:r>
        </a:p>
      </dgm:t>
    </dgm:pt>
    <dgm:pt modelId="{7BD0B0F5-98AA-4DA1-9187-D745E4B3CBBD}" type="parTrans" cxnId="{018DA38F-310E-4A41-8EED-4F30D9D6F3B2}">
      <dgm:prSet/>
      <dgm:spPr/>
      <dgm:t>
        <a:bodyPr/>
        <a:lstStyle/>
        <a:p>
          <a:endParaRPr lang="en-US"/>
        </a:p>
      </dgm:t>
    </dgm:pt>
    <dgm:pt modelId="{74C5640E-34DE-4181-A7F2-3B86BEA8BAF6}" type="sibTrans" cxnId="{018DA38F-310E-4A41-8EED-4F30D9D6F3B2}">
      <dgm:prSet/>
      <dgm:spPr/>
      <dgm:t>
        <a:bodyPr/>
        <a:lstStyle/>
        <a:p>
          <a:endParaRPr lang="en-US"/>
        </a:p>
      </dgm:t>
    </dgm:pt>
    <dgm:pt modelId="{F34474E2-4799-413C-BE56-D3EB14FB3F03}">
      <dgm:prSet phldrT="[Text]"/>
      <dgm:spPr/>
      <dgm:t>
        <a:bodyPr/>
        <a:lstStyle/>
        <a:p>
          <a:r>
            <a:rPr lang="en-US" dirty="0">
              <a:latin typeface="Calisto MT" panose="02040603050505030304" pitchFamily="18" charset="0"/>
            </a:rPr>
            <a:t>Creation &amp; Facilitation of Writing Groups</a:t>
          </a:r>
        </a:p>
      </dgm:t>
    </dgm:pt>
    <dgm:pt modelId="{0BF26484-FA8C-4A3B-B680-66128F6DE01C}" type="parTrans" cxnId="{123D4425-83C4-4F56-9B89-DE94DC9F6BAF}">
      <dgm:prSet/>
      <dgm:spPr/>
      <dgm:t>
        <a:bodyPr/>
        <a:lstStyle/>
        <a:p>
          <a:endParaRPr lang="en-US"/>
        </a:p>
      </dgm:t>
    </dgm:pt>
    <dgm:pt modelId="{71FADE32-BAE4-4492-B448-14691D99A7CC}" type="sibTrans" cxnId="{123D4425-83C4-4F56-9B89-DE94DC9F6BAF}">
      <dgm:prSet/>
      <dgm:spPr/>
      <dgm:t>
        <a:bodyPr/>
        <a:lstStyle/>
        <a:p>
          <a:endParaRPr lang="en-US"/>
        </a:p>
      </dgm:t>
    </dgm:pt>
    <dgm:pt modelId="{8BC5ADF7-EADD-4A4E-9AE3-03C66930694E}">
      <dgm:prSet phldrT="[Text]"/>
      <dgm:spPr/>
      <dgm:t>
        <a:bodyPr/>
        <a:lstStyle/>
        <a:p>
          <a:r>
            <a:rPr lang="en-US" dirty="0">
              <a:latin typeface="Calisto MT" panose="02040603050505030304" pitchFamily="18" charset="0"/>
            </a:rPr>
            <a:t>Workshop Presentations</a:t>
          </a:r>
        </a:p>
      </dgm:t>
    </dgm:pt>
    <dgm:pt modelId="{34EF2F40-A3BE-48DC-8C83-A41050C3F52F}" type="parTrans" cxnId="{5DD47C34-3AAD-4463-B3F7-62148BEBCEA5}">
      <dgm:prSet/>
      <dgm:spPr/>
      <dgm:t>
        <a:bodyPr/>
        <a:lstStyle/>
        <a:p>
          <a:endParaRPr lang="en-US"/>
        </a:p>
      </dgm:t>
    </dgm:pt>
    <dgm:pt modelId="{0C23355D-9F76-43A7-BAA4-16FB2B0D360B}" type="sibTrans" cxnId="{5DD47C34-3AAD-4463-B3F7-62148BEBCEA5}">
      <dgm:prSet/>
      <dgm:spPr/>
      <dgm:t>
        <a:bodyPr/>
        <a:lstStyle/>
        <a:p>
          <a:endParaRPr lang="en-US"/>
        </a:p>
      </dgm:t>
    </dgm:pt>
    <dgm:pt modelId="{1F73555E-0C61-4914-A0B0-F1672965B881}" type="pres">
      <dgm:prSet presAssocID="{6D1DD603-D627-4ABB-A6EF-F84E234441E1}" presName="matrix" presStyleCnt="0">
        <dgm:presLayoutVars>
          <dgm:chMax val="1"/>
          <dgm:dir/>
          <dgm:resizeHandles val="exact"/>
        </dgm:presLayoutVars>
      </dgm:prSet>
      <dgm:spPr/>
      <dgm:t>
        <a:bodyPr/>
        <a:lstStyle/>
        <a:p>
          <a:endParaRPr lang="en-US"/>
        </a:p>
      </dgm:t>
    </dgm:pt>
    <dgm:pt modelId="{B9B37E34-BB5E-4AA3-ADB9-C186A782F534}" type="pres">
      <dgm:prSet presAssocID="{6D1DD603-D627-4ABB-A6EF-F84E234441E1}" presName="diamond" presStyleLbl="bgShp" presStyleIdx="0" presStyleCnt="1"/>
      <dgm:spPr/>
    </dgm:pt>
    <dgm:pt modelId="{A5BEF50A-B9CD-4513-BC4D-EB9BA08F01AB}" type="pres">
      <dgm:prSet presAssocID="{6D1DD603-D627-4ABB-A6EF-F84E234441E1}" presName="quad1" presStyleLbl="node1" presStyleIdx="0" presStyleCnt="4">
        <dgm:presLayoutVars>
          <dgm:chMax val="0"/>
          <dgm:chPref val="0"/>
          <dgm:bulletEnabled val="1"/>
        </dgm:presLayoutVars>
      </dgm:prSet>
      <dgm:spPr/>
      <dgm:t>
        <a:bodyPr/>
        <a:lstStyle/>
        <a:p>
          <a:endParaRPr lang="en-US"/>
        </a:p>
      </dgm:t>
    </dgm:pt>
    <dgm:pt modelId="{D82DAE9A-CCC0-494A-BAFA-AB2E12A0DC11}" type="pres">
      <dgm:prSet presAssocID="{6D1DD603-D627-4ABB-A6EF-F84E234441E1}" presName="quad2" presStyleLbl="node1" presStyleIdx="1" presStyleCnt="4">
        <dgm:presLayoutVars>
          <dgm:chMax val="0"/>
          <dgm:chPref val="0"/>
          <dgm:bulletEnabled val="1"/>
        </dgm:presLayoutVars>
      </dgm:prSet>
      <dgm:spPr/>
      <dgm:t>
        <a:bodyPr/>
        <a:lstStyle/>
        <a:p>
          <a:endParaRPr lang="en-US"/>
        </a:p>
      </dgm:t>
    </dgm:pt>
    <dgm:pt modelId="{68E82479-2E65-4165-97B7-07A969011A04}" type="pres">
      <dgm:prSet presAssocID="{6D1DD603-D627-4ABB-A6EF-F84E234441E1}" presName="quad3" presStyleLbl="node1" presStyleIdx="2" presStyleCnt="4">
        <dgm:presLayoutVars>
          <dgm:chMax val="0"/>
          <dgm:chPref val="0"/>
          <dgm:bulletEnabled val="1"/>
        </dgm:presLayoutVars>
      </dgm:prSet>
      <dgm:spPr/>
      <dgm:t>
        <a:bodyPr/>
        <a:lstStyle/>
        <a:p>
          <a:endParaRPr lang="en-US"/>
        </a:p>
      </dgm:t>
    </dgm:pt>
    <dgm:pt modelId="{4DB63EB4-5B5E-4585-B754-D94E9E7744AF}" type="pres">
      <dgm:prSet presAssocID="{6D1DD603-D627-4ABB-A6EF-F84E234441E1}" presName="quad4" presStyleLbl="node1" presStyleIdx="3" presStyleCnt="4">
        <dgm:presLayoutVars>
          <dgm:chMax val="0"/>
          <dgm:chPref val="0"/>
          <dgm:bulletEnabled val="1"/>
        </dgm:presLayoutVars>
      </dgm:prSet>
      <dgm:spPr/>
      <dgm:t>
        <a:bodyPr/>
        <a:lstStyle/>
        <a:p>
          <a:endParaRPr lang="en-US"/>
        </a:p>
      </dgm:t>
    </dgm:pt>
  </dgm:ptLst>
  <dgm:cxnLst>
    <dgm:cxn modelId="{018DA38F-310E-4A41-8EED-4F30D9D6F3B2}" srcId="{6D1DD603-D627-4ABB-A6EF-F84E234441E1}" destId="{0ADC73C4-15CE-42F8-B38A-6322679DB379}" srcOrd="1" destOrd="0" parTransId="{7BD0B0F5-98AA-4DA1-9187-D745E4B3CBBD}" sibTransId="{74C5640E-34DE-4181-A7F2-3B86BEA8BAF6}"/>
    <dgm:cxn modelId="{6AE1A4BA-1204-4A1A-B3E8-E5CCACE8F079}" type="presOf" srcId="{8BC5ADF7-EADD-4A4E-9AE3-03C66930694E}" destId="{4DB63EB4-5B5E-4585-B754-D94E9E7744AF}" srcOrd="0" destOrd="0" presId="urn:microsoft.com/office/officeart/2005/8/layout/matrix3"/>
    <dgm:cxn modelId="{5DD47C34-3AAD-4463-B3F7-62148BEBCEA5}" srcId="{6D1DD603-D627-4ABB-A6EF-F84E234441E1}" destId="{8BC5ADF7-EADD-4A4E-9AE3-03C66930694E}" srcOrd="3" destOrd="0" parTransId="{34EF2F40-A3BE-48DC-8C83-A41050C3F52F}" sibTransId="{0C23355D-9F76-43A7-BAA4-16FB2B0D360B}"/>
    <dgm:cxn modelId="{229116A4-5D6A-4863-9B0A-40D2BCEE510C}" type="presOf" srcId="{0A33B47E-B0BF-4CD9-B880-1285D18CCBFC}" destId="{A5BEF50A-B9CD-4513-BC4D-EB9BA08F01AB}" srcOrd="0" destOrd="0" presId="urn:microsoft.com/office/officeart/2005/8/layout/matrix3"/>
    <dgm:cxn modelId="{28BA6A6C-DD12-4C66-A0C8-044038E75410}" type="presOf" srcId="{F34474E2-4799-413C-BE56-D3EB14FB3F03}" destId="{68E82479-2E65-4165-97B7-07A969011A04}" srcOrd="0" destOrd="0" presId="urn:microsoft.com/office/officeart/2005/8/layout/matrix3"/>
    <dgm:cxn modelId="{12288DAA-AAD9-40AE-A91A-218356D6311A}" type="presOf" srcId="{0ADC73C4-15CE-42F8-B38A-6322679DB379}" destId="{D82DAE9A-CCC0-494A-BAFA-AB2E12A0DC11}" srcOrd="0" destOrd="0" presId="urn:microsoft.com/office/officeart/2005/8/layout/matrix3"/>
    <dgm:cxn modelId="{123D4425-83C4-4F56-9B89-DE94DC9F6BAF}" srcId="{6D1DD603-D627-4ABB-A6EF-F84E234441E1}" destId="{F34474E2-4799-413C-BE56-D3EB14FB3F03}" srcOrd="2" destOrd="0" parTransId="{0BF26484-FA8C-4A3B-B680-66128F6DE01C}" sibTransId="{71FADE32-BAE4-4492-B448-14691D99A7CC}"/>
    <dgm:cxn modelId="{53AC8CF6-5FF7-4B54-90CB-3D2D1648D32D}" srcId="{6D1DD603-D627-4ABB-A6EF-F84E234441E1}" destId="{0A33B47E-B0BF-4CD9-B880-1285D18CCBFC}" srcOrd="0" destOrd="0" parTransId="{1572DE10-771A-4DDF-81FE-B7C4A80D333C}" sibTransId="{7BB6216A-0365-42E2-9358-6F54C991DD8A}"/>
    <dgm:cxn modelId="{A030F7A9-F4C7-4489-9253-179F4028DD8E}" type="presOf" srcId="{6D1DD603-D627-4ABB-A6EF-F84E234441E1}" destId="{1F73555E-0C61-4914-A0B0-F1672965B881}" srcOrd="0" destOrd="0" presId="urn:microsoft.com/office/officeart/2005/8/layout/matrix3"/>
    <dgm:cxn modelId="{41FE9ADE-69BE-4FD3-90EE-74D99D3FA87C}" type="presParOf" srcId="{1F73555E-0C61-4914-A0B0-F1672965B881}" destId="{B9B37E34-BB5E-4AA3-ADB9-C186A782F534}" srcOrd="0" destOrd="0" presId="urn:microsoft.com/office/officeart/2005/8/layout/matrix3"/>
    <dgm:cxn modelId="{E4D7F2EF-51E2-4E23-9E89-E5CEB14A6479}" type="presParOf" srcId="{1F73555E-0C61-4914-A0B0-F1672965B881}" destId="{A5BEF50A-B9CD-4513-BC4D-EB9BA08F01AB}" srcOrd="1" destOrd="0" presId="urn:microsoft.com/office/officeart/2005/8/layout/matrix3"/>
    <dgm:cxn modelId="{CA0E3147-422F-4EAB-8B42-07F5DE9E41EB}" type="presParOf" srcId="{1F73555E-0C61-4914-A0B0-F1672965B881}" destId="{D82DAE9A-CCC0-494A-BAFA-AB2E12A0DC11}" srcOrd="2" destOrd="0" presId="urn:microsoft.com/office/officeart/2005/8/layout/matrix3"/>
    <dgm:cxn modelId="{59DA1E34-F803-44C8-A53E-1FDE003CDB5D}" type="presParOf" srcId="{1F73555E-0C61-4914-A0B0-F1672965B881}" destId="{68E82479-2E65-4165-97B7-07A969011A04}" srcOrd="3" destOrd="0" presId="urn:microsoft.com/office/officeart/2005/8/layout/matrix3"/>
    <dgm:cxn modelId="{315CAE25-FC6A-4156-8097-9CE188CE0186}" type="presParOf" srcId="{1F73555E-0C61-4914-A0B0-F1672965B881}" destId="{4DB63EB4-5B5E-4585-B754-D94E9E7744AF}"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9F58C-9DED-46D9-A736-1239EA4C50B3}">
      <dsp:nvSpPr>
        <dsp:cNvPr id="0" name=""/>
        <dsp:cNvSpPr/>
      </dsp:nvSpPr>
      <dsp:spPr>
        <a:xfrm>
          <a:off x="3119" y="29914"/>
          <a:ext cx="3041451" cy="4608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solidFill>
                <a:srgbClr val="691B31"/>
              </a:solidFill>
              <a:latin typeface="Open Sans" panose="020B0606030504020204"/>
            </a:rPr>
            <a:t>Education: </a:t>
          </a:r>
          <a:endParaRPr lang="en-US" sz="2000" kern="1200" dirty="0">
            <a:solidFill>
              <a:srgbClr val="691B31"/>
            </a:solidFill>
            <a:latin typeface="Open Sans" panose="020B0606030504020204"/>
          </a:endParaRPr>
        </a:p>
      </dsp:txBody>
      <dsp:txXfrm>
        <a:off x="3119" y="29914"/>
        <a:ext cx="3041451" cy="460800"/>
      </dsp:txXfrm>
    </dsp:sp>
    <dsp:sp modelId="{7ABEA54E-BC1E-433D-948C-326C94858A21}">
      <dsp:nvSpPr>
        <dsp:cNvPr id="0" name=""/>
        <dsp:cNvSpPr/>
      </dsp:nvSpPr>
      <dsp:spPr>
        <a:xfrm>
          <a:off x="3119" y="490714"/>
          <a:ext cx="3041451" cy="3698887"/>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2022 </a:t>
          </a:r>
          <a:r>
            <a:rPr lang="en-US" sz="1600" b="1" kern="1200" dirty="0" err="1">
              <a:solidFill>
                <a:srgbClr val="88898D"/>
              </a:solidFill>
              <a:latin typeface="Calisto MT" panose="02040603050505030304" pitchFamily="18" charset="0"/>
            </a:rPr>
            <a:t>Ed.D</a:t>
          </a:r>
          <a:r>
            <a:rPr lang="en-US" sz="1600" b="1" kern="1200" dirty="0">
              <a:solidFill>
                <a:srgbClr val="88898D"/>
              </a:solidFill>
              <a:latin typeface="Calisto MT" panose="02040603050505030304" pitchFamily="18" charset="0"/>
            </a:rPr>
            <a:t>.</a:t>
          </a:r>
          <a:r>
            <a:rPr lang="en-US" sz="1600" kern="1200" dirty="0">
              <a:solidFill>
                <a:srgbClr val="88898D"/>
              </a:solidFill>
              <a:latin typeface="Calisto MT" panose="02040603050505030304" pitchFamily="18" charset="0"/>
            </a:rPr>
            <a:t> in Contemporary Curriculum Theory and Instruction: Literacy from Salisbury University</a:t>
          </a:r>
        </a:p>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2014 </a:t>
          </a:r>
          <a:r>
            <a:rPr lang="en-US" sz="1600" b="1" kern="1200" dirty="0">
              <a:solidFill>
                <a:srgbClr val="88898D"/>
              </a:solidFill>
              <a:latin typeface="Calisto MT" panose="02040603050505030304" pitchFamily="18" charset="0"/>
            </a:rPr>
            <a:t>MFA </a:t>
          </a:r>
          <a:r>
            <a:rPr lang="en-US" sz="1600" kern="1200" dirty="0">
              <a:solidFill>
                <a:srgbClr val="88898D"/>
              </a:solidFill>
              <a:latin typeface="Calisto MT" panose="02040603050505030304" pitchFamily="18" charset="0"/>
            </a:rPr>
            <a:t>in Creative Writing &amp; Publishing from the University of Baltimore</a:t>
          </a:r>
        </a:p>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2010 </a:t>
          </a:r>
          <a:r>
            <a:rPr lang="en-US" sz="1600" b="1" kern="1200" dirty="0">
              <a:solidFill>
                <a:srgbClr val="88898D"/>
              </a:solidFill>
              <a:latin typeface="Calisto MT" panose="02040603050505030304" pitchFamily="18" charset="0"/>
            </a:rPr>
            <a:t>BFA</a:t>
          </a:r>
          <a:r>
            <a:rPr lang="en-US" sz="1600" kern="1200" dirty="0">
              <a:solidFill>
                <a:srgbClr val="88898D"/>
              </a:solidFill>
              <a:latin typeface="Calisto MT" panose="02040603050505030304" pitchFamily="18" charset="0"/>
            </a:rPr>
            <a:t> in Creative Writing from the University of North Carolina Wilmington </a:t>
          </a:r>
        </a:p>
      </dsp:txBody>
      <dsp:txXfrm>
        <a:off x="3119" y="490714"/>
        <a:ext cx="3041451" cy="3698887"/>
      </dsp:txXfrm>
    </dsp:sp>
    <dsp:sp modelId="{BA1060DD-DD11-4BB8-8ABC-63ED6D8DBA91}">
      <dsp:nvSpPr>
        <dsp:cNvPr id="0" name=""/>
        <dsp:cNvSpPr/>
      </dsp:nvSpPr>
      <dsp:spPr>
        <a:xfrm>
          <a:off x="3470374" y="29914"/>
          <a:ext cx="3041451" cy="4608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solidFill>
                <a:srgbClr val="691B31"/>
              </a:solidFill>
              <a:latin typeface="Open Sans" panose="020B0606030504020204"/>
            </a:rPr>
            <a:t>Professional Experience:</a:t>
          </a:r>
          <a:endParaRPr lang="en-US" sz="2000" kern="1200" dirty="0">
            <a:solidFill>
              <a:srgbClr val="691B31"/>
            </a:solidFill>
            <a:latin typeface="Open Sans" panose="020B0606030504020204"/>
          </a:endParaRPr>
        </a:p>
      </dsp:txBody>
      <dsp:txXfrm>
        <a:off x="3470374" y="29914"/>
        <a:ext cx="3041451" cy="460800"/>
      </dsp:txXfrm>
    </dsp:sp>
    <dsp:sp modelId="{837696AC-F26F-42B5-9F65-8E6969480C7D}">
      <dsp:nvSpPr>
        <dsp:cNvPr id="0" name=""/>
        <dsp:cNvSpPr/>
      </dsp:nvSpPr>
      <dsp:spPr>
        <a:xfrm>
          <a:off x="3470374" y="490714"/>
          <a:ext cx="3041451" cy="3698887"/>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10+ years tutoring writing</a:t>
          </a:r>
        </a:p>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3+ years as a writing center administrator</a:t>
          </a:r>
        </a:p>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3 years as an English composition instructor</a:t>
          </a:r>
        </a:p>
      </dsp:txBody>
      <dsp:txXfrm>
        <a:off x="3470374" y="490714"/>
        <a:ext cx="3041451" cy="3698887"/>
      </dsp:txXfrm>
    </dsp:sp>
    <dsp:sp modelId="{66D8DFA5-A4B8-4485-AEA3-16A380A0599D}">
      <dsp:nvSpPr>
        <dsp:cNvPr id="0" name=""/>
        <dsp:cNvSpPr/>
      </dsp:nvSpPr>
      <dsp:spPr>
        <a:xfrm>
          <a:off x="6937629" y="29914"/>
          <a:ext cx="3041451" cy="4608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solidFill>
                <a:srgbClr val="691B31"/>
              </a:solidFill>
              <a:latin typeface="Open Sans" panose="020B0606030504020204"/>
            </a:rPr>
            <a:t>Writing Experiences:</a:t>
          </a:r>
          <a:endParaRPr lang="en-US" sz="2000" kern="1200" dirty="0">
            <a:solidFill>
              <a:srgbClr val="691B31"/>
            </a:solidFill>
            <a:latin typeface="Open Sans" panose="020B0606030504020204"/>
          </a:endParaRPr>
        </a:p>
      </dsp:txBody>
      <dsp:txXfrm>
        <a:off x="6937629" y="29914"/>
        <a:ext cx="3041451" cy="460800"/>
      </dsp:txXfrm>
    </dsp:sp>
    <dsp:sp modelId="{ECD115F5-0EFF-481D-BCE1-C5F8AFB2E513}">
      <dsp:nvSpPr>
        <dsp:cNvPr id="0" name=""/>
        <dsp:cNvSpPr/>
      </dsp:nvSpPr>
      <dsp:spPr>
        <a:xfrm>
          <a:off x="6937629" y="490714"/>
          <a:ext cx="3041451" cy="3698887"/>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Dissertation</a:t>
          </a:r>
        </a:p>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Project Proposal</a:t>
          </a:r>
        </a:p>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Comprehensive Exam</a:t>
          </a:r>
        </a:p>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Scholarly Journal Article</a:t>
          </a:r>
        </a:p>
        <a:p>
          <a:pPr marL="171450" lvl="1" indent="-171450" algn="l" defTabSz="711200">
            <a:lnSpc>
              <a:spcPct val="90000"/>
            </a:lnSpc>
            <a:spcBef>
              <a:spcPct val="0"/>
            </a:spcBef>
            <a:spcAft>
              <a:spcPct val="15000"/>
            </a:spcAft>
            <a:buChar char="••"/>
          </a:pPr>
          <a:r>
            <a:rPr lang="en-US" sz="1600" kern="1200">
              <a:solidFill>
                <a:srgbClr val="88898D"/>
              </a:solidFill>
              <a:latin typeface="Calisto MT" panose="02040603050505030304" pitchFamily="18" charset="0"/>
            </a:rPr>
            <a:t>CV</a:t>
          </a:r>
          <a:endParaRPr lang="en-US" sz="1600" kern="1200" dirty="0">
            <a:solidFill>
              <a:srgbClr val="88898D"/>
            </a:solidFill>
            <a:latin typeface="Calisto MT" panose="02040603050505030304" pitchFamily="18" charset="0"/>
          </a:endParaRPr>
        </a:p>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Resume</a:t>
          </a:r>
        </a:p>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Scholarship Applications</a:t>
          </a:r>
        </a:p>
        <a:p>
          <a:pPr marL="171450" lvl="1" indent="-171450" algn="l" defTabSz="711200">
            <a:lnSpc>
              <a:spcPct val="90000"/>
            </a:lnSpc>
            <a:spcBef>
              <a:spcPct val="0"/>
            </a:spcBef>
            <a:spcAft>
              <a:spcPct val="15000"/>
            </a:spcAft>
            <a:buChar char="••"/>
          </a:pPr>
          <a:r>
            <a:rPr lang="en-US" sz="1600" kern="1200">
              <a:solidFill>
                <a:srgbClr val="88898D"/>
              </a:solidFill>
              <a:latin typeface="Calisto MT" panose="02040603050505030304" pitchFamily="18" charset="0"/>
            </a:rPr>
            <a:t>Grants</a:t>
          </a:r>
          <a:endParaRPr lang="en-US" sz="1600" kern="1200" dirty="0">
            <a:solidFill>
              <a:srgbClr val="88898D"/>
            </a:solidFill>
            <a:latin typeface="Calisto MT" panose="02040603050505030304" pitchFamily="18" charset="0"/>
          </a:endParaRPr>
        </a:p>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Precis</a:t>
          </a:r>
        </a:p>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Literature Review</a:t>
          </a:r>
        </a:p>
        <a:p>
          <a:pPr marL="171450" lvl="1" indent="-171450" algn="l" defTabSz="711200">
            <a:lnSpc>
              <a:spcPct val="90000"/>
            </a:lnSpc>
            <a:spcBef>
              <a:spcPct val="0"/>
            </a:spcBef>
            <a:spcAft>
              <a:spcPct val="15000"/>
            </a:spcAft>
            <a:buChar char="••"/>
          </a:pPr>
          <a:r>
            <a:rPr lang="en-US" sz="1600" kern="1200">
              <a:solidFill>
                <a:srgbClr val="88898D"/>
              </a:solidFill>
              <a:latin typeface="Calisto MT" panose="02040603050505030304" pitchFamily="18" charset="0"/>
            </a:rPr>
            <a:t>Essays</a:t>
          </a:r>
          <a:endParaRPr lang="en-US" sz="1600" kern="1200" dirty="0">
            <a:solidFill>
              <a:srgbClr val="88898D"/>
            </a:solidFill>
            <a:latin typeface="Calisto MT" panose="02040603050505030304" pitchFamily="18" charset="0"/>
          </a:endParaRPr>
        </a:p>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Short Stories</a:t>
          </a:r>
        </a:p>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Poems</a:t>
          </a:r>
        </a:p>
        <a:p>
          <a:pPr marL="171450" lvl="1" indent="-171450" algn="l" defTabSz="711200">
            <a:lnSpc>
              <a:spcPct val="90000"/>
            </a:lnSpc>
            <a:spcBef>
              <a:spcPct val="0"/>
            </a:spcBef>
            <a:spcAft>
              <a:spcPct val="15000"/>
            </a:spcAft>
            <a:buChar char="••"/>
          </a:pPr>
          <a:r>
            <a:rPr lang="en-US" sz="1600" kern="1200" dirty="0">
              <a:solidFill>
                <a:srgbClr val="88898D"/>
              </a:solidFill>
              <a:latin typeface="Calisto MT" panose="02040603050505030304" pitchFamily="18" charset="0"/>
            </a:rPr>
            <a:t>Miscellaneous/Other</a:t>
          </a:r>
        </a:p>
      </dsp:txBody>
      <dsp:txXfrm>
        <a:off x="6937629" y="490714"/>
        <a:ext cx="3041451" cy="3698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37E34-BB5E-4AA3-ADB9-C186A782F534}">
      <dsp:nvSpPr>
        <dsp:cNvPr id="0" name=""/>
        <dsp:cNvSpPr/>
      </dsp:nvSpPr>
      <dsp:spPr>
        <a:xfrm>
          <a:off x="1837515" y="0"/>
          <a:ext cx="4554569" cy="4554569"/>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BEF50A-B9CD-4513-BC4D-EB9BA08F01AB}">
      <dsp:nvSpPr>
        <dsp:cNvPr id="0" name=""/>
        <dsp:cNvSpPr/>
      </dsp:nvSpPr>
      <dsp:spPr>
        <a:xfrm>
          <a:off x="2270199" y="432684"/>
          <a:ext cx="1776281" cy="17762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Calisto MT" panose="02040603050505030304" pitchFamily="18" charset="0"/>
            </a:rPr>
            <a:t>One-on-one Tutoring</a:t>
          </a:r>
        </a:p>
      </dsp:txBody>
      <dsp:txXfrm>
        <a:off x="2356910" y="519395"/>
        <a:ext cx="1602859" cy="1602859"/>
      </dsp:txXfrm>
    </dsp:sp>
    <dsp:sp modelId="{D82DAE9A-CCC0-494A-BAFA-AB2E12A0DC11}">
      <dsp:nvSpPr>
        <dsp:cNvPr id="0" name=""/>
        <dsp:cNvSpPr/>
      </dsp:nvSpPr>
      <dsp:spPr>
        <a:xfrm>
          <a:off x="4183118" y="432684"/>
          <a:ext cx="1776281" cy="177628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Calisto MT" panose="02040603050505030304" pitchFamily="18" charset="0"/>
            </a:rPr>
            <a:t>Group Tutoring</a:t>
          </a:r>
        </a:p>
      </dsp:txBody>
      <dsp:txXfrm>
        <a:off x="4269829" y="519395"/>
        <a:ext cx="1602859" cy="1602859"/>
      </dsp:txXfrm>
    </dsp:sp>
    <dsp:sp modelId="{68E82479-2E65-4165-97B7-07A969011A04}">
      <dsp:nvSpPr>
        <dsp:cNvPr id="0" name=""/>
        <dsp:cNvSpPr/>
      </dsp:nvSpPr>
      <dsp:spPr>
        <a:xfrm>
          <a:off x="2270199" y="2345603"/>
          <a:ext cx="1776281" cy="177628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Calisto MT" panose="02040603050505030304" pitchFamily="18" charset="0"/>
            </a:rPr>
            <a:t>Creation &amp; Facilitation of Writing Groups</a:t>
          </a:r>
        </a:p>
      </dsp:txBody>
      <dsp:txXfrm>
        <a:off x="2356910" y="2432314"/>
        <a:ext cx="1602859" cy="1602859"/>
      </dsp:txXfrm>
    </dsp:sp>
    <dsp:sp modelId="{4DB63EB4-5B5E-4585-B754-D94E9E7744AF}">
      <dsp:nvSpPr>
        <dsp:cNvPr id="0" name=""/>
        <dsp:cNvSpPr/>
      </dsp:nvSpPr>
      <dsp:spPr>
        <a:xfrm>
          <a:off x="4183118" y="2345603"/>
          <a:ext cx="1776281" cy="177628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Calisto MT" panose="02040603050505030304" pitchFamily="18" charset="0"/>
            </a:rPr>
            <a:t>Workshop Presentations</a:t>
          </a:r>
        </a:p>
      </dsp:txBody>
      <dsp:txXfrm>
        <a:off x="4269829" y="2432314"/>
        <a:ext cx="1602859" cy="160285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674E9D1-E70B-2B42-BE55-CB5BDBBF4F3B}" type="datetimeFigureOut">
              <a:rPr lang="en-US" smtClean="0"/>
              <a:t>9/6/2023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D7E9DC3-9597-8345-8901-72EACE3F6AB3}" type="slidenum">
              <a:rPr lang="en-US" smtClean="0"/>
              <a:t>‹#›</a:t>
            </a:fld>
            <a:endParaRPr lang="en-US"/>
          </a:p>
        </p:txBody>
      </p:sp>
    </p:spTree>
    <p:extLst>
      <p:ext uri="{BB962C8B-B14F-4D97-AF65-F5344CB8AC3E}">
        <p14:creationId xmlns:p14="http://schemas.microsoft.com/office/powerpoint/2010/main" val="2342908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7E9DC3-9597-8345-8901-72EACE3F6AB3}" type="slidenum">
              <a:rPr lang="en-US" smtClean="0"/>
              <a:t>2</a:t>
            </a:fld>
            <a:endParaRPr lang="en-US"/>
          </a:p>
        </p:txBody>
      </p:sp>
    </p:spTree>
    <p:extLst>
      <p:ext uri="{BB962C8B-B14F-4D97-AF65-F5344CB8AC3E}">
        <p14:creationId xmlns:p14="http://schemas.microsoft.com/office/powerpoint/2010/main" val="101831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7E9DC3-9597-8345-8901-72EACE3F6AB3}" type="slidenum">
              <a:rPr lang="en-US" smtClean="0"/>
              <a:t>3</a:t>
            </a:fld>
            <a:endParaRPr lang="en-US"/>
          </a:p>
        </p:txBody>
      </p:sp>
    </p:spTree>
    <p:extLst>
      <p:ext uri="{BB962C8B-B14F-4D97-AF65-F5344CB8AC3E}">
        <p14:creationId xmlns:p14="http://schemas.microsoft.com/office/powerpoint/2010/main" val="382661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7E9DC3-9597-8345-8901-72EACE3F6AB3}" type="slidenum">
              <a:rPr lang="en-US" smtClean="0"/>
              <a:t>4</a:t>
            </a:fld>
            <a:endParaRPr lang="en-US"/>
          </a:p>
        </p:txBody>
      </p:sp>
    </p:spTree>
    <p:extLst>
      <p:ext uri="{BB962C8B-B14F-4D97-AF65-F5344CB8AC3E}">
        <p14:creationId xmlns:p14="http://schemas.microsoft.com/office/powerpoint/2010/main" val="231032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814518" y="2599458"/>
            <a:ext cx="3806190" cy="346710"/>
          </a:xfrm>
          <a:prstGeom prst="rect">
            <a:avLst/>
          </a:prstGeom>
        </p:spPr>
        <p:txBody>
          <a:bodyPr wrap="square" lIns="0" tIns="0" rIns="0" bIns="0">
            <a:spAutoFit/>
          </a:bodyPr>
          <a:lstStyle>
            <a:lvl1pPr>
              <a:defRPr sz="2100" b="0" i="0">
                <a:solidFill>
                  <a:srgbClr val="D8D7D6"/>
                </a:solidFill>
                <a:latin typeface="Sentinel-Medium"/>
                <a:cs typeface="Sentinel-Medium"/>
              </a:defRPr>
            </a:lvl1pPr>
          </a:lstStyle>
          <a:p>
            <a:r>
              <a:rPr lang="en-US"/>
              <a:t>Click to edit Master title style</a:t>
            </a:r>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D8D8D6"/>
                </a:solidFill>
                <a:latin typeface="Merel Bold"/>
                <a:cs typeface="Merel Bold"/>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sz="2000" b="0" i="0">
                <a:solidFill>
                  <a:schemeClr val="tx1"/>
                </a:solidFill>
                <a:latin typeface="Merel"/>
                <a:cs typeface="Merel"/>
              </a:defRPr>
            </a:lvl1pPr>
          </a:lstStyle>
          <a:p>
            <a:pPr lvl="0"/>
            <a:r>
              <a:rPr lang="en-US"/>
              <a:t>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D8D8D6"/>
                </a:solidFill>
                <a:latin typeface="Merel Bold"/>
                <a:cs typeface="Merel Bold"/>
              </a:defRPr>
            </a:lvl1pPr>
          </a:lstStyle>
          <a:p>
            <a:r>
              <a:rPr lang="en-US"/>
              <a:t>Click to edit Master title style</a:t>
            </a:r>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pPr lvl="0"/>
            <a:r>
              <a:rPr lang="en-US"/>
              <a:t>Edit Master text styles</a:t>
            </a: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pPr lvl="0"/>
            <a:r>
              <a:rPr lang="en-US"/>
              <a:t>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219447"/>
            <a:ext cx="12192000" cy="109855"/>
          </a:xfrm>
          <a:custGeom>
            <a:avLst/>
            <a:gdLst/>
            <a:ahLst/>
            <a:cxnLst/>
            <a:rect l="l" t="t" r="r" b="b"/>
            <a:pathLst>
              <a:path w="12192000" h="109854">
                <a:moveTo>
                  <a:pt x="12192000" y="0"/>
                </a:moveTo>
                <a:lnTo>
                  <a:pt x="0" y="0"/>
                </a:lnTo>
                <a:lnTo>
                  <a:pt x="0" y="109727"/>
                </a:lnTo>
                <a:lnTo>
                  <a:pt x="12192000" y="109727"/>
                </a:lnTo>
                <a:lnTo>
                  <a:pt x="12192000" y="0"/>
                </a:lnTo>
                <a:close/>
              </a:path>
            </a:pathLst>
          </a:custGeom>
          <a:solidFill>
            <a:srgbClr val="88898D"/>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0"/>
            <a:ext cx="12192000" cy="4219448"/>
          </a:xfrm>
          <a:prstGeom prst="rect">
            <a:avLst/>
          </a:prstGeom>
        </p:spPr>
      </p:pic>
      <p:sp>
        <p:nvSpPr>
          <p:cNvPr id="18" name="bg object 18"/>
          <p:cNvSpPr/>
          <p:nvPr/>
        </p:nvSpPr>
        <p:spPr>
          <a:xfrm>
            <a:off x="0" y="0"/>
            <a:ext cx="12192000" cy="4219575"/>
          </a:xfrm>
          <a:custGeom>
            <a:avLst/>
            <a:gdLst/>
            <a:ahLst/>
            <a:cxnLst/>
            <a:rect l="l" t="t" r="r" b="b"/>
            <a:pathLst>
              <a:path w="12192000" h="4219575">
                <a:moveTo>
                  <a:pt x="0" y="4219448"/>
                </a:moveTo>
                <a:lnTo>
                  <a:pt x="12192000" y="4219448"/>
                </a:lnTo>
                <a:lnTo>
                  <a:pt x="12192000" y="0"/>
                </a:lnTo>
                <a:lnTo>
                  <a:pt x="0" y="0"/>
                </a:lnTo>
                <a:lnTo>
                  <a:pt x="0" y="4219448"/>
                </a:lnTo>
                <a:close/>
              </a:path>
            </a:pathLst>
          </a:custGeom>
          <a:solidFill>
            <a:srgbClr val="691C3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rgbClr val="D8D8D6"/>
                </a:solidFill>
                <a:latin typeface="Merel Bold"/>
                <a:cs typeface="Merel Bold"/>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54000" y="254000"/>
            <a:ext cx="11684000" cy="6350000"/>
          </a:xfrm>
          <a:custGeom>
            <a:avLst/>
            <a:gdLst/>
            <a:ahLst/>
            <a:cxnLst/>
            <a:rect l="l" t="t" r="r" b="b"/>
            <a:pathLst>
              <a:path w="11684000" h="6350000">
                <a:moveTo>
                  <a:pt x="11684000" y="0"/>
                </a:moveTo>
                <a:lnTo>
                  <a:pt x="0" y="0"/>
                </a:lnTo>
                <a:lnTo>
                  <a:pt x="0" y="6350000"/>
                </a:lnTo>
                <a:lnTo>
                  <a:pt x="11684000" y="6350000"/>
                </a:lnTo>
                <a:lnTo>
                  <a:pt x="11684000" y="0"/>
                </a:lnTo>
                <a:close/>
              </a:path>
            </a:pathLst>
          </a:custGeom>
          <a:solidFill>
            <a:srgbClr val="691C3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10738" y="382770"/>
            <a:ext cx="5628005" cy="452119"/>
          </a:xfrm>
          <a:prstGeom prst="rect">
            <a:avLst/>
          </a:prstGeom>
        </p:spPr>
        <p:txBody>
          <a:bodyPr wrap="square" lIns="0" tIns="0" rIns="0" bIns="0">
            <a:spAutoFit/>
          </a:bodyPr>
          <a:lstStyle>
            <a:lvl1pPr>
              <a:defRPr sz="2800" b="1" i="0">
                <a:solidFill>
                  <a:srgbClr val="D8D8D6"/>
                </a:solidFill>
                <a:latin typeface="Merel Bold"/>
                <a:cs typeface="Merel Bold"/>
              </a:defRPr>
            </a:lvl1pPr>
          </a:lstStyle>
          <a:p>
            <a:endParaRPr/>
          </a:p>
        </p:txBody>
      </p:sp>
      <p:sp>
        <p:nvSpPr>
          <p:cNvPr id="3" name="Holder 3"/>
          <p:cNvSpPr>
            <a:spLocks noGrp="1"/>
          </p:cNvSpPr>
          <p:nvPr>
            <p:ph type="body" idx="1"/>
          </p:nvPr>
        </p:nvSpPr>
        <p:spPr>
          <a:xfrm>
            <a:off x="820420" y="3017518"/>
            <a:ext cx="10551160" cy="2494279"/>
          </a:xfrm>
          <a:prstGeom prst="rect">
            <a:avLst/>
          </a:prstGeom>
        </p:spPr>
        <p:txBody>
          <a:bodyPr wrap="square" lIns="0" tIns="0" rIns="0" bIns="0">
            <a:spAutoFit/>
          </a:bodyPr>
          <a:lstStyle>
            <a:lvl1pPr>
              <a:defRPr sz="2000" b="0" i="0">
                <a:solidFill>
                  <a:schemeClr val="tx1"/>
                </a:solidFill>
                <a:latin typeface="Merel"/>
                <a:cs typeface="Mere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9/6/2023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wl.purdue.edu/owl/avoiding_plagiarism/index.html" TargetMode="External"/><Relationship Id="rId2" Type="http://schemas.openxmlformats.org/officeDocument/2006/relationships/hyperlink" Target="https://resources.library.lemoyne.edu/guides/academicintegrity/example-plagiarism#:~:text=Here%20are%20some%20examples%20of,the%20work%20as%20your%20own"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apastyle.apa.org/instructional-aids/avoiding-plagiarism.pdf" TargetMode="External"/><Relationship Id="rId4" Type="http://schemas.openxmlformats.org/officeDocument/2006/relationships/hyperlink" Target="https://apastyle.apa.org/products/publication-manual-7th-editio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kjendicott@umes.edu" TargetMode="External"/><Relationship Id="rId3" Type="http://schemas.openxmlformats.org/officeDocument/2006/relationships/hyperlink" Target="https://umes.mywconline.net/" TargetMode="External"/><Relationship Id="rId7" Type="http://schemas.openxmlformats.org/officeDocument/2006/relationships/hyperlink" Target="mailto:welangwe@umes.edu" TargetMode="External"/><Relationship Id="rId2" Type="http://schemas.openxmlformats.org/officeDocument/2006/relationships/hyperlink" Target="https://wwwcp.umes.edu/grad/graduate-writing-center/" TargetMode="External"/><Relationship Id="rId1" Type="http://schemas.openxmlformats.org/officeDocument/2006/relationships/slideLayout" Target="../slideLayouts/slideLayout2.xml"/><Relationship Id="rId6" Type="http://schemas.openxmlformats.org/officeDocument/2006/relationships/hyperlink" Target="mailto:llharris@umes.edu" TargetMode="External"/><Relationship Id="rId5" Type="http://schemas.openxmlformats.org/officeDocument/2006/relationships/hyperlink" Target="https://wwwcp.umes.edu/grad/catalogs-handbooks/" TargetMode="External"/><Relationship Id="rId4" Type="http://schemas.openxmlformats.org/officeDocument/2006/relationships/hyperlink" Target="https://wwwcp.umes.edu/grad/"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p.umes.edu/grad/graduate-writing-cent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p.umes.edu/grad/graduate-writing-cent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umes.mywconline.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33CD-C664-96D4-2A80-6B7039EA0E3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05E9DAA-8019-6E03-3CB2-C86DE861F380}"/>
              </a:ext>
            </a:extLst>
          </p:cNvPr>
          <p:cNvSpPr>
            <a:spLocks noGrp="1"/>
          </p:cNvSpPr>
          <p:nvPr>
            <p:ph type="subTitle" idx="4"/>
          </p:nvPr>
        </p:nvSpPr>
        <p:spPr/>
        <p:txBody>
          <a:bodyPr/>
          <a:lstStyle/>
          <a:p>
            <a:endParaRPr lang="en-US"/>
          </a:p>
        </p:txBody>
      </p:sp>
      <p:pic>
        <p:nvPicPr>
          <p:cNvPr id="4" name="Picture 3" descr="A group of people sitting at a table looking at a computer&#10;&#10;Description automatically generated with medium confidence">
            <a:extLst>
              <a:ext uri="{FF2B5EF4-FFF2-40B4-BE49-F238E27FC236}">
                <a16:creationId xmlns:a16="http://schemas.microsoft.com/office/drawing/2014/main" id="{21046AC1-3CBD-CAF1-26F2-DA68675BCD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31" t="4470" r="4101" b="648"/>
          <a:stretch/>
        </p:blipFill>
        <p:spPr>
          <a:xfrm>
            <a:off x="272119" y="297131"/>
            <a:ext cx="9453867" cy="6306867"/>
          </a:xfrm>
          <a:prstGeom prst="rect">
            <a:avLst/>
          </a:prstGeom>
        </p:spPr>
      </p:pic>
      <p:sp>
        <p:nvSpPr>
          <p:cNvPr id="5" name="object 2">
            <a:extLst>
              <a:ext uri="{FF2B5EF4-FFF2-40B4-BE49-F238E27FC236}">
                <a16:creationId xmlns:a16="http://schemas.microsoft.com/office/drawing/2014/main" id="{F1F16F71-8B8D-EEA9-9F7B-225DEE326A2B}"/>
              </a:ext>
            </a:extLst>
          </p:cNvPr>
          <p:cNvSpPr/>
          <p:nvPr/>
        </p:nvSpPr>
        <p:spPr>
          <a:xfrm>
            <a:off x="4145267" y="486867"/>
            <a:ext cx="7793355" cy="6117590"/>
          </a:xfrm>
          <a:custGeom>
            <a:avLst/>
            <a:gdLst/>
            <a:ahLst/>
            <a:cxnLst/>
            <a:rect l="l" t="t" r="r" b="b"/>
            <a:pathLst>
              <a:path w="7793355" h="6117590">
                <a:moveTo>
                  <a:pt x="5358599" y="0"/>
                </a:moveTo>
                <a:lnTo>
                  <a:pt x="0" y="6117132"/>
                </a:lnTo>
                <a:lnTo>
                  <a:pt x="7792732" y="6117132"/>
                </a:lnTo>
                <a:lnTo>
                  <a:pt x="7792732" y="2434132"/>
                </a:lnTo>
                <a:lnTo>
                  <a:pt x="5358599" y="0"/>
                </a:lnTo>
                <a:close/>
              </a:path>
            </a:pathLst>
          </a:custGeom>
          <a:solidFill>
            <a:srgbClr val="691C31"/>
          </a:solidFill>
        </p:spPr>
        <p:txBody>
          <a:bodyPr wrap="square" lIns="0" tIns="0" rIns="0" bIns="0" rtlCol="0"/>
          <a:lstStyle/>
          <a:p>
            <a:endParaRPr/>
          </a:p>
        </p:txBody>
      </p:sp>
      <p:sp>
        <p:nvSpPr>
          <p:cNvPr id="6" name="object 2">
            <a:extLst>
              <a:ext uri="{FF2B5EF4-FFF2-40B4-BE49-F238E27FC236}">
                <a16:creationId xmlns:a16="http://schemas.microsoft.com/office/drawing/2014/main" id="{13FF8225-7B28-0555-D0AF-1DC0AEB235CD}"/>
              </a:ext>
            </a:extLst>
          </p:cNvPr>
          <p:cNvSpPr/>
          <p:nvPr/>
        </p:nvSpPr>
        <p:spPr>
          <a:xfrm>
            <a:off x="9271000" y="291845"/>
            <a:ext cx="2667000" cy="2667000"/>
          </a:xfrm>
          <a:custGeom>
            <a:avLst/>
            <a:gdLst/>
            <a:ahLst/>
            <a:cxnLst/>
            <a:rect l="l" t="t" r="r" b="b"/>
            <a:pathLst>
              <a:path w="2667000" h="2667000">
                <a:moveTo>
                  <a:pt x="2667000" y="0"/>
                </a:moveTo>
                <a:lnTo>
                  <a:pt x="0" y="0"/>
                </a:lnTo>
                <a:lnTo>
                  <a:pt x="2667000" y="2667000"/>
                </a:lnTo>
                <a:lnTo>
                  <a:pt x="2667000" y="0"/>
                </a:lnTo>
                <a:close/>
              </a:path>
            </a:pathLst>
          </a:custGeom>
          <a:solidFill>
            <a:srgbClr val="88898D"/>
          </a:solidFill>
        </p:spPr>
        <p:txBody>
          <a:bodyPr wrap="square" lIns="0" tIns="0" rIns="0" bIns="0" rtlCol="0"/>
          <a:lstStyle/>
          <a:p>
            <a:endParaRPr/>
          </a:p>
        </p:txBody>
      </p:sp>
      <p:sp>
        <p:nvSpPr>
          <p:cNvPr id="7" name="object 3">
            <a:extLst>
              <a:ext uri="{FF2B5EF4-FFF2-40B4-BE49-F238E27FC236}">
                <a16:creationId xmlns:a16="http://schemas.microsoft.com/office/drawing/2014/main" id="{11BEC81B-6F94-7395-B175-65F8A4101607}"/>
              </a:ext>
            </a:extLst>
          </p:cNvPr>
          <p:cNvSpPr txBox="1"/>
          <p:nvPr/>
        </p:nvSpPr>
        <p:spPr>
          <a:xfrm>
            <a:off x="6785633" y="2747338"/>
            <a:ext cx="5043342" cy="1799916"/>
          </a:xfrm>
          <a:prstGeom prst="rect">
            <a:avLst/>
          </a:prstGeom>
        </p:spPr>
        <p:txBody>
          <a:bodyPr vert="horz" wrap="square" lIns="0" tIns="213995" rIns="0" bIns="0" rtlCol="0">
            <a:spAutoFit/>
          </a:bodyPr>
          <a:lstStyle/>
          <a:p>
            <a:pPr marL="12700" marR="5080" indent="812165" algn="r">
              <a:lnSpc>
                <a:spcPct val="70900"/>
              </a:lnSpc>
              <a:spcBef>
                <a:spcPts val="1685"/>
              </a:spcBef>
            </a:pPr>
            <a:r>
              <a:rPr lang="en-US" sz="4800" dirty="0">
                <a:solidFill>
                  <a:schemeClr val="bg1"/>
                </a:solidFill>
                <a:latin typeface="Open Sans" panose="020B0606030504020204"/>
              </a:rPr>
              <a:t>Welcome to the Graduate Writing Center (GWC)</a:t>
            </a:r>
            <a:endParaRPr lang="en-US" sz="4500" dirty="0">
              <a:solidFill>
                <a:schemeClr val="bg1"/>
              </a:solidFill>
              <a:latin typeface="Open Sans" panose="020B0606030504020204"/>
              <a:ea typeface="Open Sans" panose="020B0606030504020204" pitchFamily="34" charset="0"/>
              <a:cs typeface="Open Sans" panose="020B0606030504020204" pitchFamily="34" charset="0"/>
            </a:endParaRPr>
          </a:p>
        </p:txBody>
      </p:sp>
      <p:pic>
        <p:nvPicPr>
          <p:cNvPr id="9" name="Picture 8" descr="Logo, company name&#10;&#10;Description automatically generated">
            <a:extLst>
              <a:ext uri="{FF2B5EF4-FFF2-40B4-BE49-F238E27FC236}">
                <a16:creationId xmlns:a16="http://schemas.microsoft.com/office/drawing/2014/main" id="{591DD467-A97B-DDB0-9E6C-D41B873277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9597" y="5290215"/>
            <a:ext cx="2649378" cy="1225528"/>
          </a:xfrm>
          <a:prstGeom prst="rect">
            <a:avLst/>
          </a:prstGeom>
        </p:spPr>
      </p:pic>
    </p:spTree>
    <p:extLst>
      <p:ext uri="{BB962C8B-B14F-4D97-AF65-F5344CB8AC3E}">
        <p14:creationId xmlns:p14="http://schemas.microsoft.com/office/powerpoint/2010/main" val="4245121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533400" y="2057400"/>
            <a:ext cx="10551160" cy="3631763"/>
          </a:xfrm>
        </p:spPr>
        <p:txBody>
          <a:bodyPr/>
          <a:lstStyle/>
          <a:p>
            <a:pPr marL="800100" lvl="1" indent="-342900">
              <a:buFont typeface="Wingdings" panose="05000000000000000000" pitchFamily="2" charset="2"/>
              <a:buChar char="v"/>
            </a:pPr>
            <a:r>
              <a:rPr lang="en-US" sz="2400" dirty="0">
                <a:solidFill>
                  <a:srgbClr val="691B31"/>
                </a:solidFill>
                <a:latin typeface="Calisto MT" panose="02040603050505030304" pitchFamily="18" charset="0"/>
              </a:rPr>
              <a:t>Information on identifying and avoiding plagiarism can be found here:</a:t>
            </a:r>
          </a:p>
          <a:p>
            <a:pPr marL="1257300" lvl="2" indent="-342900">
              <a:buFont typeface="Wingdings" panose="05000000000000000000" pitchFamily="2" charset="2"/>
              <a:buChar char="v"/>
            </a:pPr>
            <a:r>
              <a:rPr lang="en-US" sz="2400" dirty="0">
                <a:solidFill>
                  <a:srgbClr val="691B31"/>
                </a:solidFill>
                <a:latin typeface="Calisto MT" panose="02040603050505030304" pitchFamily="18" charset="0"/>
                <a:hlinkClick r:id="rId2"/>
              </a:rPr>
              <a:t>https://resources.library.lemoyne.edu/guides/academicintegrity/example-plagiarism#:~:text=Here%20are%20some%20examples%20of,the%20work%20as%20your%20own</a:t>
            </a:r>
            <a:r>
              <a:rPr lang="en-US" sz="2400" dirty="0">
                <a:solidFill>
                  <a:srgbClr val="691B31"/>
                </a:solidFill>
                <a:latin typeface="Calisto MT" panose="02040603050505030304" pitchFamily="18" charset="0"/>
              </a:rPr>
              <a:t>.</a:t>
            </a:r>
          </a:p>
          <a:p>
            <a:pPr marL="1257300" lvl="2" indent="-342900">
              <a:buFont typeface="Wingdings" panose="05000000000000000000" pitchFamily="2" charset="2"/>
              <a:buChar char="v"/>
            </a:pPr>
            <a:r>
              <a:rPr lang="en-US" sz="2400" dirty="0">
                <a:solidFill>
                  <a:srgbClr val="691B31"/>
                </a:solidFill>
                <a:latin typeface="Calisto MT" panose="02040603050505030304" pitchFamily="18" charset="0"/>
                <a:hlinkClick r:id="rId3"/>
              </a:rPr>
              <a:t>https://owl.purdue.edu/owl/avoiding_plagiarism/index.html</a:t>
            </a:r>
            <a:endParaRPr lang="en-US" sz="2400" dirty="0">
              <a:solidFill>
                <a:srgbClr val="691B31"/>
              </a:solidFill>
              <a:latin typeface="Calisto MT" panose="02040603050505030304" pitchFamily="18" charset="0"/>
            </a:endParaRPr>
          </a:p>
          <a:p>
            <a:pPr marL="1257300" lvl="2" indent="-342900">
              <a:buFont typeface="Wingdings" panose="05000000000000000000" pitchFamily="2" charset="2"/>
              <a:buChar char="v"/>
            </a:pPr>
            <a:r>
              <a:rPr lang="en-US" sz="2400" dirty="0">
                <a:solidFill>
                  <a:srgbClr val="691B31"/>
                </a:solidFill>
                <a:latin typeface="Calisto MT" panose="02040603050505030304" pitchFamily="18" charset="0"/>
                <a:hlinkClick r:id="rId4"/>
              </a:rPr>
              <a:t>https://</a:t>
            </a:r>
            <a:r>
              <a:rPr lang="en-US" sz="2400" dirty="0" smtClean="0">
                <a:solidFill>
                  <a:srgbClr val="691B31"/>
                </a:solidFill>
                <a:latin typeface="Calisto MT" panose="02040603050505030304" pitchFamily="18" charset="0"/>
                <a:hlinkClick r:id="rId4"/>
              </a:rPr>
              <a:t>apastyle.apa.org/products/publication-manual-7th-edition</a:t>
            </a:r>
            <a:endParaRPr lang="en-US" sz="2400" dirty="0" smtClean="0">
              <a:solidFill>
                <a:srgbClr val="691B31"/>
              </a:solidFill>
              <a:latin typeface="Calisto MT" panose="02040603050505030304" pitchFamily="18" charset="0"/>
            </a:endParaRPr>
          </a:p>
          <a:p>
            <a:pPr marL="1257300" lvl="2" indent="-342900">
              <a:buFont typeface="Wingdings" panose="05000000000000000000" pitchFamily="2" charset="2"/>
              <a:buChar char="v"/>
            </a:pPr>
            <a:r>
              <a:rPr lang="en-US" sz="2400" dirty="0">
                <a:solidFill>
                  <a:srgbClr val="691B31"/>
                </a:solidFill>
                <a:latin typeface="Calisto MT" panose="02040603050505030304" pitchFamily="18" charset="0"/>
                <a:hlinkClick r:id="rId5"/>
              </a:rPr>
              <a:t>https://</a:t>
            </a:r>
            <a:r>
              <a:rPr lang="en-US" sz="2400" dirty="0" smtClean="0">
                <a:solidFill>
                  <a:srgbClr val="691B31"/>
                </a:solidFill>
                <a:latin typeface="Calisto MT" panose="02040603050505030304" pitchFamily="18" charset="0"/>
                <a:hlinkClick r:id="rId5"/>
              </a:rPr>
              <a:t>apastyle.apa.org/instructional-aids/avoiding-plagiarism.pdf</a:t>
            </a:r>
            <a:endParaRPr lang="en-US" sz="2400" dirty="0" smtClean="0">
              <a:solidFill>
                <a:srgbClr val="691B31"/>
              </a:solidFill>
              <a:latin typeface="Calisto MT" panose="02040603050505030304" pitchFamily="18" charset="0"/>
            </a:endParaRPr>
          </a:p>
          <a:p>
            <a:pPr marL="1257300" lvl="2" indent="-342900">
              <a:buFont typeface="Wingdings" panose="05000000000000000000" pitchFamily="2" charset="2"/>
              <a:buChar char="v"/>
            </a:pPr>
            <a:endParaRPr lang="en-US" sz="2400" dirty="0">
              <a:solidFill>
                <a:srgbClr val="691B31"/>
              </a:solidFill>
              <a:latin typeface="Calisto MT" panose="02040603050505030304" pitchFamily="18" charset="0"/>
            </a:endParaRPr>
          </a:p>
          <a:p>
            <a:endParaRPr lang="en-US" dirty="0"/>
          </a:p>
        </p:txBody>
      </p:sp>
      <p:grpSp>
        <p:nvGrpSpPr>
          <p:cNvPr id="4" name="object 2"/>
          <p:cNvGrpSpPr/>
          <p:nvPr/>
        </p:nvGrpSpPr>
        <p:grpSpPr>
          <a:xfrm>
            <a:off x="273050" y="275137"/>
            <a:ext cx="11645937" cy="1119505"/>
            <a:chOff x="292100" y="254001"/>
            <a:chExt cx="11645937" cy="1119505"/>
          </a:xfrm>
        </p:grpSpPr>
        <p:sp>
          <p:nvSpPr>
            <p:cNvPr id="5" name="object 3"/>
            <p:cNvSpPr/>
            <p:nvPr/>
          </p:nvSpPr>
          <p:spPr>
            <a:xfrm>
              <a:off x="292100" y="254001"/>
              <a:ext cx="9787890" cy="1119505"/>
            </a:xfrm>
            <a:custGeom>
              <a:avLst/>
              <a:gdLst/>
              <a:ahLst/>
              <a:cxnLst/>
              <a:rect l="l" t="t" r="r" b="b"/>
              <a:pathLst>
                <a:path w="9787890" h="1119505">
                  <a:moveTo>
                    <a:pt x="8668423" y="0"/>
                  </a:moveTo>
                  <a:lnTo>
                    <a:pt x="0" y="0"/>
                  </a:lnTo>
                  <a:lnTo>
                    <a:pt x="0" y="1119416"/>
                  </a:lnTo>
                  <a:lnTo>
                    <a:pt x="9787839" y="1119416"/>
                  </a:lnTo>
                  <a:lnTo>
                    <a:pt x="8668423" y="0"/>
                  </a:lnTo>
                  <a:close/>
                </a:path>
              </a:pathLst>
            </a:custGeom>
            <a:solidFill>
              <a:srgbClr val="691B32"/>
            </a:solidFill>
          </p:spPr>
          <p:txBody>
            <a:bodyPr wrap="square" lIns="0" tIns="0" rIns="0" bIns="0" rtlCol="0"/>
            <a:lstStyle/>
            <a:p>
              <a:endParaRPr lang="en-US" sz="3200" dirty="0" smtClean="0">
                <a:solidFill>
                  <a:schemeClr val="bg1">
                    <a:lumMod val="75000"/>
                  </a:schemeClr>
                </a:solidFill>
                <a:latin typeface="Open Sans"/>
              </a:endParaRPr>
            </a:p>
            <a:p>
              <a:r>
                <a:rPr lang="en-US" sz="3200" b="1" dirty="0">
                  <a:solidFill>
                    <a:schemeClr val="bg1">
                      <a:lumMod val="75000"/>
                    </a:schemeClr>
                  </a:solidFill>
                  <a:latin typeface="Open Sans"/>
                </a:rPr>
                <a:t> </a:t>
              </a:r>
              <a:r>
                <a:rPr lang="en-US" sz="3200" b="1" dirty="0" smtClean="0">
                  <a:solidFill>
                    <a:schemeClr val="bg1">
                      <a:lumMod val="75000"/>
                    </a:schemeClr>
                  </a:solidFill>
                  <a:latin typeface="Open Sans"/>
                </a:rPr>
                <a:t>    Resources for Understanding Plagiarism</a:t>
              </a:r>
              <a:endParaRPr sz="3200" b="1" dirty="0">
                <a:solidFill>
                  <a:schemeClr val="bg1">
                    <a:lumMod val="75000"/>
                  </a:schemeClr>
                </a:solidFill>
                <a:latin typeface="Open Sans"/>
              </a:endParaRPr>
            </a:p>
          </p:txBody>
        </p:sp>
        <p:sp>
          <p:nvSpPr>
            <p:cNvPr id="6" name="object 4"/>
            <p:cNvSpPr/>
            <p:nvPr/>
          </p:nvSpPr>
          <p:spPr>
            <a:xfrm>
              <a:off x="9062122" y="254001"/>
              <a:ext cx="2875915" cy="1119505"/>
            </a:xfrm>
            <a:custGeom>
              <a:avLst/>
              <a:gdLst/>
              <a:ahLst/>
              <a:cxnLst/>
              <a:rect l="l" t="t" r="r" b="b"/>
              <a:pathLst>
                <a:path w="2875915" h="1119505">
                  <a:moveTo>
                    <a:pt x="2875876" y="0"/>
                  </a:moveTo>
                  <a:lnTo>
                    <a:pt x="0" y="0"/>
                  </a:lnTo>
                  <a:lnTo>
                    <a:pt x="1119416" y="1119416"/>
                  </a:lnTo>
                  <a:lnTo>
                    <a:pt x="2875876" y="1119416"/>
                  </a:lnTo>
                  <a:lnTo>
                    <a:pt x="2875876" y="0"/>
                  </a:lnTo>
                  <a:close/>
                </a:path>
              </a:pathLst>
            </a:custGeom>
            <a:solidFill>
              <a:srgbClr val="88898D"/>
            </a:solidFill>
          </p:spPr>
          <p:txBody>
            <a:bodyPr wrap="square" lIns="0" tIns="0" rIns="0" bIns="0" rtlCol="0"/>
            <a:lstStyle/>
            <a:p>
              <a:endParaRPr/>
            </a:p>
          </p:txBody>
        </p:sp>
      </p:grpSp>
      <p:pic>
        <p:nvPicPr>
          <p:cNvPr id="7" name="object 7"/>
          <p:cNvPicPr/>
          <p:nvPr/>
        </p:nvPicPr>
        <p:blipFill>
          <a:blip r:embed="rId6" cstate="print"/>
          <a:stretch>
            <a:fillRect/>
          </a:stretch>
        </p:blipFill>
        <p:spPr>
          <a:xfrm>
            <a:off x="10113698" y="419087"/>
            <a:ext cx="1708440" cy="789237"/>
          </a:xfrm>
          <a:prstGeom prst="rect">
            <a:avLst/>
          </a:prstGeom>
        </p:spPr>
      </p:pic>
    </p:spTree>
    <p:extLst>
      <p:ext uri="{BB962C8B-B14F-4D97-AF65-F5344CB8AC3E}">
        <p14:creationId xmlns:p14="http://schemas.microsoft.com/office/powerpoint/2010/main" val="307176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object 2"/>
          <p:cNvGrpSpPr/>
          <p:nvPr/>
        </p:nvGrpSpPr>
        <p:grpSpPr>
          <a:xfrm>
            <a:off x="273050" y="275137"/>
            <a:ext cx="11645900" cy="1119505"/>
            <a:chOff x="292100" y="254001"/>
            <a:chExt cx="11645900" cy="1119505"/>
          </a:xfrm>
        </p:grpSpPr>
        <p:sp>
          <p:nvSpPr>
            <p:cNvPr id="5" name="object 3"/>
            <p:cNvSpPr/>
            <p:nvPr/>
          </p:nvSpPr>
          <p:spPr>
            <a:xfrm>
              <a:off x="292100" y="254001"/>
              <a:ext cx="9787890" cy="1119505"/>
            </a:xfrm>
            <a:custGeom>
              <a:avLst/>
              <a:gdLst/>
              <a:ahLst/>
              <a:cxnLst/>
              <a:rect l="l" t="t" r="r" b="b"/>
              <a:pathLst>
                <a:path w="9787890" h="1119505">
                  <a:moveTo>
                    <a:pt x="8668423" y="0"/>
                  </a:moveTo>
                  <a:lnTo>
                    <a:pt x="0" y="0"/>
                  </a:lnTo>
                  <a:lnTo>
                    <a:pt x="0" y="1119416"/>
                  </a:lnTo>
                  <a:lnTo>
                    <a:pt x="9787839" y="1119416"/>
                  </a:lnTo>
                  <a:lnTo>
                    <a:pt x="8668423" y="0"/>
                  </a:lnTo>
                  <a:close/>
                </a:path>
              </a:pathLst>
            </a:custGeom>
            <a:solidFill>
              <a:srgbClr val="691B32"/>
            </a:solidFill>
          </p:spPr>
          <p:txBody>
            <a:bodyPr wrap="square" lIns="0" tIns="0" rIns="0" bIns="0" rtlCol="0"/>
            <a:lstStyle/>
            <a:p>
              <a:endParaRPr/>
            </a:p>
          </p:txBody>
        </p:sp>
        <p:sp>
          <p:nvSpPr>
            <p:cNvPr id="6" name="object 4"/>
            <p:cNvSpPr/>
            <p:nvPr/>
          </p:nvSpPr>
          <p:spPr>
            <a:xfrm>
              <a:off x="9062122" y="254001"/>
              <a:ext cx="2875915" cy="1119505"/>
            </a:xfrm>
            <a:custGeom>
              <a:avLst/>
              <a:gdLst/>
              <a:ahLst/>
              <a:cxnLst/>
              <a:rect l="l" t="t" r="r" b="b"/>
              <a:pathLst>
                <a:path w="2875915" h="1119505">
                  <a:moveTo>
                    <a:pt x="2875876" y="0"/>
                  </a:moveTo>
                  <a:lnTo>
                    <a:pt x="0" y="0"/>
                  </a:lnTo>
                  <a:lnTo>
                    <a:pt x="1119416" y="1119416"/>
                  </a:lnTo>
                  <a:lnTo>
                    <a:pt x="2875876" y="1119416"/>
                  </a:lnTo>
                  <a:lnTo>
                    <a:pt x="2875876" y="0"/>
                  </a:lnTo>
                  <a:close/>
                </a:path>
              </a:pathLst>
            </a:custGeom>
            <a:solidFill>
              <a:srgbClr val="88898D"/>
            </a:solidFill>
          </p:spPr>
          <p:txBody>
            <a:bodyPr wrap="square" lIns="0" tIns="0" rIns="0" bIns="0" rtlCol="0"/>
            <a:lstStyle/>
            <a:p>
              <a:endParaRPr/>
            </a:p>
          </p:txBody>
        </p:sp>
      </p:grpSp>
      <p:pic>
        <p:nvPicPr>
          <p:cNvPr id="7" name="object 7"/>
          <p:cNvPicPr/>
          <p:nvPr/>
        </p:nvPicPr>
        <p:blipFill>
          <a:blip r:embed="rId2" cstate="print"/>
          <a:stretch>
            <a:fillRect/>
          </a:stretch>
        </p:blipFill>
        <p:spPr>
          <a:xfrm>
            <a:off x="10113698" y="419087"/>
            <a:ext cx="1708440" cy="789237"/>
          </a:xfrm>
          <a:prstGeom prst="rect">
            <a:avLst/>
          </a:prstGeom>
        </p:spPr>
      </p:pic>
      <p:sp>
        <p:nvSpPr>
          <p:cNvPr id="8" name="Rectangle 7"/>
          <p:cNvSpPr/>
          <p:nvPr/>
        </p:nvSpPr>
        <p:spPr>
          <a:xfrm>
            <a:off x="408533" y="570060"/>
            <a:ext cx="2436886" cy="584775"/>
          </a:xfrm>
          <a:prstGeom prst="rect">
            <a:avLst/>
          </a:prstGeom>
        </p:spPr>
        <p:txBody>
          <a:bodyPr wrap="none">
            <a:spAutoFit/>
          </a:bodyPr>
          <a:lstStyle/>
          <a:p>
            <a:r>
              <a:rPr lang="en-US" sz="3200" b="1" dirty="0">
                <a:solidFill>
                  <a:schemeClr val="bg1">
                    <a:lumMod val="85000"/>
                  </a:schemeClr>
                </a:solidFill>
                <a:latin typeface="Open Sans"/>
              </a:rPr>
              <a:t>Questions?</a:t>
            </a:r>
          </a:p>
        </p:txBody>
      </p:sp>
    </p:spTree>
    <p:extLst>
      <p:ext uri="{BB962C8B-B14F-4D97-AF65-F5344CB8AC3E}">
        <p14:creationId xmlns:p14="http://schemas.microsoft.com/office/powerpoint/2010/main" val="3060384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609600" y="1728334"/>
            <a:ext cx="10551160" cy="4739759"/>
          </a:xfrm>
        </p:spPr>
        <p:txBody>
          <a:bodyPr/>
          <a:lstStyle/>
          <a:p>
            <a:pPr marL="342900" indent="-342900">
              <a:buFont typeface="Wingdings" panose="05000000000000000000" pitchFamily="2" charset="2"/>
              <a:buChar char="q"/>
            </a:pPr>
            <a:r>
              <a:rPr lang="en-US" sz="2800" dirty="0">
                <a:solidFill>
                  <a:srgbClr val="691B31"/>
                </a:solidFill>
                <a:latin typeface="Calisto MT" panose="02040603050505030304" pitchFamily="18" charset="0"/>
              </a:rPr>
              <a:t>Graduate Writing Center: </a:t>
            </a:r>
            <a:r>
              <a:rPr lang="en-US" sz="2800" dirty="0">
                <a:solidFill>
                  <a:srgbClr val="691B31"/>
                </a:solidFill>
                <a:latin typeface="Calisto MT" panose="02040603050505030304" pitchFamily="18" charset="0"/>
                <a:hlinkClick r:id="rId2"/>
              </a:rPr>
              <a:t>https://wwwcp.umes.edu/grad/graduate-writing-center</a:t>
            </a:r>
            <a:r>
              <a:rPr lang="en-US" sz="2800" dirty="0" smtClean="0">
                <a:solidFill>
                  <a:srgbClr val="691B31"/>
                </a:solidFill>
                <a:latin typeface="Calisto MT" panose="02040603050505030304" pitchFamily="18" charset="0"/>
                <a:hlinkClick r:id="rId2"/>
              </a:rPr>
              <a:t>/</a:t>
            </a:r>
            <a:endParaRPr lang="en-US" sz="2800" dirty="0">
              <a:solidFill>
                <a:srgbClr val="691B31"/>
              </a:solidFill>
              <a:latin typeface="Calisto MT" panose="02040603050505030304" pitchFamily="18" charset="0"/>
            </a:endParaRPr>
          </a:p>
          <a:p>
            <a:pPr marL="342900" indent="-342900">
              <a:buFont typeface="Wingdings" panose="05000000000000000000" pitchFamily="2" charset="2"/>
              <a:buChar char="q"/>
            </a:pPr>
            <a:r>
              <a:rPr lang="en-US" sz="2800" dirty="0" err="1">
                <a:solidFill>
                  <a:srgbClr val="691B31"/>
                </a:solidFill>
                <a:latin typeface="Calisto MT" panose="02040603050505030304" pitchFamily="18" charset="0"/>
              </a:rPr>
              <a:t>WCOnline</a:t>
            </a:r>
            <a:r>
              <a:rPr lang="en-US" sz="2800" dirty="0">
                <a:solidFill>
                  <a:srgbClr val="691B31"/>
                </a:solidFill>
                <a:latin typeface="Calisto MT" panose="02040603050505030304" pitchFamily="18" charset="0"/>
              </a:rPr>
              <a:t>: </a:t>
            </a:r>
            <a:r>
              <a:rPr lang="en-US" sz="2800" dirty="0">
                <a:solidFill>
                  <a:srgbClr val="691B31"/>
                </a:solidFill>
                <a:latin typeface="Calisto MT" panose="02040603050505030304" pitchFamily="18" charset="0"/>
                <a:hlinkClick r:id="rId3"/>
              </a:rPr>
              <a:t>https://umes.mywconline.net</a:t>
            </a:r>
            <a:r>
              <a:rPr lang="en-US" sz="2800" dirty="0" smtClean="0">
                <a:solidFill>
                  <a:srgbClr val="691B31"/>
                </a:solidFill>
                <a:latin typeface="Calisto MT" panose="02040603050505030304" pitchFamily="18" charset="0"/>
                <a:hlinkClick r:id="rId3"/>
              </a:rPr>
              <a:t>/</a:t>
            </a:r>
            <a:endParaRPr lang="en-US" sz="2800" dirty="0">
              <a:solidFill>
                <a:srgbClr val="691B31"/>
              </a:solidFill>
              <a:latin typeface="Calisto MT" panose="02040603050505030304" pitchFamily="18" charset="0"/>
            </a:endParaRPr>
          </a:p>
          <a:p>
            <a:pPr marL="342900" indent="-342900">
              <a:buFont typeface="Wingdings" panose="05000000000000000000" pitchFamily="2" charset="2"/>
              <a:buChar char="q"/>
            </a:pPr>
            <a:r>
              <a:rPr lang="en-US" sz="2800" dirty="0">
                <a:solidFill>
                  <a:srgbClr val="691B31"/>
                </a:solidFill>
                <a:latin typeface="Calisto MT" panose="02040603050505030304" pitchFamily="18" charset="0"/>
              </a:rPr>
              <a:t>School of Graduate Studies: </a:t>
            </a:r>
            <a:r>
              <a:rPr lang="en-US" sz="2800" dirty="0">
                <a:solidFill>
                  <a:srgbClr val="691B31"/>
                </a:solidFill>
                <a:latin typeface="Calisto MT" panose="02040603050505030304" pitchFamily="18" charset="0"/>
                <a:hlinkClick r:id="rId4"/>
              </a:rPr>
              <a:t>https://wwwcp.umes.edu/grad/</a:t>
            </a:r>
            <a:endParaRPr lang="en-US" sz="2800" dirty="0">
              <a:solidFill>
                <a:srgbClr val="691B31"/>
              </a:solidFill>
              <a:latin typeface="Calisto MT" panose="02040603050505030304" pitchFamily="18" charset="0"/>
            </a:endParaRPr>
          </a:p>
          <a:p>
            <a:pPr marL="342900" indent="-342900">
              <a:buFont typeface="Wingdings" panose="05000000000000000000" pitchFamily="2" charset="2"/>
              <a:buChar char="q"/>
            </a:pPr>
            <a:r>
              <a:rPr lang="en-US" sz="2800" dirty="0">
                <a:solidFill>
                  <a:srgbClr val="691B31"/>
                </a:solidFill>
                <a:latin typeface="Calisto MT" panose="02040603050505030304" pitchFamily="18" charset="0"/>
              </a:rPr>
              <a:t>Graduate School Guide to the Preparation of Theses and Dissertations: </a:t>
            </a:r>
            <a:r>
              <a:rPr lang="en-US" sz="2800" dirty="0">
                <a:solidFill>
                  <a:srgbClr val="691B31"/>
                </a:solidFill>
                <a:latin typeface="Calisto MT" panose="02040603050505030304" pitchFamily="18" charset="0"/>
                <a:hlinkClick r:id="rId5"/>
              </a:rPr>
              <a:t>https://wwwcp.umes.edu/grad/catalogs-handbooks/</a:t>
            </a:r>
            <a:endParaRPr lang="en-US" sz="2800" dirty="0">
              <a:solidFill>
                <a:srgbClr val="691B31"/>
              </a:solidFill>
              <a:latin typeface="Calisto MT" panose="02040603050505030304" pitchFamily="18" charset="0"/>
            </a:endParaRPr>
          </a:p>
          <a:p>
            <a:pPr marL="342900" indent="-342900">
              <a:buFont typeface="Wingdings" panose="05000000000000000000" pitchFamily="2" charset="2"/>
              <a:buChar char="q"/>
            </a:pPr>
            <a:r>
              <a:rPr lang="en-US" sz="2800" dirty="0">
                <a:solidFill>
                  <a:srgbClr val="691B31"/>
                </a:solidFill>
                <a:latin typeface="Calisto MT" panose="02040603050505030304" pitchFamily="18" charset="0"/>
              </a:rPr>
              <a:t>Dr. </a:t>
            </a:r>
            <a:r>
              <a:rPr lang="en-US" sz="2800" dirty="0" err="1">
                <a:solidFill>
                  <a:srgbClr val="691B31"/>
                </a:solidFill>
                <a:latin typeface="Calisto MT" panose="02040603050505030304" pitchFamily="18" charset="0"/>
              </a:rPr>
              <a:t>LaKeisha</a:t>
            </a:r>
            <a:r>
              <a:rPr lang="en-US" sz="2800" dirty="0">
                <a:solidFill>
                  <a:srgbClr val="691B31"/>
                </a:solidFill>
                <a:latin typeface="Calisto MT" panose="02040603050505030304" pitchFamily="18" charset="0"/>
              </a:rPr>
              <a:t> Harris: </a:t>
            </a:r>
            <a:r>
              <a:rPr lang="en-US" sz="2800" dirty="0">
                <a:solidFill>
                  <a:srgbClr val="691B31"/>
                </a:solidFill>
                <a:latin typeface="Calisto MT" panose="02040603050505030304" pitchFamily="18" charset="0"/>
                <a:hlinkClick r:id="rId6"/>
              </a:rPr>
              <a:t>llharris@umes.edu</a:t>
            </a:r>
            <a:r>
              <a:rPr lang="en-US" sz="2800" dirty="0">
                <a:solidFill>
                  <a:srgbClr val="691B31"/>
                </a:solidFill>
                <a:latin typeface="Calisto MT" panose="02040603050505030304" pitchFamily="18" charset="0"/>
              </a:rPr>
              <a:t>; (410)-</a:t>
            </a:r>
            <a:r>
              <a:rPr lang="en-US" sz="2800" dirty="0" smtClean="0">
                <a:solidFill>
                  <a:srgbClr val="691B31"/>
                </a:solidFill>
                <a:latin typeface="Calisto MT" panose="02040603050505030304" pitchFamily="18" charset="0"/>
              </a:rPr>
              <a:t>651-7966</a:t>
            </a:r>
          </a:p>
          <a:p>
            <a:pPr marL="342900" indent="-342900">
              <a:buFont typeface="Wingdings" panose="05000000000000000000" pitchFamily="2" charset="2"/>
              <a:buChar char="q"/>
            </a:pPr>
            <a:r>
              <a:rPr lang="en-US" sz="2800" dirty="0" smtClean="0">
                <a:solidFill>
                  <a:srgbClr val="691B31"/>
                </a:solidFill>
                <a:latin typeface="Calisto MT" panose="02040603050505030304" pitchFamily="18" charset="0"/>
              </a:rPr>
              <a:t>Dr. </a:t>
            </a:r>
            <a:r>
              <a:rPr lang="en-US" sz="2800" dirty="0" err="1" smtClean="0">
                <a:solidFill>
                  <a:srgbClr val="691B31"/>
                </a:solidFill>
                <a:latin typeface="Calisto MT" panose="02040603050505030304" pitchFamily="18" charset="0"/>
              </a:rPr>
              <a:t>Wele</a:t>
            </a:r>
            <a:r>
              <a:rPr lang="en-US" sz="2800" dirty="0" smtClean="0">
                <a:solidFill>
                  <a:srgbClr val="691B31"/>
                </a:solidFill>
                <a:latin typeface="Calisto MT" panose="02040603050505030304" pitchFamily="18" charset="0"/>
              </a:rPr>
              <a:t> </a:t>
            </a:r>
            <a:r>
              <a:rPr lang="en-US" sz="2800" dirty="0" err="1" smtClean="0">
                <a:solidFill>
                  <a:srgbClr val="691B31"/>
                </a:solidFill>
                <a:latin typeface="Calisto MT" panose="02040603050505030304" pitchFamily="18" charset="0"/>
              </a:rPr>
              <a:t>Elangwe</a:t>
            </a:r>
            <a:r>
              <a:rPr lang="en-US" sz="2800" dirty="0" smtClean="0">
                <a:solidFill>
                  <a:srgbClr val="691B31"/>
                </a:solidFill>
                <a:latin typeface="Calisto MT" panose="02040603050505030304" pitchFamily="18" charset="0"/>
              </a:rPr>
              <a:t>: </a:t>
            </a:r>
            <a:r>
              <a:rPr lang="en-US" sz="2800" dirty="0" smtClean="0">
                <a:solidFill>
                  <a:srgbClr val="691B31"/>
                </a:solidFill>
                <a:latin typeface="Calisto MT" panose="02040603050505030304" pitchFamily="18" charset="0"/>
                <a:hlinkClick r:id="rId7"/>
              </a:rPr>
              <a:t>welangwe@umes.edu</a:t>
            </a:r>
            <a:r>
              <a:rPr lang="en-US" sz="2800" dirty="0" smtClean="0">
                <a:solidFill>
                  <a:srgbClr val="691B31"/>
                </a:solidFill>
                <a:latin typeface="Calisto MT" panose="02040603050505030304" pitchFamily="18" charset="0"/>
              </a:rPr>
              <a:t>; (410)-651-8626</a:t>
            </a:r>
            <a:endParaRPr lang="en-US" sz="2800" dirty="0">
              <a:solidFill>
                <a:srgbClr val="691B31"/>
              </a:solidFill>
              <a:latin typeface="Calisto MT" panose="02040603050505030304" pitchFamily="18" charset="0"/>
            </a:endParaRPr>
          </a:p>
          <a:p>
            <a:pPr marL="342900" indent="-342900">
              <a:buFont typeface="Wingdings" panose="05000000000000000000" pitchFamily="2" charset="2"/>
              <a:buChar char="q"/>
            </a:pPr>
            <a:r>
              <a:rPr lang="en-US" sz="2800" dirty="0">
                <a:solidFill>
                  <a:srgbClr val="691B31"/>
                </a:solidFill>
                <a:latin typeface="Calisto MT" panose="02040603050505030304" pitchFamily="18" charset="0"/>
              </a:rPr>
              <a:t>Dr. Kelsie Endicott: </a:t>
            </a:r>
            <a:r>
              <a:rPr lang="en-US" sz="2800" dirty="0">
                <a:solidFill>
                  <a:srgbClr val="691B31"/>
                </a:solidFill>
                <a:latin typeface="Calisto MT" panose="02040603050505030304" pitchFamily="18" charset="0"/>
                <a:hlinkClick r:id="rId8"/>
              </a:rPr>
              <a:t>kjendicott@umes.edu</a:t>
            </a:r>
            <a:r>
              <a:rPr lang="en-US" sz="2800" dirty="0">
                <a:solidFill>
                  <a:srgbClr val="691B31"/>
                </a:solidFill>
                <a:latin typeface="Calisto MT" panose="02040603050505030304" pitchFamily="18" charset="0"/>
              </a:rPr>
              <a:t>; (410)-651-2971</a:t>
            </a:r>
          </a:p>
          <a:p>
            <a:endParaRPr lang="en-US" sz="2800" dirty="0"/>
          </a:p>
        </p:txBody>
      </p:sp>
      <p:grpSp>
        <p:nvGrpSpPr>
          <p:cNvPr id="4" name="object 2"/>
          <p:cNvGrpSpPr/>
          <p:nvPr/>
        </p:nvGrpSpPr>
        <p:grpSpPr>
          <a:xfrm>
            <a:off x="273050" y="275137"/>
            <a:ext cx="11645900" cy="1119505"/>
            <a:chOff x="292100" y="254001"/>
            <a:chExt cx="11645900" cy="1119505"/>
          </a:xfrm>
        </p:grpSpPr>
        <p:sp>
          <p:nvSpPr>
            <p:cNvPr id="5" name="object 3"/>
            <p:cNvSpPr/>
            <p:nvPr/>
          </p:nvSpPr>
          <p:spPr>
            <a:xfrm>
              <a:off x="292100" y="254001"/>
              <a:ext cx="9787890" cy="1119505"/>
            </a:xfrm>
            <a:custGeom>
              <a:avLst/>
              <a:gdLst/>
              <a:ahLst/>
              <a:cxnLst/>
              <a:rect l="l" t="t" r="r" b="b"/>
              <a:pathLst>
                <a:path w="9787890" h="1119505">
                  <a:moveTo>
                    <a:pt x="8668423" y="0"/>
                  </a:moveTo>
                  <a:lnTo>
                    <a:pt x="0" y="0"/>
                  </a:lnTo>
                  <a:lnTo>
                    <a:pt x="0" y="1119416"/>
                  </a:lnTo>
                  <a:lnTo>
                    <a:pt x="9787839" y="1119416"/>
                  </a:lnTo>
                  <a:lnTo>
                    <a:pt x="8668423" y="0"/>
                  </a:lnTo>
                  <a:close/>
                </a:path>
              </a:pathLst>
            </a:custGeom>
            <a:solidFill>
              <a:srgbClr val="691B32"/>
            </a:solidFill>
          </p:spPr>
          <p:txBody>
            <a:bodyPr wrap="square" lIns="0" tIns="0" rIns="0" bIns="0" rtlCol="0"/>
            <a:lstStyle/>
            <a:p>
              <a:endParaRPr/>
            </a:p>
          </p:txBody>
        </p:sp>
        <p:sp>
          <p:nvSpPr>
            <p:cNvPr id="6" name="object 4"/>
            <p:cNvSpPr/>
            <p:nvPr/>
          </p:nvSpPr>
          <p:spPr>
            <a:xfrm>
              <a:off x="9062122" y="254001"/>
              <a:ext cx="2875915" cy="1119505"/>
            </a:xfrm>
            <a:custGeom>
              <a:avLst/>
              <a:gdLst/>
              <a:ahLst/>
              <a:cxnLst/>
              <a:rect l="l" t="t" r="r" b="b"/>
              <a:pathLst>
                <a:path w="2875915" h="1119505">
                  <a:moveTo>
                    <a:pt x="2875876" y="0"/>
                  </a:moveTo>
                  <a:lnTo>
                    <a:pt x="0" y="0"/>
                  </a:lnTo>
                  <a:lnTo>
                    <a:pt x="1119416" y="1119416"/>
                  </a:lnTo>
                  <a:lnTo>
                    <a:pt x="2875876" y="1119416"/>
                  </a:lnTo>
                  <a:lnTo>
                    <a:pt x="2875876" y="0"/>
                  </a:lnTo>
                  <a:close/>
                </a:path>
              </a:pathLst>
            </a:custGeom>
            <a:solidFill>
              <a:srgbClr val="88898D"/>
            </a:solidFill>
          </p:spPr>
          <p:txBody>
            <a:bodyPr wrap="square" lIns="0" tIns="0" rIns="0" bIns="0" rtlCol="0"/>
            <a:lstStyle/>
            <a:p>
              <a:endParaRPr/>
            </a:p>
          </p:txBody>
        </p:sp>
      </p:grpSp>
      <p:pic>
        <p:nvPicPr>
          <p:cNvPr id="7" name="object 7"/>
          <p:cNvPicPr/>
          <p:nvPr/>
        </p:nvPicPr>
        <p:blipFill>
          <a:blip r:embed="rId9" cstate="print"/>
          <a:stretch>
            <a:fillRect/>
          </a:stretch>
        </p:blipFill>
        <p:spPr>
          <a:xfrm>
            <a:off x="10113698" y="419087"/>
            <a:ext cx="1708440" cy="789237"/>
          </a:xfrm>
          <a:prstGeom prst="rect">
            <a:avLst/>
          </a:prstGeom>
        </p:spPr>
      </p:pic>
      <p:sp>
        <p:nvSpPr>
          <p:cNvPr id="8" name="Rectangle 7"/>
          <p:cNvSpPr/>
          <p:nvPr/>
        </p:nvSpPr>
        <p:spPr>
          <a:xfrm>
            <a:off x="457200" y="608829"/>
            <a:ext cx="6696064" cy="584775"/>
          </a:xfrm>
          <a:prstGeom prst="rect">
            <a:avLst/>
          </a:prstGeom>
        </p:spPr>
        <p:txBody>
          <a:bodyPr wrap="none">
            <a:spAutoFit/>
          </a:bodyPr>
          <a:lstStyle/>
          <a:p>
            <a:r>
              <a:rPr lang="en-US" sz="3200" b="1" dirty="0">
                <a:solidFill>
                  <a:schemeClr val="bg1">
                    <a:lumMod val="85000"/>
                  </a:schemeClr>
                </a:solidFill>
                <a:latin typeface="Open Sans"/>
              </a:rPr>
              <a:t>Resources &amp; Contact Information</a:t>
            </a:r>
          </a:p>
        </p:txBody>
      </p:sp>
    </p:spTree>
    <p:extLst>
      <p:ext uri="{BB962C8B-B14F-4D97-AF65-F5344CB8AC3E}">
        <p14:creationId xmlns:p14="http://schemas.microsoft.com/office/powerpoint/2010/main" val="3065063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73050" y="275137"/>
            <a:ext cx="11645900" cy="1119505"/>
            <a:chOff x="292100" y="254001"/>
            <a:chExt cx="11645900" cy="1119505"/>
          </a:xfrm>
        </p:grpSpPr>
        <p:sp>
          <p:nvSpPr>
            <p:cNvPr id="3" name="object 3"/>
            <p:cNvSpPr/>
            <p:nvPr/>
          </p:nvSpPr>
          <p:spPr>
            <a:xfrm>
              <a:off x="292100" y="254001"/>
              <a:ext cx="9787890" cy="1119505"/>
            </a:xfrm>
            <a:custGeom>
              <a:avLst/>
              <a:gdLst/>
              <a:ahLst/>
              <a:cxnLst/>
              <a:rect l="l" t="t" r="r" b="b"/>
              <a:pathLst>
                <a:path w="9787890" h="1119505">
                  <a:moveTo>
                    <a:pt x="8668423" y="0"/>
                  </a:moveTo>
                  <a:lnTo>
                    <a:pt x="0" y="0"/>
                  </a:lnTo>
                  <a:lnTo>
                    <a:pt x="0" y="1119416"/>
                  </a:lnTo>
                  <a:lnTo>
                    <a:pt x="9787839" y="1119416"/>
                  </a:lnTo>
                  <a:lnTo>
                    <a:pt x="8668423" y="0"/>
                  </a:lnTo>
                  <a:close/>
                </a:path>
              </a:pathLst>
            </a:custGeom>
            <a:solidFill>
              <a:srgbClr val="691B32"/>
            </a:solidFill>
          </p:spPr>
          <p:txBody>
            <a:bodyPr wrap="square" lIns="0" tIns="0" rIns="0" bIns="0" rtlCol="0"/>
            <a:lstStyle/>
            <a:p>
              <a:endParaRPr/>
            </a:p>
          </p:txBody>
        </p:sp>
        <p:sp>
          <p:nvSpPr>
            <p:cNvPr id="4" name="object 4"/>
            <p:cNvSpPr/>
            <p:nvPr/>
          </p:nvSpPr>
          <p:spPr>
            <a:xfrm>
              <a:off x="9062122" y="254001"/>
              <a:ext cx="2875915" cy="1119505"/>
            </a:xfrm>
            <a:custGeom>
              <a:avLst/>
              <a:gdLst/>
              <a:ahLst/>
              <a:cxnLst/>
              <a:rect l="l" t="t" r="r" b="b"/>
              <a:pathLst>
                <a:path w="2875915" h="1119505">
                  <a:moveTo>
                    <a:pt x="2875876" y="0"/>
                  </a:moveTo>
                  <a:lnTo>
                    <a:pt x="0" y="0"/>
                  </a:lnTo>
                  <a:lnTo>
                    <a:pt x="1119416" y="1119416"/>
                  </a:lnTo>
                  <a:lnTo>
                    <a:pt x="2875876" y="1119416"/>
                  </a:lnTo>
                  <a:lnTo>
                    <a:pt x="2875876" y="0"/>
                  </a:lnTo>
                  <a:close/>
                </a:path>
              </a:pathLst>
            </a:custGeom>
            <a:solidFill>
              <a:srgbClr val="88898D"/>
            </a:solidFill>
          </p:spPr>
          <p:txBody>
            <a:bodyPr wrap="square" lIns="0" tIns="0" rIns="0" bIns="0" rtlCol="0"/>
            <a:lstStyle/>
            <a:p>
              <a:endParaRPr/>
            </a:p>
          </p:txBody>
        </p:sp>
      </p:grpSp>
      <p:pic>
        <p:nvPicPr>
          <p:cNvPr id="7" name="object 7"/>
          <p:cNvPicPr/>
          <p:nvPr/>
        </p:nvPicPr>
        <p:blipFill>
          <a:blip r:embed="rId3" cstate="print"/>
          <a:stretch>
            <a:fillRect/>
          </a:stretch>
        </p:blipFill>
        <p:spPr>
          <a:xfrm>
            <a:off x="10113698" y="419087"/>
            <a:ext cx="1708440" cy="789237"/>
          </a:xfrm>
          <a:prstGeom prst="rect">
            <a:avLst/>
          </a:prstGeom>
        </p:spPr>
      </p:pic>
      <p:sp>
        <p:nvSpPr>
          <p:cNvPr id="13" name="object 5">
            <a:extLst>
              <a:ext uri="{FF2B5EF4-FFF2-40B4-BE49-F238E27FC236}">
                <a16:creationId xmlns:a16="http://schemas.microsoft.com/office/drawing/2014/main" id="{9AB6177B-6E87-EF70-7B3F-1E939898BB51}"/>
              </a:ext>
            </a:extLst>
          </p:cNvPr>
          <p:cNvSpPr txBox="1">
            <a:spLocks noGrp="1"/>
          </p:cNvSpPr>
          <p:nvPr>
            <p:ph type="title"/>
          </p:nvPr>
        </p:nvSpPr>
        <p:spPr>
          <a:xfrm>
            <a:off x="598674" y="382770"/>
            <a:ext cx="7173726" cy="566822"/>
          </a:xfrm>
          <a:prstGeom prst="rect">
            <a:avLst/>
          </a:prstGeom>
        </p:spPr>
        <p:txBody>
          <a:bodyPr vert="horz" wrap="square" lIns="0" tIns="12700" rIns="0" bIns="0" rtlCol="0">
            <a:spAutoFit/>
          </a:bodyPr>
          <a:lstStyle/>
          <a:p>
            <a:pPr marL="12700">
              <a:spcBef>
                <a:spcPts val="100"/>
              </a:spcBef>
            </a:pPr>
            <a:r>
              <a:rPr lang="en-US" sz="3600" dirty="0">
                <a:latin typeface="Open Sans" panose="020B0606030504020204" pitchFamily="34" charset="0"/>
                <a:ea typeface="Open Sans" panose="020B0606030504020204" pitchFamily="34" charset="0"/>
                <a:cs typeface="Open Sans" panose="020B0606030504020204" pitchFamily="34" charset="0"/>
              </a:rPr>
              <a:t>Introductions</a:t>
            </a:r>
            <a:endParaRPr sz="3600" spc="-1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598674" y="1905000"/>
            <a:ext cx="10602726" cy="4616648"/>
          </a:xfrm>
          <a:prstGeom prst="rect">
            <a:avLst/>
          </a:prstGeom>
          <a:noFill/>
        </p:spPr>
        <p:txBody>
          <a:bodyPr wrap="square" rtlCol="0">
            <a:spAutoFit/>
          </a:bodyPr>
          <a:lstStyle/>
          <a:p>
            <a:r>
              <a:rPr lang="en-US" sz="2400" b="1" dirty="0">
                <a:solidFill>
                  <a:srgbClr val="691B31"/>
                </a:solidFill>
                <a:latin typeface="Open Sans" panose="020B0606030504020204"/>
              </a:rPr>
              <a:t>Dr. Kelsie Endicott, Coordinator of the Graduate Writing Center</a:t>
            </a:r>
          </a:p>
          <a:p>
            <a:endParaRPr lang="en-US" b="1" dirty="0">
              <a:solidFill>
                <a:srgbClr val="691B31"/>
              </a:solidFill>
            </a:endParaRP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r>
              <a:rPr lang="en-US" dirty="0"/>
              <a:t> </a:t>
            </a:r>
          </a:p>
        </p:txBody>
      </p:sp>
      <p:graphicFrame>
        <p:nvGraphicFramePr>
          <p:cNvPr id="6" name="Diagram 5"/>
          <p:cNvGraphicFramePr/>
          <p:nvPr>
            <p:extLst>
              <p:ext uri="{D42A27DB-BD31-4B8C-83A1-F6EECF244321}">
                <p14:modId xmlns:p14="http://schemas.microsoft.com/office/powerpoint/2010/main" val="1858524157"/>
              </p:ext>
            </p:extLst>
          </p:nvPr>
        </p:nvGraphicFramePr>
        <p:xfrm>
          <a:off x="1143000" y="2514600"/>
          <a:ext cx="9982200" cy="4219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73050" y="275137"/>
            <a:ext cx="11645900" cy="1119505"/>
            <a:chOff x="292100" y="254001"/>
            <a:chExt cx="11645900" cy="1119505"/>
          </a:xfrm>
        </p:grpSpPr>
        <p:sp>
          <p:nvSpPr>
            <p:cNvPr id="3" name="object 3"/>
            <p:cNvSpPr/>
            <p:nvPr/>
          </p:nvSpPr>
          <p:spPr>
            <a:xfrm>
              <a:off x="292100" y="254001"/>
              <a:ext cx="9787890" cy="1119505"/>
            </a:xfrm>
            <a:custGeom>
              <a:avLst/>
              <a:gdLst/>
              <a:ahLst/>
              <a:cxnLst/>
              <a:rect l="l" t="t" r="r" b="b"/>
              <a:pathLst>
                <a:path w="9787890" h="1119505">
                  <a:moveTo>
                    <a:pt x="8668423" y="0"/>
                  </a:moveTo>
                  <a:lnTo>
                    <a:pt x="0" y="0"/>
                  </a:lnTo>
                  <a:lnTo>
                    <a:pt x="0" y="1119416"/>
                  </a:lnTo>
                  <a:lnTo>
                    <a:pt x="9787839" y="1119416"/>
                  </a:lnTo>
                  <a:lnTo>
                    <a:pt x="8668423" y="0"/>
                  </a:lnTo>
                  <a:close/>
                </a:path>
              </a:pathLst>
            </a:custGeom>
            <a:solidFill>
              <a:srgbClr val="691B32"/>
            </a:solidFill>
          </p:spPr>
          <p:txBody>
            <a:bodyPr wrap="square" lIns="0" tIns="0" rIns="0" bIns="0" rtlCol="0"/>
            <a:lstStyle/>
            <a:p>
              <a:endParaRPr/>
            </a:p>
          </p:txBody>
        </p:sp>
        <p:sp>
          <p:nvSpPr>
            <p:cNvPr id="4" name="object 4"/>
            <p:cNvSpPr/>
            <p:nvPr/>
          </p:nvSpPr>
          <p:spPr>
            <a:xfrm>
              <a:off x="9062122" y="254001"/>
              <a:ext cx="2875915" cy="1119505"/>
            </a:xfrm>
            <a:custGeom>
              <a:avLst/>
              <a:gdLst/>
              <a:ahLst/>
              <a:cxnLst/>
              <a:rect l="l" t="t" r="r" b="b"/>
              <a:pathLst>
                <a:path w="2875915" h="1119505">
                  <a:moveTo>
                    <a:pt x="2875876" y="0"/>
                  </a:moveTo>
                  <a:lnTo>
                    <a:pt x="0" y="0"/>
                  </a:lnTo>
                  <a:lnTo>
                    <a:pt x="1119416" y="1119416"/>
                  </a:lnTo>
                  <a:lnTo>
                    <a:pt x="2875876" y="1119416"/>
                  </a:lnTo>
                  <a:lnTo>
                    <a:pt x="2875876" y="0"/>
                  </a:lnTo>
                  <a:close/>
                </a:path>
              </a:pathLst>
            </a:custGeom>
            <a:solidFill>
              <a:srgbClr val="88898D"/>
            </a:solidFill>
          </p:spPr>
          <p:txBody>
            <a:bodyPr wrap="square" lIns="0" tIns="0" rIns="0" bIns="0" rtlCol="0"/>
            <a:lstStyle/>
            <a:p>
              <a:endParaRPr/>
            </a:p>
          </p:txBody>
        </p:sp>
      </p:grpSp>
      <p:pic>
        <p:nvPicPr>
          <p:cNvPr id="7" name="object 7"/>
          <p:cNvPicPr/>
          <p:nvPr/>
        </p:nvPicPr>
        <p:blipFill>
          <a:blip r:embed="rId3" cstate="print"/>
          <a:stretch>
            <a:fillRect/>
          </a:stretch>
        </p:blipFill>
        <p:spPr>
          <a:xfrm>
            <a:off x="10113698" y="419087"/>
            <a:ext cx="1708440" cy="789237"/>
          </a:xfrm>
          <a:prstGeom prst="rect">
            <a:avLst/>
          </a:prstGeom>
        </p:spPr>
      </p:pic>
      <p:sp>
        <p:nvSpPr>
          <p:cNvPr id="13" name="object 5">
            <a:extLst>
              <a:ext uri="{FF2B5EF4-FFF2-40B4-BE49-F238E27FC236}">
                <a16:creationId xmlns:a16="http://schemas.microsoft.com/office/drawing/2014/main" id="{9AB6177B-6E87-EF70-7B3F-1E939898BB51}"/>
              </a:ext>
            </a:extLst>
          </p:cNvPr>
          <p:cNvSpPr txBox="1">
            <a:spLocks noGrp="1"/>
          </p:cNvSpPr>
          <p:nvPr>
            <p:ph type="title"/>
          </p:nvPr>
        </p:nvSpPr>
        <p:spPr>
          <a:xfrm>
            <a:off x="598674" y="382770"/>
            <a:ext cx="7173726" cy="505267"/>
          </a:xfrm>
          <a:prstGeom prst="rect">
            <a:avLst/>
          </a:prstGeom>
        </p:spPr>
        <p:txBody>
          <a:bodyPr vert="horz" wrap="square" lIns="0" tIns="12700" rIns="0" bIns="0" rtlCol="0">
            <a:spAutoFit/>
          </a:bodyPr>
          <a:lstStyle/>
          <a:p>
            <a:pPr marL="12700">
              <a:spcBef>
                <a:spcPts val="100"/>
              </a:spcBef>
            </a:pPr>
            <a:r>
              <a:rPr lang="en-US" sz="3200" dirty="0">
                <a:latin typeface="Open Sans" panose="020B0606030504020204"/>
              </a:rPr>
              <a:t>GWC Mission &amp; Philosophy</a:t>
            </a:r>
            <a:endParaRPr sz="3200" spc="-10" dirty="0">
              <a:latin typeface="Open Sans" panose="020B0606030504020204"/>
              <a:ea typeface="Open Sans" panose="020B0606030504020204" pitchFamily="34" charset="0"/>
              <a:cs typeface="Open Sans" panose="020B0606030504020204" pitchFamily="34" charset="0"/>
            </a:endParaRPr>
          </a:p>
        </p:txBody>
      </p:sp>
      <p:sp>
        <p:nvSpPr>
          <p:cNvPr id="5" name="TextBox 4"/>
          <p:cNvSpPr txBox="1"/>
          <p:nvPr/>
        </p:nvSpPr>
        <p:spPr>
          <a:xfrm>
            <a:off x="140889" y="2057400"/>
            <a:ext cx="11645937" cy="3785652"/>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691B31"/>
                </a:solidFill>
                <a:latin typeface="Calisto MT" panose="02040603050505030304" pitchFamily="18" charset="0"/>
              </a:rPr>
              <a:t>Mission:</a:t>
            </a:r>
            <a:r>
              <a:rPr lang="en-US" sz="2400" dirty="0">
                <a:solidFill>
                  <a:srgbClr val="691B31"/>
                </a:solidFill>
                <a:latin typeface="Calisto MT" panose="02040603050505030304" pitchFamily="18" charset="0"/>
              </a:rPr>
              <a:t> </a:t>
            </a:r>
            <a:r>
              <a:rPr lang="en-US" sz="2400" dirty="0">
                <a:solidFill>
                  <a:schemeClr val="bg1">
                    <a:lumMod val="50000"/>
                  </a:schemeClr>
                </a:solidFill>
                <a:latin typeface="Calisto MT" panose="02040603050505030304" pitchFamily="18" charset="0"/>
              </a:rPr>
              <a:t>The GWC will provide writers with the resources and customized writing support they need to assist them with their writing projects and  teach writing moves and strategies that will help students better their writing.</a:t>
            </a:r>
          </a:p>
          <a:p>
            <a:endParaRPr lang="en-US" sz="2400" dirty="0">
              <a:solidFill>
                <a:schemeClr val="bg1">
                  <a:lumMod val="50000"/>
                </a:schemeClr>
              </a:solidFill>
              <a:latin typeface="Calisto MT" panose="02040603050505030304" pitchFamily="18" charset="0"/>
            </a:endParaRPr>
          </a:p>
          <a:p>
            <a:pPr marL="285750" indent="-285750">
              <a:buFont typeface="Arial" panose="020B0604020202020204" pitchFamily="34" charset="0"/>
              <a:buChar char="•"/>
            </a:pPr>
            <a:r>
              <a:rPr lang="en-US" sz="2400" b="1" dirty="0">
                <a:solidFill>
                  <a:srgbClr val="691B31"/>
                </a:solidFill>
                <a:latin typeface="Calisto MT" panose="02040603050505030304" pitchFamily="18" charset="0"/>
              </a:rPr>
              <a:t>Tutoring Philosophy: </a:t>
            </a:r>
            <a:r>
              <a:rPr lang="en-US" sz="2400" dirty="0">
                <a:solidFill>
                  <a:schemeClr val="bg1">
                    <a:lumMod val="50000"/>
                  </a:schemeClr>
                </a:solidFill>
                <a:latin typeface="Calisto MT" panose="02040603050505030304" pitchFamily="18" charset="0"/>
              </a:rPr>
              <a:t>I believe that writing is a social endeavor and as such, writing is always a collaborative event. Thus, my tutoring philosophy is to collaborate with writers to help them reach their writing goals and to teach writers genre moves and strategies necessary for writing effectively. My goal for writers after using the GWC is that they feel empowered and knowledgeable enough to complete their writing projects independently. </a:t>
            </a:r>
          </a:p>
        </p:txBody>
      </p:sp>
    </p:spTree>
    <p:extLst>
      <p:ext uri="{BB962C8B-B14F-4D97-AF65-F5344CB8AC3E}">
        <p14:creationId xmlns:p14="http://schemas.microsoft.com/office/powerpoint/2010/main" val="2606814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73050" y="275137"/>
            <a:ext cx="11645900" cy="1119505"/>
            <a:chOff x="292100" y="254001"/>
            <a:chExt cx="11645900" cy="1119505"/>
          </a:xfrm>
        </p:grpSpPr>
        <p:sp>
          <p:nvSpPr>
            <p:cNvPr id="3" name="object 3"/>
            <p:cNvSpPr/>
            <p:nvPr/>
          </p:nvSpPr>
          <p:spPr>
            <a:xfrm>
              <a:off x="292100" y="254001"/>
              <a:ext cx="9787890" cy="1119505"/>
            </a:xfrm>
            <a:custGeom>
              <a:avLst/>
              <a:gdLst/>
              <a:ahLst/>
              <a:cxnLst/>
              <a:rect l="l" t="t" r="r" b="b"/>
              <a:pathLst>
                <a:path w="9787890" h="1119505">
                  <a:moveTo>
                    <a:pt x="8668423" y="0"/>
                  </a:moveTo>
                  <a:lnTo>
                    <a:pt x="0" y="0"/>
                  </a:lnTo>
                  <a:lnTo>
                    <a:pt x="0" y="1119416"/>
                  </a:lnTo>
                  <a:lnTo>
                    <a:pt x="9787839" y="1119416"/>
                  </a:lnTo>
                  <a:lnTo>
                    <a:pt x="8668423" y="0"/>
                  </a:lnTo>
                  <a:close/>
                </a:path>
              </a:pathLst>
            </a:custGeom>
            <a:solidFill>
              <a:srgbClr val="691B32"/>
            </a:solidFill>
          </p:spPr>
          <p:txBody>
            <a:bodyPr wrap="square" lIns="0" tIns="0" rIns="0" bIns="0" rtlCol="0"/>
            <a:lstStyle/>
            <a:p>
              <a:endParaRPr/>
            </a:p>
          </p:txBody>
        </p:sp>
        <p:sp>
          <p:nvSpPr>
            <p:cNvPr id="4" name="object 4"/>
            <p:cNvSpPr/>
            <p:nvPr/>
          </p:nvSpPr>
          <p:spPr>
            <a:xfrm>
              <a:off x="9062122" y="254001"/>
              <a:ext cx="2875915" cy="1119505"/>
            </a:xfrm>
            <a:custGeom>
              <a:avLst/>
              <a:gdLst/>
              <a:ahLst/>
              <a:cxnLst/>
              <a:rect l="l" t="t" r="r" b="b"/>
              <a:pathLst>
                <a:path w="2875915" h="1119505">
                  <a:moveTo>
                    <a:pt x="2875876" y="0"/>
                  </a:moveTo>
                  <a:lnTo>
                    <a:pt x="0" y="0"/>
                  </a:lnTo>
                  <a:lnTo>
                    <a:pt x="1119416" y="1119416"/>
                  </a:lnTo>
                  <a:lnTo>
                    <a:pt x="2875876" y="1119416"/>
                  </a:lnTo>
                  <a:lnTo>
                    <a:pt x="2875876" y="0"/>
                  </a:lnTo>
                  <a:close/>
                </a:path>
              </a:pathLst>
            </a:custGeom>
            <a:solidFill>
              <a:srgbClr val="88898D"/>
            </a:solidFill>
          </p:spPr>
          <p:txBody>
            <a:bodyPr wrap="square" lIns="0" tIns="0" rIns="0" bIns="0" rtlCol="0"/>
            <a:lstStyle/>
            <a:p>
              <a:endParaRPr/>
            </a:p>
          </p:txBody>
        </p:sp>
      </p:grpSp>
      <p:pic>
        <p:nvPicPr>
          <p:cNvPr id="7" name="object 7"/>
          <p:cNvPicPr/>
          <p:nvPr/>
        </p:nvPicPr>
        <p:blipFill>
          <a:blip r:embed="rId3" cstate="print"/>
          <a:stretch>
            <a:fillRect/>
          </a:stretch>
        </p:blipFill>
        <p:spPr>
          <a:xfrm>
            <a:off x="10113698" y="419087"/>
            <a:ext cx="1708440" cy="789237"/>
          </a:xfrm>
          <a:prstGeom prst="rect">
            <a:avLst/>
          </a:prstGeom>
        </p:spPr>
      </p:pic>
      <p:sp>
        <p:nvSpPr>
          <p:cNvPr id="13" name="object 5">
            <a:extLst>
              <a:ext uri="{FF2B5EF4-FFF2-40B4-BE49-F238E27FC236}">
                <a16:creationId xmlns:a16="http://schemas.microsoft.com/office/drawing/2014/main" id="{9AB6177B-6E87-EF70-7B3F-1E939898BB51}"/>
              </a:ext>
            </a:extLst>
          </p:cNvPr>
          <p:cNvSpPr txBox="1">
            <a:spLocks noGrp="1"/>
          </p:cNvSpPr>
          <p:nvPr>
            <p:ph type="title"/>
          </p:nvPr>
        </p:nvSpPr>
        <p:spPr>
          <a:xfrm>
            <a:off x="598674" y="382770"/>
            <a:ext cx="7173726" cy="505267"/>
          </a:xfrm>
          <a:prstGeom prst="rect">
            <a:avLst/>
          </a:prstGeom>
        </p:spPr>
        <p:txBody>
          <a:bodyPr vert="horz" wrap="square" lIns="0" tIns="12700" rIns="0" bIns="0" rtlCol="0">
            <a:spAutoFit/>
          </a:bodyPr>
          <a:lstStyle/>
          <a:p>
            <a:pPr marL="12700">
              <a:spcBef>
                <a:spcPts val="100"/>
              </a:spcBef>
            </a:pPr>
            <a:r>
              <a:rPr lang="en-US" sz="3200" dirty="0">
                <a:latin typeface="Open Sans" panose="020B0606030504020204" pitchFamily="34" charset="0"/>
                <a:ea typeface="Open Sans" panose="020B0606030504020204" pitchFamily="34" charset="0"/>
                <a:cs typeface="Open Sans" panose="020B0606030504020204" pitchFamily="34" charset="0"/>
              </a:rPr>
              <a:t>Services</a:t>
            </a:r>
            <a:endParaRPr sz="3200" spc="-1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1" name="Diagram 10"/>
          <p:cNvGraphicFramePr/>
          <p:nvPr>
            <p:extLst>
              <p:ext uri="{D42A27DB-BD31-4B8C-83A1-F6EECF244321}">
                <p14:modId xmlns:p14="http://schemas.microsoft.com/office/powerpoint/2010/main" val="1196086321"/>
              </p:ext>
            </p:extLst>
          </p:nvPr>
        </p:nvGraphicFramePr>
        <p:xfrm>
          <a:off x="2286000" y="1998630"/>
          <a:ext cx="8229600" cy="45545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9761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533400" y="1676400"/>
            <a:ext cx="10972800" cy="5539978"/>
          </a:xfrm>
        </p:spPr>
        <p:txBody>
          <a:bodyPr/>
          <a:lstStyle/>
          <a:p>
            <a:pPr marL="342900" indent="-342900">
              <a:buFont typeface="Arial" panose="020B0604020202020204" pitchFamily="34" charset="0"/>
              <a:buChar char="•"/>
            </a:pPr>
            <a:r>
              <a:rPr lang="en-US" dirty="0">
                <a:solidFill>
                  <a:srgbClr val="691B31"/>
                </a:solidFill>
                <a:latin typeface="Calisto MT" panose="02040603050505030304" pitchFamily="18" charset="0"/>
              </a:rPr>
              <a:t>Writers may make an appointment online using </a:t>
            </a:r>
            <a:r>
              <a:rPr lang="en-US" dirty="0" err="1">
                <a:solidFill>
                  <a:srgbClr val="691B31"/>
                </a:solidFill>
                <a:latin typeface="Calisto MT" panose="02040603050505030304" pitchFamily="18" charset="0"/>
              </a:rPr>
              <a:t>WCOnline</a:t>
            </a:r>
            <a:r>
              <a:rPr lang="en-US" dirty="0">
                <a:solidFill>
                  <a:srgbClr val="691B31"/>
                </a:solidFill>
                <a:latin typeface="Calisto MT" panose="02040603050505030304" pitchFamily="18" charset="0"/>
              </a:rPr>
              <a:t>: </a:t>
            </a:r>
            <a:r>
              <a:rPr lang="en-US" dirty="0">
                <a:solidFill>
                  <a:srgbClr val="691B31"/>
                </a:solidFill>
                <a:latin typeface="Calisto MT" panose="02040603050505030304" pitchFamily="18" charset="0"/>
                <a:hlinkClick r:id="rId2"/>
              </a:rPr>
              <a:t>https://wwwcp.umes.edu/grad/graduate-writing-center/</a:t>
            </a:r>
            <a:endParaRPr lang="en-US" dirty="0">
              <a:solidFill>
                <a:srgbClr val="691B31"/>
              </a:solidFill>
              <a:latin typeface="Calisto MT" panose="02040603050505030304" pitchFamily="18" charset="0"/>
            </a:endParaRPr>
          </a:p>
          <a:p>
            <a:pPr marL="342900" indent="-342900">
              <a:buFont typeface="Arial" panose="020B0604020202020204" pitchFamily="34" charset="0"/>
              <a:buChar char="•"/>
            </a:pPr>
            <a:r>
              <a:rPr lang="en-US" dirty="0">
                <a:solidFill>
                  <a:srgbClr val="691B31"/>
                </a:solidFill>
                <a:latin typeface="Calisto MT" panose="02040603050505030304" pitchFamily="18" charset="0"/>
              </a:rPr>
              <a:t>Appointment modality options are: </a:t>
            </a:r>
            <a:r>
              <a:rPr lang="en-US" dirty="0">
                <a:solidFill>
                  <a:schemeClr val="bg1">
                    <a:lumMod val="50000"/>
                  </a:schemeClr>
                </a:solidFill>
                <a:latin typeface="Calisto MT" panose="02040603050505030304" pitchFamily="18" charset="0"/>
              </a:rPr>
              <a:t>in-person or online synchronous</a:t>
            </a:r>
          </a:p>
          <a:p>
            <a:pPr marL="342900" indent="-342900">
              <a:buFont typeface="Arial" panose="020B0604020202020204" pitchFamily="34" charset="0"/>
              <a:buChar char="•"/>
            </a:pPr>
            <a:r>
              <a:rPr lang="en-US" dirty="0" smtClean="0">
                <a:solidFill>
                  <a:srgbClr val="691B31"/>
                </a:solidFill>
                <a:latin typeface="Calisto MT" panose="02040603050505030304" pitchFamily="18" charset="0"/>
              </a:rPr>
              <a:t>In-person appointments </a:t>
            </a:r>
            <a:r>
              <a:rPr lang="en-US" dirty="0">
                <a:solidFill>
                  <a:srgbClr val="691B31"/>
                </a:solidFill>
                <a:latin typeface="Calisto MT" panose="02040603050505030304" pitchFamily="18" charset="0"/>
              </a:rPr>
              <a:t>will meet </a:t>
            </a:r>
            <a:r>
              <a:rPr lang="en-US" dirty="0" smtClean="0">
                <a:solidFill>
                  <a:srgbClr val="691B31"/>
                </a:solidFill>
                <a:latin typeface="Calisto MT" panose="02040603050505030304" pitchFamily="18" charset="0"/>
              </a:rPr>
              <a:t>in the </a:t>
            </a:r>
            <a:r>
              <a:rPr lang="en-US" dirty="0" smtClean="0">
                <a:solidFill>
                  <a:schemeClr val="bg1">
                    <a:lumMod val="50000"/>
                  </a:schemeClr>
                </a:solidFill>
                <a:latin typeface="Calisto MT" panose="02040603050505030304" pitchFamily="18" charset="0"/>
              </a:rPr>
              <a:t>Engineering &amp; </a:t>
            </a:r>
            <a:r>
              <a:rPr lang="fr-FR" dirty="0" smtClean="0">
                <a:solidFill>
                  <a:schemeClr val="bg1">
                    <a:lumMod val="50000"/>
                  </a:schemeClr>
                </a:solidFill>
                <a:latin typeface="Calisto MT" panose="02040603050505030304" pitchFamily="18" charset="0"/>
              </a:rPr>
              <a:t>Aviation </a:t>
            </a:r>
            <a:r>
              <a:rPr lang="fr-FR" dirty="0">
                <a:solidFill>
                  <a:schemeClr val="bg1">
                    <a:lumMod val="50000"/>
                  </a:schemeClr>
                </a:solidFill>
                <a:latin typeface="Calisto MT" panose="02040603050505030304" pitchFamily="18" charset="0"/>
              </a:rPr>
              <a:t>Sciences </a:t>
            </a:r>
            <a:r>
              <a:rPr lang="fr-FR" dirty="0" err="1">
                <a:solidFill>
                  <a:schemeClr val="bg1">
                    <a:lumMod val="50000"/>
                  </a:schemeClr>
                </a:solidFill>
                <a:latin typeface="Calisto MT" panose="02040603050505030304" pitchFamily="18" charset="0"/>
              </a:rPr>
              <a:t>Complex</a:t>
            </a:r>
            <a:r>
              <a:rPr lang="fr-FR" dirty="0">
                <a:solidFill>
                  <a:schemeClr val="bg1">
                    <a:lumMod val="50000"/>
                  </a:schemeClr>
                </a:solidFill>
                <a:latin typeface="Calisto MT" panose="02040603050505030304" pitchFamily="18" charset="0"/>
              </a:rPr>
              <a:t>, Room 3047 </a:t>
            </a:r>
            <a:endParaRPr lang="en-US" dirty="0">
              <a:solidFill>
                <a:schemeClr val="bg1">
                  <a:lumMod val="50000"/>
                </a:schemeClr>
              </a:solidFill>
              <a:latin typeface="Calisto MT" panose="02040603050505030304" pitchFamily="18" charset="0"/>
            </a:endParaRPr>
          </a:p>
          <a:p>
            <a:pPr marL="342900" indent="-342900">
              <a:buFont typeface="Arial" panose="020B0604020202020204" pitchFamily="34" charset="0"/>
              <a:buChar char="•"/>
            </a:pPr>
            <a:r>
              <a:rPr lang="en-US" dirty="0">
                <a:solidFill>
                  <a:srgbClr val="691B31"/>
                </a:solidFill>
                <a:latin typeface="Calisto MT" panose="02040603050505030304" pitchFamily="18" charset="0"/>
              </a:rPr>
              <a:t>Online synchronous appointments will meet through </a:t>
            </a:r>
            <a:r>
              <a:rPr lang="en-US" dirty="0" err="1">
                <a:solidFill>
                  <a:srgbClr val="691B31"/>
                </a:solidFill>
                <a:latin typeface="Calisto MT" panose="02040603050505030304" pitchFamily="18" charset="0"/>
              </a:rPr>
              <a:t>WCOnline</a:t>
            </a:r>
            <a:r>
              <a:rPr lang="en-US" dirty="0">
                <a:solidFill>
                  <a:srgbClr val="691B31"/>
                </a:solidFill>
                <a:latin typeface="Calisto MT" panose="02040603050505030304" pitchFamily="18" charset="0"/>
              </a:rPr>
              <a:t> </a:t>
            </a:r>
          </a:p>
          <a:p>
            <a:pPr marL="342900" indent="-342900">
              <a:buFont typeface="Arial" panose="020B0604020202020204" pitchFamily="34" charset="0"/>
              <a:buChar char="•"/>
            </a:pPr>
            <a:r>
              <a:rPr lang="en-US" dirty="0">
                <a:solidFill>
                  <a:srgbClr val="691B31"/>
                </a:solidFill>
                <a:latin typeface="Calisto MT" panose="02040603050505030304" pitchFamily="18" charset="0"/>
              </a:rPr>
              <a:t>All tutoring sessions will last a maximum of </a:t>
            </a:r>
            <a:r>
              <a:rPr lang="en-US" dirty="0">
                <a:solidFill>
                  <a:srgbClr val="88898D"/>
                </a:solidFill>
                <a:latin typeface="Calisto MT" panose="02040603050505030304" pitchFamily="18" charset="0"/>
              </a:rPr>
              <a:t>45 minutes </a:t>
            </a:r>
            <a:r>
              <a:rPr lang="en-US" dirty="0">
                <a:solidFill>
                  <a:srgbClr val="691B31"/>
                </a:solidFill>
                <a:latin typeface="Calisto MT" panose="02040603050505030304" pitchFamily="18" charset="0"/>
              </a:rPr>
              <a:t>per session</a:t>
            </a:r>
          </a:p>
          <a:p>
            <a:pPr marL="342900" indent="-342900">
              <a:buFont typeface="Arial" panose="020B0604020202020204" pitchFamily="34" charset="0"/>
              <a:buChar char="•"/>
            </a:pPr>
            <a:r>
              <a:rPr lang="en-US" dirty="0">
                <a:solidFill>
                  <a:srgbClr val="691B31"/>
                </a:solidFill>
                <a:latin typeface="Calisto MT" panose="02040603050505030304" pitchFamily="18" charset="0"/>
              </a:rPr>
              <a:t>You can make up to 1 appointment per day and 2 appointments per week</a:t>
            </a:r>
          </a:p>
          <a:p>
            <a:pPr marL="342900" indent="-342900">
              <a:buFont typeface="Arial" panose="020B0604020202020204" pitchFamily="34" charset="0"/>
              <a:buChar char="•"/>
            </a:pPr>
            <a:r>
              <a:rPr lang="en-US" dirty="0">
                <a:solidFill>
                  <a:srgbClr val="691B31"/>
                </a:solidFill>
                <a:latin typeface="Calisto MT" panose="02040603050505030304" pitchFamily="18" charset="0"/>
              </a:rPr>
              <a:t>Come prepared to your session with the materials you’ll need (e.g. assignment prompt, related readings, piece of writing to be discussed, etc.)</a:t>
            </a:r>
          </a:p>
          <a:p>
            <a:pPr marL="342900" indent="-342900">
              <a:buFont typeface="Arial" panose="020B0604020202020204" pitchFamily="34" charset="0"/>
              <a:buChar char="•"/>
            </a:pPr>
            <a:r>
              <a:rPr lang="en-US" dirty="0">
                <a:solidFill>
                  <a:srgbClr val="691B31"/>
                </a:solidFill>
                <a:latin typeface="Calisto MT" panose="02040603050505030304" pitchFamily="18" charset="0"/>
              </a:rPr>
              <a:t>Our fall semester hours of operation are: </a:t>
            </a:r>
          </a:p>
          <a:p>
            <a:r>
              <a:rPr lang="en-US" sz="1800" b="1" dirty="0">
                <a:solidFill>
                  <a:srgbClr val="88898D"/>
                </a:solidFill>
                <a:latin typeface="Calisto MT" panose="02040603050505030304" pitchFamily="18" charset="0"/>
              </a:rPr>
              <a:t>	</a:t>
            </a:r>
            <a:r>
              <a:rPr lang="en-US" sz="1800" b="1" dirty="0">
                <a:solidFill>
                  <a:schemeClr val="bg1">
                    <a:lumMod val="50000"/>
                  </a:schemeClr>
                </a:solidFill>
                <a:latin typeface="Calisto MT" panose="02040603050505030304" pitchFamily="18" charset="0"/>
              </a:rPr>
              <a:t>Monday: </a:t>
            </a:r>
            <a:r>
              <a:rPr lang="en-US" sz="1800" dirty="0">
                <a:solidFill>
                  <a:schemeClr val="bg1">
                    <a:lumMod val="50000"/>
                  </a:schemeClr>
                </a:solidFill>
                <a:latin typeface="Calisto MT" panose="02040603050505030304" pitchFamily="18" charset="0"/>
              </a:rPr>
              <a:t>1</a:t>
            </a:r>
            <a:r>
              <a:rPr lang="en-US" sz="1800" dirty="0" smtClean="0">
                <a:solidFill>
                  <a:schemeClr val="bg1">
                    <a:lumMod val="50000"/>
                  </a:schemeClr>
                </a:solidFill>
                <a:latin typeface="Calisto MT" panose="02040603050505030304" pitchFamily="18" charset="0"/>
              </a:rPr>
              <a:t> </a:t>
            </a:r>
            <a:r>
              <a:rPr lang="en-US" sz="1800" dirty="0">
                <a:solidFill>
                  <a:schemeClr val="bg1">
                    <a:lumMod val="50000"/>
                  </a:schemeClr>
                </a:solidFill>
                <a:latin typeface="Calisto MT" panose="02040603050505030304" pitchFamily="18" charset="0"/>
              </a:rPr>
              <a:t>p</a:t>
            </a:r>
            <a:r>
              <a:rPr lang="en-US" sz="1800" dirty="0" smtClean="0">
                <a:solidFill>
                  <a:schemeClr val="bg1">
                    <a:lumMod val="50000"/>
                  </a:schemeClr>
                </a:solidFill>
                <a:latin typeface="Calisto MT" panose="02040603050505030304" pitchFamily="18" charset="0"/>
              </a:rPr>
              <a:t>.m</a:t>
            </a:r>
            <a:r>
              <a:rPr lang="en-US" sz="1800" dirty="0">
                <a:solidFill>
                  <a:schemeClr val="bg1">
                    <a:lumMod val="50000"/>
                  </a:schemeClr>
                </a:solidFill>
                <a:latin typeface="Calisto MT" panose="02040603050505030304" pitchFamily="18" charset="0"/>
              </a:rPr>
              <a:t>. – </a:t>
            </a:r>
            <a:r>
              <a:rPr lang="en-US" sz="1800" dirty="0">
                <a:solidFill>
                  <a:schemeClr val="bg1">
                    <a:lumMod val="50000"/>
                  </a:schemeClr>
                </a:solidFill>
                <a:latin typeface="Calisto MT" panose="02040603050505030304" pitchFamily="18" charset="0"/>
              </a:rPr>
              <a:t>4</a:t>
            </a:r>
            <a:r>
              <a:rPr lang="en-US" sz="1800" dirty="0" smtClean="0">
                <a:solidFill>
                  <a:schemeClr val="bg1">
                    <a:lumMod val="50000"/>
                  </a:schemeClr>
                </a:solidFill>
                <a:latin typeface="Calisto MT" panose="02040603050505030304" pitchFamily="18" charset="0"/>
              </a:rPr>
              <a:t> </a:t>
            </a:r>
            <a:r>
              <a:rPr lang="en-US" sz="1800" dirty="0">
                <a:solidFill>
                  <a:schemeClr val="bg1">
                    <a:lumMod val="50000"/>
                  </a:schemeClr>
                </a:solidFill>
                <a:latin typeface="Calisto MT" panose="02040603050505030304" pitchFamily="18" charset="0"/>
              </a:rPr>
              <a:t>p.m.</a:t>
            </a:r>
          </a:p>
          <a:p>
            <a:r>
              <a:rPr lang="en-US" sz="1800" b="1" dirty="0">
                <a:solidFill>
                  <a:schemeClr val="bg1">
                    <a:lumMod val="50000"/>
                  </a:schemeClr>
                </a:solidFill>
                <a:latin typeface="Calisto MT" panose="02040603050505030304" pitchFamily="18" charset="0"/>
              </a:rPr>
              <a:t>	Tuesday: </a:t>
            </a:r>
            <a:r>
              <a:rPr lang="en-US" sz="1800" dirty="0">
                <a:solidFill>
                  <a:schemeClr val="bg1">
                    <a:lumMod val="50000"/>
                  </a:schemeClr>
                </a:solidFill>
                <a:latin typeface="Calisto MT" panose="02040603050505030304" pitchFamily="18" charset="0"/>
              </a:rPr>
              <a:t>9</a:t>
            </a:r>
            <a:r>
              <a:rPr lang="en-US" sz="1800" dirty="0" smtClean="0">
                <a:solidFill>
                  <a:schemeClr val="bg1">
                    <a:lumMod val="50000"/>
                  </a:schemeClr>
                </a:solidFill>
                <a:latin typeface="Calisto MT" panose="02040603050505030304" pitchFamily="18" charset="0"/>
              </a:rPr>
              <a:t> </a:t>
            </a:r>
            <a:r>
              <a:rPr lang="en-US" sz="1800" dirty="0">
                <a:solidFill>
                  <a:schemeClr val="bg1">
                    <a:lumMod val="50000"/>
                  </a:schemeClr>
                </a:solidFill>
                <a:latin typeface="Calisto MT" panose="02040603050505030304" pitchFamily="18" charset="0"/>
              </a:rPr>
              <a:t>a</a:t>
            </a:r>
            <a:r>
              <a:rPr lang="en-US" sz="1800" dirty="0" smtClean="0">
                <a:solidFill>
                  <a:schemeClr val="bg1">
                    <a:lumMod val="50000"/>
                  </a:schemeClr>
                </a:solidFill>
                <a:latin typeface="Calisto MT" panose="02040603050505030304" pitchFamily="18" charset="0"/>
              </a:rPr>
              <a:t>.m</a:t>
            </a:r>
            <a:r>
              <a:rPr lang="en-US" sz="1800" dirty="0">
                <a:solidFill>
                  <a:schemeClr val="bg1">
                    <a:lumMod val="50000"/>
                  </a:schemeClr>
                </a:solidFill>
                <a:latin typeface="Calisto MT" panose="02040603050505030304" pitchFamily="18" charset="0"/>
              </a:rPr>
              <a:t>. – </a:t>
            </a:r>
            <a:r>
              <a:rPr lang="en-US" sz="1800" dirty="0" smtClean="0">
                <a:solidFill>
                  <a:schemeClr val="bg1">
                    <a:lumMod val="50000"/>
                  </a:schemeClr>
                </a:solidFill>
                <a:latin typeface="Calisto MT" panose="02040603050505030304" pitchFamily="18" charset="0"/>
              </a:rPr>
              <a:t>12 </a:t>
            </a:r>
            <a:r>
              <a:rPr lang="en-US" sz="1800" dirty="0">
                <a:solidFill>
                  <a:schemeClr val="bg1">
                    <a:lumMod val="50000"/>
                  </a:schemeClr>
                </a:solidFill>
                <a:latin typeface="Calisto MT" panose="02040603050505030304" pitchFamily="18" charset="0"/>
              </a:rPr>
              <a:t>p.m.</a:t>
            </a:r>
          </a:p>
          <a:p>
            <a:r>
              <a:rPr lang="en-US" sz="1800" b="1" dirty="0">
                <a:solidFill>
                  <a:schemeClr val="bg1">
                    <a:lumMod val="50000"/>
                  </a:schemeClr>
                </a:solidFill>
                <a:latin typeface="Calisto MT" panose="02040603050505030304" pitchFamily="18" charset="0"/>
              </a:rPr>
              <a:t>	Wednesday: </a:t>
            </a:r>
            <a:r>
              <a:rPr lang="en-US" sz="1800" dirty="0">
                <a:solidFill>
                  <a:schemeClr val="bg1">
                    <a:lumMod val="50000"/>
                  </a:schemeClr>
                </a:solidFill>
                <a:latin typeface="Calisto MT" panose="02040603050505030304" pitchFamily="18" charset="0"/>
              </a:rPr>
              <a:t>3 p.m. – </a:t>
            </a:r>
            <a:r>
              <a:rPr lang="en-US" sz="1800" dirty="0" smtClean="0">
                <a:solidFill>
                  <a:schemeClr val="bg1">
                    <a:lumMod val="50000"/>
                  </a:schemeClr>
                </a:solidFill>
                <a:latin typeface="Calisto MT" panose="02040603050505030304" pitchFamily="18" charset="0"/>
              </a:rPr>
              <a:t>7 </a:t>
            </a:r>
            <a:r>
              <a:rPr lang="en-US" sz="1800" dirty="0">
                <a:solidFill>
                  <a:schemeClr val="bg1">
                    <a:lumMod val="50000"/>
                  </a:schemeClr>
                </a:solidFill>
                <a:latin typeface="Calisto MT" panose="02040603050505030304" pitchFamily="18" charset="0"/>
              </a:rPr>
              <a:t>p.m.</a:t>
            </a:r>
          </a:p>
          <a:p>
            <a:r>
              <a:rPr lang="en-US" sz="1800" b="1" dirty="0">
                <a:solidFill>
                  <a:schemeClr val="bg1">
                    <a:lumMod val="50000"/>
                  </a:schemeClr>
                </a:solidFill>
                <a:latin typeface="Calisto MT" panose="02040603050505030304" pitchFamily="18" charset="0"/>
              </a:rPr>
              <a:t>	Thursday: </a:t>
            </a:r>
            <a:r>
              <a:rPr lang="en-US" sz="1800" dirty="0">
                <a:solidFill>
                  <a:schemeClr val="bg1">
                    <a:lumMod val="50000"/>
                  </a:schemeClr>
                </a:solidFill>
                <a:latin typeface="Calisto MT" panose="02040603050505030304" pitchFamily="18" charset="0"/>
              </a:rPr>
              <a:t>3</a:t>
            </a:r>
            <a:r>
              <a:rPr lang="en-US" sz="1800" dirty="0" smtClean="0">
                <a:solidFill>
                  <a:schemeClr val="bg1">
                    <a:lumMod val="50000"/>
                  </a:schemeClr>
                </a:solidFill>
                <a:latin typeface="Calisto MT" panose="02040603050505030304" pitchFamily="18" charset="0"/>
              </a:rPr>
              <a:t> </a:t>
            </a:r>
            <a:r>
              <a:rPr lang="en-US" sz="1800" dirty="0">
                <a:solidFill>
                  <a:schemeClr val="bg1">
                    <a:lumMod val="50000"/>
                  </a:schemeClr>
                </a:solidFill>
                <a:latin typeface="Calisto MT" panose="02040603050505030304" pitchFamily="18" charset="0"/>
              </a:rPr>
              <a:t>p.m. – </a:t>
            </a:r>
            <a:r>
              <a:rPr lang="en-US" sz="1800" dirty="0" smtClean="0">
                <a:solidFill>
                  <a:schemeClr val="bg1">
                    <a:lumMod val="50000"/>
                  </a:schemeClr>
                </a:solidFill>
                <a:latin typeface="Calisto MT" panose="02040603050505030304" pitchFamily="18" charset="0"/>
              </a:rPr>
              <a:t>6 </a:t>
            </a:r>
            <a:r>
              <a:rPr lang="en-US" sz="1800" dirty="0">
                <a:solidFill>
                  <a:schemeClr val="bg1">
                    <a:lumMod val="50000"/>
                  </a:schemeClr>
                </a:solidFill>
                <a:latin typeface="Calisto MT" panose="02040603050505030304" pitchFamily="18" charset="0"/>
              </a:rPr>
              <a:t>p.m.</a:t>
            </a:r>
          </a:p>
          <a:p>
            <a:r>
              <a:rPr lang="en-US" sz="1800" b="1" dirty="0">
                <a:solidFill>
                  <a:schemeClr val="bg1">
                    <a:lumMod val="50000"/>
                  </a:schemeClr>
                </a:solidFill>
                <a:latin typeface="Calisto MT" panose="02040603050505030304" pitchFamily="18" charset="0"/>
              </a:rPr>
              <a:t>	Friday: </a:t>
            </a:r>
            <a:r>
              <a:rPr lang="en-US" sz="1800" dirty="0" smtClean="0">
                <a:solidFill>
                  <a:schemeClr val="bg1">
                    <a:lumMod val="50000"/>
                  </a:schemeClr>
                </a:solidFill>
                <a:latin typeface="Calisto MT" panose="02040603050505030304" pitchFamily="18" charset="0"/>
              </a:rPr>
              <a:t>11 </a:t>
            </a:r>
            <a:r>
              <a:rPr lang="en-US" sz="1800" dirty="0">
                <a:solidFill>
                  <a:schemeClr val="bg1">
                    <a:lumMod val="50000"/>
                  </a:schemeClr>
                </a:solidFill>
                <a:latin typeface="Calisto MT" panose="02040603050505030304" pitchFamily="18" charset="0"/>
              </a:rPr>
              <a:t>a.m. – 1 p.m.</a:t>
            </a:r>
          </a:p>
          <a:p>
            <a:r>
              <a:rPr lang="en-US" sz="1800" b="1" dirty="0">
                <a:solidFill>
                  <a:schemeClr val="bg1">
                    <a:lumMod val="50000"/>
                  </a:schemeClr>
                </a:solidFill>
                <a:latin typeface="Calisto MT" panose="02040603050505030304" pitchFamily="18" charset="0"/>
              </a:rPr>
              <a:t>	Saturday &amp; Sunday: </a:t>
            </a:r>
            <a:r>
              <a:rPr lang="en-US" sz="1800" dirty="0">
                <a:solidFill>
                  <a:schemeClr val="bg1">
                    <a:lumMod val="50000"/>
                  </a:schemeClr>
                </a:solidFill>
                <a:latin typeface="Calisto MT" panose="02040603050505030304" pitchFamily="18" charset="0"/>
              </a:rPr>
              <a:t>CLOSED</a:t>
            </a:r>
          </a:p>
          <a:p>
            <a:pPr marL="342900" indent="-342900">
              <a:buFont typeface="Arial" panose="020B0604020202020204" pitchFamily="34" charset="0"/>
              <a:buChar char="•"/>
            </a:pPr>
            <a:endParaRPr lang="en-US" dirty="0">
              <a:solidFill>
                <a:srgbClr val="691B31"/>
              </a:solidFill>
              <a:latin typeface="Calisto MT" panose="02040603050505030304" pitchFamily="18" charset="0"/>
            </a:endParaRPr>
          </a:p>
          <a:p>
            <a:endParaRPr lang="en-US" dirty="0"/>
          </a:p>
        </p:txBody>
      </p:sp>
      <p:grpSp>
        <p:nvGrpSpPr>
          <p:cNvPr id="4" name="object 2"/>
          <p:cNvGrpSpPr/>
          <p:nvPr/>
        </p:nvGrpSpPr>
        <p:grpSpPr>
          <a:xfrm>
            <a:off x="273050" y="275137"/>
            <a:ext cx="11645900" cy="1119505"/>
            <a:chOff x="292100" y="254001"/>
            <a:chExt cx="11645900" cy="1119505"/>
          </a:xfrm>
        </p:grpSpPr>
        <p:sp>
          <p:nvSpPr>
            <p:cNvPr id="5" name="object 3"/>
            <p:cNvSpPr/>
            <p:nvPr/>
          </p:nvSpPr>
          <p:spPr>
            <a:xfrm>
              <a:off x="292100" y="254001"/>
              <a:ext cx="9787890" cy="1119505"/>
            </a:xfrm>
            <a:custGeom>
              <a:avLst/>
              <a:gdLst/>
              <a:ahLst/>
              <a:cxnLst/>
              <a:rect l="l" t="t" r="r" b="b"/>
              <a:pathLst>
                <a:path w="9787890" h="1119505">
                  <a:moveTo>
                    <a:pt x="8668423" y="0"/>
                  </a:moveTo>
                  <a:lnTo>
                    <a:pt x="0" y="0"/>
                  </a:lnTo>
                  <a:lnTo>
                    <a:pt x="0" y="1119416"/>
                  </a:lnTo>
                  <a:lnTo>
                    <a:pt x="9787839" y="1119416"/>
                  </a:lnTo>
                  <a:lnTo>
                    <a:pt x="8668423" y="0"/>
                  </a:lnTo>
                  <a:close/>
                </a:path>
              </a:pathLst>
            </a:custGeom>
            <a:solidFill>
              <a:srgbClr val="691B32"/>
            </a:solidFill>
          </p:spPr>
          <p:txBody>
            <a:bodyPr wrap="square" lIns="0" tIns="0" rIns="0" bIns="0" rtlCol="0"/>
            <a:lstStyle/>
            <a:p>
              <a:endParaRPr/>
            </a:p>
          </p:txBody>
        </p:sp>
        <p:sp>
          <p:nvSpPr>
            <p:cNvPr id="6" name="object 4"/>
            <p:cNvSpPr/>
            <p:nvPr/>
          </p:nvSpPr>
          <p:spPr>
            <a:xfrm>
              <a:off x="9062122" y="254001"/>
              <a:ext cx="2875915" cy="1119505"/>
            </a:xfrm>
            <a:custGeom>
              <a:avLst/>
              <a:gdLst/>
              <a:ahLst/>
              <a:cxnLst/>
              <a:rect l="l" t="t" r="r" b="b"/>
              <a:pathLst>
                <a:path w="2875915" h="1119505">
                  <a:moveTo>
                    <a:pt x="2875876" y="0"/>
                  </a:moveTo>
                  <a:lnTo>
                    <a:pt x="0" y="0"/>
                  </a:lnTo>
                  <a:lnTo>
                    <a:pt x="1119416" y="1119416"/>
                  </a:lnTo>
                  <a:lnTo>
                    <a:pt x="2875876" y="1119416"/>
                  </a:lnTo>
                  <a:lnTo>
                    <a:pt x="2875876" y="0"/>
                  </a:lnTo>
                  <a:close/>
                </a:path>
              </a:pathLst>
            </a:custGeom>
            <a:solidFill>
              <a:srgbClr val="88898D"/>
            </a:solidFill>
          </p:spPr>
          <p:txBody>
            <a:bodyPr wrap="square" lIns="0" tIns="0" rIns="0" bIns="0" rtlCol="0"/>
            <a:lstStyle/>
            <a:p>
              <a:endParaRPr/>
            </a:p>
          </p:txBody>
        </p:sp>
      </p:grpSp>
      <p:sp>
        <p:nvSpPr>
          <p:cNvPr id="7" name="Rectangle 6"/>
          <p:cNvSpPr/>
          <p:nvPr/>
        </p:nvSpPr>
        <p:spPr>
          <a:xfrm>
            <a:off x="372502" y="369760"/>
            <a:ext cx="7992894" cy="584775"/>
          </a:xfrm>
          <a:prstGeom prst="rect">
            <a:avLst/>
          </a:prstGeom>
        </p:spPr>
        <p:txBody>
          <a:bodyPr wrap="none">
            <a:spAutoFit/>
          </a:bodyPr>
          <a:lstStyle/>
          <a:p>
            <a:r>
              <a:rPr lang="en-US" sz="3200" b="1" dirty="0">
                <a:solidFill>
                  <a:schemeClr val="bg1">
                    <a:lumMod val="75000"/>
                  </a:schemeClr>
                </a:solidFill>
                <a:latin typeface="Open Sans"/>
              </a:rPr>
              <a:t>GWC Hours of Operation and Modalities</a:t>
            </a:r>
          </a:p>
        </p:txBody>
      </p:sp>
      <p:pic>
        <p:nvPicPr>
          <p:cNvPr id="8" name="object 7"/>
          <p:cNvPicPr/>
          <p:nvPr/>
        </p:nvPicPr>
        <p:blipFill>
          <a:blip r:embed="rId3" cstate="print"/>
          <a:stretch>
            <a:fillRect/>
          </a:stretch>
        </p:blipFill>
        <p:spPr>
          <a:xfrm>
            <a:off x="10113698" y="419087"/>
            <a:ext cx="1708440" cy="789237"/>
          </a:xfrm>
          <a:prstGeom prst="rect">
            <a:avLst/>
          </a:prstGeom>
        </p:spPr>
      </p:pic>
    </p:spTree>
    <p:extLst>
      <p:ext uri="{BB962C8B-B14F-4D97-AF65-F5344CB8AC3E}">
        <p14:creationId xmlns:p14="http://schemas.microsoft.com/office/powerpoint/2010/main" val="477124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762000" y="2133600"/>
            <a:ext cx="10551160" cy="4308872"/>
          </a:xfrm>
        </p:spPr>
        <p:txBody>
          <a:bodyPr/>
          <a:lstStyle/>
          <a:p>
            <a:pPr marL="457200" indent="-457200">
              <a:buFont typeface="+mj-lt"/>
              <a:buAutoNum type="arabicPeriod"/>
            </a:pPr>
            <a:r>
              <a:rPr lang="en-US" dirty="0">
                <a:solidFill>
                  <a:srgbClr val="691B31"/>
                </a:solidFill>
                <a:latin typeface="Calisto MT" panose="02040603050505030304" pitchFamily="18" charset="0"/>
              </a:rPr>
              <a:t>Create an account (if you’re a first-time user) on </a:t>
            </a:r>
            <a:r>
              <a:rPr lang="en-US" dirty="0" err="1">
                <a:solidFill>
                  <a:srgbClr val="691B31"/>
                </a:solidFill>
                <a:latin typeface="Calisto MT" panose="02040603050505030304" pitchFamily="18" charset="0"/>
              </a:rPr>
              <a:t>WCOnline</a:t>
            </a:r>
            <a:r>
              <a:rPr lang="en-US" dirty="0">
                <a:solidFill>
                  <a:srgbClr val="691B31"/>
                </a:solidFill>
                <a:latin typeface="Calisto MT" panose="02040603050505030304" pitchFamily="18" charset="0"/>
              </a:rPr>
              <a:t> </a:t>
            </a:r>
            <a:r>
              <a:rPr lang="en-US" dirty="0">
                <a:solidFill>
                  <a:srgbClr val="691B31"/>
                </a:solidFill>
                <a:latin typeface="Calisto MT" panose="02040603050505030304" pitchFamily="18" charset="0"/>
                <a:hlinkClick r:id="rId2"/>
              </a:rPr>
              <a:t>https://wwwcp.umes.edu/grad/graduate-writing-center/</a:t>
            </a:r>
            <a:endParaRPr lang="en-US" dirty="0">
              <a:solidFill>
                <a:srgbClr val="691B31"/>
              </a:solidFill>
              <a:latin typeface="Calisto MT" panose="02040603050505030304" pitchFamily="18" charset="0"/>
            </a:endParaRPr>
          </a:p>
          <a:p>
            <a:pPr marL="457200" indent="-457200">
              <a:buFont typeface="+mj-lt"/>
              <a:buAutoNum type="arabicPeriod"/>
            </a:pPr>
            <a:r>
              <a:rPr lang="en-US" dirty="0">
                <a:solidFill>
                  <a:srgbClr val="691B31"/>
                </a:solidFill>
                <a:latin typeface="Calisto MT" panose="02040603050505030304" pitchFamily="18" charset="0"/>
              </a:rPr>
              <a:t>Log in using your account credentials</a:t>
            </a:r>
          </a:p>
          <a:p>
            <a:pPr marL="457200" indent="-457200">
              <a:buFont typeface="+mj-lt"/>
              <a:buAutoNum type="arabicPeriod"/>
            </a:pPr>
            <a:r>
              <a:rPr lang="en-US" dirty="0">
                <a:solidFill>
                  <a:srgbClr val="691B31"/>
                </a:solidFill>
                <a:latin typeface="Calisto MT" panose="02040603050505030304" pitchFamily="18" charset="0"/>
              </a:rPr>
              <a:t>Choose your preferred date and time by selecting the available consultants that day</a:t>
            </a:r>
          </a:p>
          <a:p>
            <a:pPr marL="457200" indent="-457200">
              <a:buFont typeface="+mj-lt"/>
              <a:buAutoNum type="arabicPeriod"/>
            </a:pPr>
            <a:r>
              <a:rPr lang="en-US" dirty="0">
                <a:solidFill>
                  <a:srgbClr val="691B31"/>
                </a:solidFill>
                <a:latin typeface="Calisto MT" panose="02040603050505030304" pitchFamily="18" charset="0"/>
              </a:rPr>
              <a:t>Once you’ve selected a date and time, you will be prompted to complete a short in-take form where you will provide information as to the type of assignment you want to work on during the session and concerns you’d like to address</a:t>
            </a:r>
          </a:p>
          <a:p>
            <a:pPr marL="457200" indent="-457200">
              <a:buFont typeface="+mj-lt"/>
              <a:buAutoNum type="arabicPeriod"/>
            </a:pPr>
            <a:r>
              <a:rPr lang="en-US" dirty="0">
                <a:solidFill>
                  <a:srgbClr val="691B31"/>
                </a:solidFill>
                <a:latin typeface="Calisto MT" panose="02040603050505030304" pitchFamily="18" charset="0"/>
              </a:rPr>
              <a:t>Once you complete this form, your appointment is all set!</a:t>
            </a:r>
          </a:p>
          <a:p>
            <a:r>
              <a:rPr lang="en-US" dirty="0">
                <a:solidFill>
                  <a:srgbClr val="691B31"/>
                </a:solidFill>
                <a:latin typeface="Calisto MT" panose="02040603050505030304" pitchFamily="18" charset="0"/>
              </a:rPr>
              <a:t>*Note: </a:t>
            </a:r>
          </a:p>
          <a:p>
            <a:r>
              <a:rPr lang="en-US" dirty="0">
                <a:solidFill>
                  <a:srgbClr val="691B31"/>
                </a:solidFill>
                <a:latin typeface="Calisto MT" panose="02040603050505030304" pitchFamily="18" charset="0"/>
              </a:rPr>
              <a:t>	-You may cancel your appointment at any time</a:t>
            </a:r>
          </a:p>
          <a:p>
            <a:r>
              <a:rPr lang="en-US" dirty="0">
                <a:solidFill>
                  <a:srgbClr val="691B31"/>
                </a:solidFill>
                <a:latin typeface="Calisto MT" panose="02040603050505030304" pitchFamily="18" charset="0"/>
              </a:rPr>
              <a:t>   	-If you arrive more than 15 minutes late to your session, it can be marked as “missed”</a:t>
            </a:r>
          </a:p>
          <a:p>
            <a:r>
              <a:rPr lang="en-US" dirty="0">
                <a:solidFill>
                  <a:srgbClr val="691B31"/>
                </a:solidFill>
                <a:latin typeface="Calisto MT" panose="02040603050505030304" pitchFamily="18" charset="0"/>
              </a:rPr>
              <a:t>   	-If you miss 3 of your appointments, your account will be locked and you’ll need to 	speak with me to unlock it </a:t>
            </a:r>
          </a:p>
          <a:p>
            <a:endParaRPr lang="en-US" dirty="0"/>
          </a:p>
        </p:txBody>
      </p:sp>
      <p:grpSp>
        <p:nvGrpSpPr>
          <p:cNvPr id="6" name="object 2"/>
          <p:cNvGrpSpPr/>
          <p:nvPr/>
        </p:nvGrpSpPr>
        <p:grpSpPr>
          <a:xfrm>
            <a:off x="273050" y="275137"/>
            <a:ext cx="11645900" cy="1119505"/>
            <a:chOff x="292100" y="254001"/>
            <a:chExt cx="11645900" cy="1119505"/>
          </a:xfrm>
        </p:grpSpPr>
        <p:sp>
          <p:nvSpPr>
            <p:cNvPr id="7" name="object 3"/>
            <p:cNvSpPr/>
            <p:nvPr/>
          </p:nvSpPr>
          <p:spPr>
            <a:xfrm>
              <a:off x="292100" y="254001"/>
              <a:ext cx="9787890" cy="1119505"/>
            </a:xfrm>
            <a:custGeom>
              <a:avLst/>
              <a:gdLst/>
              <a:ahLst/>
              <a:cxnLst/>
              <a:rect l="l" t="t" r="r" b="b"/>
              <a:pathLst>
                <a:path w="9787890" h="1119505">
                  <a:moveTo>
                    <a:pt x="8668423" y="0"/>
                  </a:moveTo>
                  <a:lnTo>
                    <a:pt x="0" y="0"/>
                  </a:lnTo>
                  <a:lnTo>
                    <a:pt x="0" y="1119416"/>
                  </a:lnTo>
                  <a:lnTo>
                    <a:pt x="9787839" y="1119416"/>
                  </a:lnTo>
                  <a:lnTo>
                    <a:pt x="8668423" y="0"/>
                  </a:lnTo>
                  <a:close/>
                </a:path>
              </a:pathLst>
            </a:custGeom>
            <a:solidFill>
              <a:srgbClr val="691B32"/>
            </a:solidFill>
          </p:spPr>
          <p:txBody>
            <a:bodyPr wrap="square" lIns="0" tIns="0" rIns="0" bIns="0" rtlCol="0"/>
            <a:lstStyle/>
            <a:p>
              <a:endParaRPr/>
            </a:p>
          </p:txBody>
        </p:sp>
        <p:sp>
          <p:nvSpPr>
            <p:cNvPr id="8" name="object 4"/>
            <p:cNvSpPr/>
            <p:nvPr/>
          </p:nvSpPr>
          <p:spPr>
            <a:xfrm>
              <a:off x="9062122" y="254001"/>
              <a:ext cx="2875915" cy="1119505"/>
            </a:xfrm>
            <a:custGeom>
              <a:avLst/>
              <a:gdLst/>
              <a:ahLst/>
              <a:cxnLst/>
              <a:rect l="l" t="t" r="r" b="b"/>
              <a:pathLst>
                <a:path w="2875915" h="1119505">
                  <a:moveTo>
                    <a:pt x="2875876" y="0"/>
                  </a:moveTo>
                  <a:lnTo>
                    <a:pt x="0" y="0"/>
                  </a:lnTo>
                  <a:lnTo>
                    <a:pt x="1119416" y="1119416"/>
                  </a:lnTo>
                  <a:lnTo>
                    <a:pt x="2875876" y="1119416"/>
                  </a:lnTo>
                  <a:lnTo>
                    <a:pt x="2875876" y="0"/>
                  </a:lnTo>
                  <a:close/>
                </a:path>
              </a:pathLst>
            </a:custGeom>
            <a:solidFill>
              <a:srgbClr val="88898D"/>
            </a:solidFill>
          </p:spPr>
          <p:txBody>
            <a:bodyPr wrap="square" lIns="0" tIns="0" rIns="0" bIns="0" rtlCol="0"/>
            <a:lstStyle/>
            <a:p>
              <a:endParaRPr/>
            </a:p>
          </p:txBody>
        </p:sp>
      </p:grpSp>
      <p:pic>
        <p:nvPicPr>
          <p:cNvPr id="9" name="object 7"/>
          <p:cNvPicPr/>
          <p:nvPr/>
        </p:nvPicPr>
        <p:blipFill>
          <a:blip r:embed="rId3" cstate="print"/>
          <a:stretch>
            <a:fillRect/>
          </a:stretch>
        </p:blipFill>
        <p:spPr>
          <a:xfrm>
            <a:off x="10113698" y="419087"/>
            <a:ext cx="1708440" cy="789237"/>
          </a:xfrm>
          <a:prstGeom prst="rect">
            <a:avLst/>
          </a:prstGeom>
        </p:spPr>
      </p:pic>
      <p:sp>
        <p:nvSpPr>
          <p:cNvPr id="10" name="Rectangle 9"/>
          <p:cNvSpPr/>
          <p:nvPr/>
        </p:nvSpPr>
        <p:spPr>
          <a:xfrm>
            <a:off x="220292" y="419087"/>
            <a:ext cx="9244838" cy="584775"/>
          </a:xfrm>
          <a:prstGeom prst="rect">
            <a:avLst/>
          </a:prstGeom>
        </p:spPr>
        <p:txBody>
          <a:bodyPr wrap="none">
            <a:spAutoFit/>
          </a:bodyPr>
          <a:lstStyle/>
          <a:p>
            <a:r>
              <a:rPr lang="en-US" sz="3200" b="1" dirty="0">
                <a:solidFill>
                  <a:schemeClr val="bg1">
                    <a:lumMod val="75000"/>
                  </a:schemeClr>
                </a:solidFill>
                <a:latin typeface="Open Sans"/>
              </a:rPr>
              <a:t>How to Make an Appointment Using </a:t>
            </a:r>
            <a:r>
              <a:rPr lang="en-US" sz="3200" b="1" dirty="0" err="1">
                <a:solidFill>
                  <a:schemeClr val="bg1">
                    <a:lumMod val="75000"/>
                  </a:schemeClr>
                </a:solidFill>
                <a:latin typeface="Open Sans"/>
              </a:rPr>
              <a:t>WCOnline</a:t>
            </a:r>
            <a:endParaRPr lang="en-US" sz="3200" b="1" dirty="0">
              <a:solidFill>
                <a:schemeClr val="bg1">
                  <a:lumMod val="75000"/>
                </a:schemeClr>
              </a:solidFill>
              <a:latin typeface="Open Sans"/>
            </a:endParaRPr>
          </a:p>
        </p:txBody>
      </p:sp>
    </p:spTree>
    <p:extLst>
      <p:ext uri="{BB962C8B-B14F-4D97-AF65-F5344CB8AC3E}">
        <p14:creationId xmlns:p14="http://schemas.microsoft.com/office/powerpoint/2010/main" val="2804054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820420" y="1905000"/>
            <a:ext cx="10551160" cy="1231106"/>
          </a:xfrm>
        </p:spPr>
        <p:txBody>
          <a:bodyPr/>
          <a:lstStyle/>
          <a:p>
            <a:pPr marL="342900" indent="-342900">
              <a:buFont typeface="Wingdings" panose="05000000000000000000" pitchFamily="2" charset="2"/>
              <a:buChar char="v"/>
            </a:pPr>
            <a:r>
              <a:rPr lang="en-US" dirty="0" smtClean="0">
                <a:solidFill>
                  <a:schemeClr val="bg1">
                    <a:lumMod val="50000"/>
                  </a:schemeClr>
                </a:solidFill>
                <a:latin typeface="Calisto MT" panose="02040603050505030304" pitchFamily="18" charset="0"/>
              </a:rPr>
              <a:t>Take a few minutes to register for an account.</a:t>
            </a:r>
          </a:p>
          <a:p>
            <a:pPr marL="342900" indent="-342900">
              <a:buFont typeface="Wingdings" panose="05000000000000000000" pitchFamily="2" charset="2"/>
              <a:buChar char="v"/>
            </a:pPr>
            <a:r>
              <a:rPr lang="en-US" dirty="0">
                <a:solidFill>
                  <a:srgbClr val="691B31"/>
                </a:solidFill>
                <a:latin typeface="Calisto MT" panose="02040603050505030304" pitchFamily="18" charset="0"/>
                <a:hlinkClick r:id="rId2"/>
              </a:rPr>
              <a:t>https://umes.mywconline.net/</a:t>
            </a:r>
            <a:endParaRPr lang="en-US" dirty="0">
              <a:solidFill>
                <a:srgbClr val="691B31"/>
              </a:solidFill>
              <a:latin typeface="Calisto MT" panose="02040603050505030304" pitchFamily="18" charset="0"/>
            </a:endParaRPr>
          </a:p>
          <a:p>
            <a:endParaRPr lang="en-US" dirty="0" smtClean="0">
              <a:solidFill>
                <a:schemeClr val="bg1">
                  <a:lumMod val="50000"/>
                </a:schemeClr>
              </a:solidFill>
              <a:latin typeface="Calisto MT" panose="02040603050505030304" pitchFamily="18" charset="0"/>
            </a:endParaRPr>
          </a:p>
          <a:p>
            <a:pPr marL="342900" indent="-342900">
              <a:buFont typeface="Wingdings" panose="05000000000000000000" pitchFamily="2" charset="2"/>
              <a:buChar char="v"/>
            </a:pPr>
            <a:endParaRPr lang="en-US" dirty="0">
              <a:solidFill>
                <a:schemeClr val="bg1">
                  <a:lumMod val="50000"/>
                </a:schemeClr>
              </a:solidFill>
              <a:latin typeface="Calisto MT" panose="02040603050505030304" pitchFamily="18" charset="0"/>
            </a:endParaRPr>
          </a:p>
        </p:txBody>
      </p:sp>
      <p:grpSp>
        <p:nvGrpSpPr>
          <p:cNvPr id="4" name="object 2"/>
          <p:cNvGrpSpPr/>
          <p:nvPr/>
        </p:nvGrpSpPr>
        <p:grpSpPr>
          <a:xfrm>
            <a:off x="273050" y="275137"/>
            <a:ext cx="11645937" cy="1119505"/>
            <a:chOff x="292100" y="254001"/>
            <a:chExt cx="11645937" cy="1119505"/>
          </a:xfrm>
        </p:grpSpPr>
        <p:sp>
          <p:nvSpPr>
            <p:cNvPr id="5" name="object 3"/>
            <p:cNvSpPr/>
            <p:nvPr/>
          </p:nvSpPr>
          <p:spPr>
            <a:xfrm>
              <a:off x="292100" y="254001"/>
              <a:ext cx="9787890" cy="1119505"/>
            </a:xfrm>
            <a:custGeom>
              <a:avLst/>
              <a:gdLst/>
              <a:ahLst/>
              <a:cxnLst/>
              <a:rect l="l" t="t" r="r" b="b"/>
              <a:pathLst>
                <a:path w="9787890" h="1119505">
                  <a:moveTo>
                    <a:pt x="8668423" y="0"/>
                  </a:moveTo>
                  <a:lnTo>
                    <a:pt x="0" y="0"/>
                  </a:lnTo>
                  <a:lnTo>
                    <a:pt x="0" y="1119416"/>
                  </a:lnTo>
                  <a:lnTo>
                    <a:pt x="9787839" y="1119416"/>
                  </a:lnTo>
                  <a:lnTo>
                    <a:pt x="8668423" y="0"/>
                  </a:lnTo>
                  <a:close/>
                </a:path>
              </a:pathLst>
            </a:custGeom>
            <a:solidFill>
              <a:srgbClr val="691B32"/>
            </a:solidFill>
          </p:spPr>
          <p:txBody>
            <a:bodyPr wrap="square" lIns="0" tIns="0" rIns="0" bIns="0" rtlCol="0"/>
            <a:lstStyle/>
            <a:p>
              <a:endParaRPr lang="en-US" sz="3200" dirty="0" smtClean="0">
                <a:solidFill>
                  <a:schemeClr val="bg1">
                    <a:lumMod val="75000"/>
                  </a:schemeClr>
                </a:solidFill>
                <a:latin typeface="Open Sans"/>
              </a:endParaRPr>
            </a:p>
            <a:p>
              <a:r>
                <a:rPr lang="en-US" sz="3200" b="1" dirty="0">
                  <a:solidFill>
                    <a:schemeClr val="bg1">
                      <a:lumMod val="75000"/>
                    </a:schemeClr>
                  </a:solidFill>
                  <a:latin typeface="Open Sans"/>
                </a:rPr>
                <a:t> </a:t>
              </a:r>
              <a:r>
                <a:rPr lang="en-US" sz="3200" b="1" dirty="0" smtClean="0">
                  <a:solidFill>
                    <a:schemeClr val="bg1">
                      <a:lumMod val="75000"/>
                    </a:schemeClr>
                  </a:solidFill>
                  <a:latin typeface="Open Sans"/>
                </a:rPr>
                <a:t>    Create an Account</a:t>
              </a:r>
              <a:endParaRPr sz="3200" b="1" dirty="0">
                <a:solidFill>
                  <a:schemeClr val="bg1">
                    <a:lumMod val="75000"/>
                  </a:schemeClr>
                </a:solidFill>
                <a:latin typeface="Open Sans"/>
              </a:endParaRPr>
            </a:p>
          </p:txBody>
        </p:sp>
        <p:sp>
          <p:nvSpPr>
            <p:cNvPr id="6" name="object 4"/>
            <p:cNvSpPr/>
            <p:nvPr/>
          </p:nvSpPr>
          <p:spPr>
            <a:xfrm>
              <a:off x="9062122" y="254001"/>
              <a:ext cx="2875915" cy="1119505"/>
            </a:xfrm>
            <a:custGeom>
              <a:avLst/>
              <a:gdLst/>
              <a:ahLst/>
              <a:cxnLst/>
              <a:rect l="l" t="t" r="r" b="b"/>
              <a:pathLst>
                <a:path w="2875915" h="1119505">
                  <a:moveTo>
                    <a:pt x="2875876" y="0"/>
                  </a:moveTo>
                  <a:lnTo>
                    <a:pt x="0" y="0"/>
                  </a:lnTo>
                  <a:lnTo>
                    <a:pt x="1119416" y="1119416"/>
                  </a:lnTo>
                  <a:lnTo>
                    <a:pt x="2875876" y="1119416"/>
                  </a:lnTo>
                  <a:lnTo>
                    <a:pt x="2875876" y="0"/>
                  </a:lnTo>
                  <a:close/>
                </a:path>
              </a:pathLst>
            </a:custGeom>
            <a:solidFill>
              <a:srgbClr val="88898D"/>
            </a:solidFill>
          </p:spPr>
          <p:txBody>
            <a:bodyPr wrap="square" lIns="0" tIns="0" rIns="0" bIns="0" rtlCol="0"/>
            <a:lstStyle/>
            <a:p>
              <a:endParaRPr/>
            </a:p>
          </p:txBody>
        </p:sp>
      </p:grpSp>
      <p:pic>
        <p:nvPicPr>
          <p:cNvPr id="7" name="object 7"/>
          <p:cNvPicPr/>
          <p:nvPr/>
        </p:nvPicPr>
        <p:blipFill>
          <a:blip r:embed="rId3" cstate="print"/>
          <a:stretch>
            <a:fillRect/>
          </a:stretch>
        </p:blipFill>
        <p:spPr>
          <a:xfrm>
            <a:off x="10113698" y="419087"/>
            <a:ext cx="1708440" cy="789237"/>
          </a:xfrm>
          <a:prstGeom prst="rect">
            <a:avLst/>
          </a:prstGeom>
        </p:spPr>
      </p:pic>
    </p:spTree>
    <p:extLst>
      <p:ext uri="{BB962C8B-B14F-4D97-AF65-F5344CB8AC3E}">
        <p14:creationId xmlns:p14="http://schemas.microsoft.com/office/powerpoint/2010/main" val="3990442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820420" y="2057400"/>
            <a:ext cx="10551160" cy="2462213"/>
          </a:xfrm>
        </p:spPr>
        <p:txBody>
          <a:bodyPr/>
          <a:lstStyle/>
          <a:p>
            <a:pPr marL="342900" indent="-342900">
              <a:buFont typeface="Wingdings" panose="05000000000000000000" pitchFamily="2" charset="2"/>
              <a:buChar char="v"/>
            </a:pPr>
            <a:r>
              <a:rPr lang="en-US" dirty="0" smtClean="0">
                <a:solidFill>
                  <a:srgbClr val="691B31"/>
                </a:solidFill>
                <a:latin typeface="Calisto MT" panose="02040603050505030304" pitchFamily="18" charset="0"/>
              </a:rPr>
              <a:t>Keep an eye out for upcoming workshops</a:t>
            </a:r>
            <a:r>
              <a:rPr lang="en-US" dirty="0" smtClean="0">
                <a:solidFill>
                  <a:srgbClr val="691B31"/>
                </a:solidFill>
                <a:latin typeface="Calisto MT" panose="02040603050505030304" pitchFamily="18" charset="0"/>
              </a:rPr>
              <a:t>. Our next workshop is virtual and is on Wednesday, September 27</a:t>
            </a:r>
            <a:r>
              <a:rPr lang="en-US" baseline="30000" dirty="0" smtClean="0">
                <a:solidFill>
                  <a:srgbClr val="691B31"/>
                </a:solidFill>
                <a:latin typeface="Calisto MT" panose="02040603050505030304" pitchFamily="18" charset="0"/>
              </a:rPr>
              <a:t>th</a:t>
            </a:r>
            <a:r>
              <a:rPr lang="en-US" dirty="0" smtClean="0">
                <a:solidFill>
                  <a:srgbClr val="691B31"/>
                </a:solidFill>
                <a:latin typeface="Calisto MT" panose="02040603050505030304" pitchFamily="18" charset="0"/>
              </a:rPr>
              <a:t> at 6 pm. </a:t>
            </a:r>
            <a:r>
              <a:rPr lang="en-US" dirty="0">
                <a:solidFill>
                  <a:srgbClr val="691B31"/>
                </a:solidFill>
                <a:latin typeface="Calisto MT" panose="02040603050505030304" pitchFamily="18" charset="0"/>
              </a:rPr>
              <a:t>T</a:t>
            </a:r>
            <a:r>
              <a:rPr lang="en-US" dirty="0" smtClean="0">
                <a:solidFill>
                  <a:srgbClr val="691B31"/>
                </a:solidFill>
                <a:latin typeface="Calisto MT" panose="02040603050505030304" pitchFamily="18" charset="0"/>
              </a:rPr>
              <a:t>he topic is an introduction to academic writing.</a:t>
            </a:r>
            <a:endParaRPr lang="en-US" dirty="0" smtClean="0">
              <a:solidFill>
                <a:srgbClr val="691B31"/>
              </a:solidFill>
              <a:latin typeface="Calisto MT" panose="02040603050505030304" pitchFamily="18" charset="0"/>
            </a:endParaRPr>
          </a:p>
          <a:p>
            <a:pPr marL="342900" indent="-342900">
              <a:buFont typeface="Wingdings" panose="05000000000000000000" pitchFamily="2" charset="2"/>
              <a:buChar char="v"/>
            </a:pPr>
            <a:endParaRPr lang="en-US" dirty="0" smtClean="0">
              <a:solidFill>
                <a:srgbClr val="691B31"/>
              </a:solidFill>
              <a:latin typeface="Calisto MT" panose="02040603050505030304" pitchFamily="18" charset="0"/>
            </a:endParaRPr>
          </a:p>
          <a:p>
            <a:pPr marL="342900" indent="-342900">
              <a:buFont typeface="Wingdings" panose="05000000000000000000" pitchFamily="2" charset="2"/>
              <a:buChar char="v"/>
            </a:pPr>
            <a:r>
              <a:rPr lang="en-US" dirty="0" smtClean="0">
                <a:solidFill>
                  <a:srgbClr val="691B31"/>
                </a:solidFill>
                <a:latin typeface="Calisto MT" panose="02040603050505030304" pitchFamily="18" charset="0"/>
              </a:rPr>
              <a:t>Also, our bi-annual </a:t>
            </a:r>
            <a:r>
              <a:rPr lang="en-US" dirty="0" err="1" smtClean="0">
                <a:solidFill>
                  <a:srgbClr val="691B31"/>
                </a:solidFill>
                <a:latin typeface="Calisto MT" panose="02040603050505030304" pitchFamily="18" charset="0"/>
              </a:rPr>
              <a:t>GradHawks</a:t>
            </a:r>
            <a:r>
              <a:rPr lang="en-US" dirty="0" smtClean="0">
                <a:solidFill>
                  <a:srgbClr val="691B31"/>
                </a:solidFill>
                <a:latin typeface="Calisto MT" panose="02040603050505030304" pitchFamily="18" charset="0"/>
              </a:rPr>
              <a:t> Writing Retreat will be happening Friday, October 6</a:t>
            </a:r>
            <a:r>
              <a:rPr lang="en-US" baseline="30000" dirty="0" smtClean="0">
                <a:solidFill>
                  <a:srgbClr val="691B31"/>
                </a:solidFill>
                <a:latin typeface="Calisto MT" panose="02040603050505030304" pitchFamily="18" charset="0"/>
              </a:rPr>
              <a:t>th</a:t>
            </a:r>
            <a:r>
              <a:rPr lang="en-US" dirty="0" smtClean="0">
                <a:solidFill>
                  <a:srgbClr val="691B31"/>
                </a:solidFill>
                <a:latin typeface="Calisto MT" panose="02040603050505030304" pitchFamily="18" charset="0"/>
              </a:rPr>
              <a:t>-Saturday, October 7</a:t>
            </a:r>
            <a:r>
              <a:rPr lang="en-US" baseline="30000" dirty="0" smtClean="0">
                <a:solidFill>
                  <a:srgbClr val="691B31"/>
                </a:solidFill>
                <a:latin typeface="Calisto MT" panose="02040603050505030304" pitchFamily="18" charset="0"/>
              </a:rPr>
              <a:t>th</a:t>
            </a:r>
            <a:r>
              <a:rPr lang="en-US" dirty="0" smtClean="0">
                <a:solidFill>
                  <a:srgbClr val="691B31"/>
                </a:solidFill>
                <a:latin typeface="Calisto MT" panose="02040603050505030304" pitchFamily="18" charset="0"/>
              </a:rPr>
              <a:t>! More information to follow soon.</a:t>
            </a:r>
          </a:p>
          <a:p>
            <a:pPr marL="342900" indent="-342900">
              <a:buFont typeface="Wingdings" panose="05000000000000000000" pitchFamily="2" charset="2"/>
              <a:buChar char="v"/>
            </a:pPr>
            <a:r>
              <a:rPr lang="en-US" dirty="0" smtClean="0">
                <a:solidFill>
                  <a:srgbClr val="691B31"/>
                </a:solidFill>
                <a:latin typeface="Calisto MT" panose="02040603050505030304" pitchFamily="18" charset="0"/>
              </a:rPr>
              <a:t>I’m always looking for participants for mine and Dr. </a:t>
            </a:r>
            <a:r>
              <a:rPr lang="en-US" dirty="0" err="1" smtClean="0">
                <a:solidFill>
                  <a:srgbClr val="691B31"/>
                </a:solidFill>
                <a:latin typeface="Calisto MT" panose="02040603050505030304" pitchFamily="18" charset="0"/>
              </a:rPr>
              <a:t>Elangwe’s</a:t>
            </a:r>
            <a:r>
              <a:rPr lang="en-US" dirty="0" smtClean="0">
                <a:solidFill>
                  <a:srgbClr val="691B31"/>
                </a:solidFill>
                <a:latin typeface="Calisto MT" panose="02040603050505030304" pitchFamily="18" charset="0"/>
              </a:rPr>
              <a:t> study UMES’ GWC. If you are interested, please scan the QR code.</a:t>
            </a:r>
            <a:endParaRPr lang="en-US" dirty="0" smtClean="0">
              <a:solidFill>
                <a:srgbClr val="691B31"/>
              </a:solidFill>
              <a:latin typeface="Calisto MT" panose="02040603050505030304" pitchFamily="18" charset="0"/>
            </a:endParaRPr>
          </a:p>
          <a:p>
            <a:pPr marL="342900" indent="-342900">
              <a:buFont typeface="Wingdings" panose="05000000000000000000" pitchFamily="2" charset="2"/>
              <a:buChar char="v"/>
            </a:pPr>
            <a:endParaRPr lang="en-US" dirty="0" smtClean="0">
              <a:solidFill>
                <a:srgbClr val="691B31"/>
              </a:solidFill>
              <a:latin typeface="Calisto MT" panose="02040603050505030304" pitchFamily="18" charset="0"/>
            </a:endParaRPr>
          </a:p>
        </p:txBody>
      </p:sp>
      <p:grpSp>
        <p:nvGrpSpPr>
          <p:cNvPr id="4" name="object 2"/>
          <p:cNvGrpSpPr/>
          <p:nvPr/>
        </p:nvGrpSpPr>
        <p:grpSpPr>
          <a:xfrm>
            <a:off x="273050" y="275137"/>
            <a:ext cx="11645900" cy="1119505"/>
            <a:chOff x="292100" y="254001"/>
            <a:chExt cx="11645900" cy="1119505"/>
          </a:xfrm>
        </p:grpSpPr>
        <p:sp>
          <p:nvSpPr>
            <p:cNvPr id="5" name="object 3"/>
            <p:cNvSpPr/>
            <p:nvPr/>
          </p:nvSpPr>
          <p:spPr>
            <a:xfrm>
              <a:off x="292100" y="254001"/>
              <a:ext cx="9787890" cy="1119505"/>
            </a:xfrm>
            <a:custGeom>
              <a:avLst/>
              <a:gdLst/>
              <a:ahLst/>
              <a:cxnLst/>
              <a:rect l="l" t="t" r="r" b="b"/>
              <a:pathLst>
                <a:path w="9787890" h="1119505">
                  <a:moveTo>
                    <a:pt x="8668423" y="0"/>
                  </a:moveTo>
                  <a:lnTo>
                    <a:pt x="0" y="0"/>
                  </a:lnTo>
                  <a:lnTo>
                    <a:pt x="0" y="1119416"/>
                  </a:lnTo>
                  <a:lnTo>
                    <a:pt x="9787839" y="1119416"/>
                  </a:lnTo>
                  <a:lnTo>
                    <a:pt x="8668423" y="0"/>
                  </a:lnTo>
                  <a:close/>
                </a:path>
              </a:pathLst>
            </a:custGeom>
            <a:solidFill>
              <a:srgbClr val="691B32"/>
            </a:solidFill>
          </p:spPr>
          <p:txBody>
            <a:bodyPr wrap="square" lIns="0" tIns="0" rIns="0" bIns="0" rtlCol="0"/>
            <a:lstStyle/>
            <a:p>
              <a:endParaRPr lang="en-US" sz="3200" b="1" dirty="0" smtClean="0">
                <a:solidFill>
                  <a:srgbClr val="88898D"/>
                </a:solidFill>
                <a:latin typeface="Open Sans" panose="020B0606030504020204"/>
              </a:endParaRPr>
            </a:p>
            <a:p>
              <a:r>
                <a:rPr lang="en-US" sz="3200" b="1" dirty="0" smtClean="0">
                  <a:solidFill>
                    <a:schemeClr val="bg1">
                      <a:lumMod val="65000"/>
                    </a:schemeClr>
                  </a:solidFill>
                  <a:latin typeface="Open Sans" panose="020B0606030504020204"/>
                </a:rPr>
                <a:t>   </a:t>
              </a:r>
              <a:r>
                <a:rPr lang="en-US" sz="3200" b="1" dirty="0" smtClean="0">
                  <a:solidFill>
                    <a:schemeClr val="bg1">
                      <a:lumMod val="75000"/>
                    </a:schemeClr>
                  </a:solidFill>
                  <a:latin typeface="Open Sans" panose="020B0606030504020204"/>
                </a:rPr>
                <a:t>Coming Up</a:t>
              </a:r>
              <a:endParaRPr sz="3200" b="1" dirty="0">
                <a:solidFill>
                  <a:schemeClr val="bg1">
                    <a:lumMod val="75000"/>
                  </a:schemeClr>
                </a:solidFill>
                <a:latin typeface="Open Sans" panose="020B0606030504020204"/>
              </a:endParaRPr>
            </a:p>
          </p:txBody>
        </p:sp>
        <p:sp>
          <p:nvSpPr>
            <p:cNvPr id="6" name="object 4"/>
            <p:cNvSpPr/>
            <p:nvPr/>
          </p:nvSpPr>
          <p:spPr>
            <a:xfrm>
              <a:off x="9062122" y="254001"/>
              <a:ext cx="2875915" cy="1119505"/>
            </a:xfrm>
            <a:custGeom>
              <a:avLst/>
              <a:gdLst/>
              <a:ahLst/>
              <a:cxnLst/>
              <a:rect l="l" t="t" r="r" b="b"/>
              <a:pathLst>
                <a:path w="2875915" h="1119505">
                  <a:moveTo>
                    <a:pt x="2875876" y="0"/>
                  </a:moveTo>
                  <a:lnTo>
                    <a:pt x="0" y="0"/>
                  </a:lnTo>
                  <a:lnTo>
                    <a:pt x="1119416" y="1119416"/>
                  </a:lnTo>
                  <a:lnTo>
                    <a:pt x="2875876" y="1119416"/>
                  </a:lnTo>
                  <a:lnTo>
                    <a:pt x="2875876" y="0"/>
                  </a:lnTo>
                  <a:close/>
                </a:path>
              </a:pathLst>
            </a:custGeom>
            <a:solidFill>
              <a:srgbClr val="88898D"/>
            </a:solidFill>
          </p:spPr>
          <p:txBody>
            <a:bodyPr wrap="square" lIns="0" tIns="0" rIns="0" bIns="0" rtlCol="0"/>
            <a:lstStyle/>
            <a:p>
              <a:endParaRPr>
                <a:latin typeface="Open Sans" panose="020B0606030504020204"/>
              </a:endParaRPr>
            </a:p>
          </p:txBody>
        </p:sp>
      </p:grpSp>
      <p:pic>
        <p:nvPicPr>
          <p:cNvPr id="7" name="object 7"/>
          <p:cNvPicPr/>
          <p:nvPr/>
        </p:nvPicPr>
        <p:blipFill>
          <a:blip r:embed="rId2" cstate="print"/>
          <a:stretch>
            <a:fillRect/>
          </a:stretch>
        </p:blipFill>
        <p:spPr>
          <a:xfrm>
            <a:off x="10113698" y="419087"/>
            <a:ext cx="1708440" cy="789237"/>
          </a:xfrm>
          <a:prstGeom prst="rect">
            <a:avLst/>
          </a:prstGeom>
        </p:spPr>
      </p:pic>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127" y="4343400"/>
            <a:ext cx="1921883" cy="1921883"/>
          </a:xfrm>
          <a:prstGeom prst="rect">
            <a:avLst/>
          </a:prstGeom>
        </p:spPr>
      </p:pic>
    </p:spTree>
    <p:extLst>
      <p:ext uri="{BB962C8B-B14F-4D97-AF65-F5344CB8AC3E}">
        <p14:creationId xmlns:p14="http://schemas.microsoft.com/office/powerpoint/2010/main" val="1253640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762000" y="1562753"/>
            <a:ext cx="10551160" cy="5539978"/>
          </a:xfrm>
        </p:spPr>
        <p:txBody>
          <a:bodyPr/>
          <a:lstStyle/>
          <a:p>
            <a:pPr marL="342900" indent="-342900">
              <a:buFont typeface="Wingdings" panose="05000000000000000000" pitchFamily="2" charset="2"/>
              <a:buChar char="q"/>
            </a:pPr>
            <a:r>
              <a:rPr lang="en-US" dirty="0">
                <a:solidFill>
                  <a:srgbClr val="691B31"/>
                </a:solidFill>
                <a:latin typeface="Calisto MT" panose="02040603050505030304" pitchFamily="18" charset="0"/>
              </a:rPr>
              <a:t>Turning in someone else's work as your own.</a:t>
            </a:r>
          </a:p>
          <a:p>
            <a:pPr marL="342900" indent="-342900">
              <a:buFont typeface="Wingdings" panose="05000000000000000000" pitchFamily="2" charset="2"/>
              <a:buChar char="q"/>
            </a:pPr>
            <a:r>
              <a:rPr lang="en-US" dirty="0">
                <a:solidFill>
                  <a:srgbClr val="691B31"/>
                </a:solidFill>
                <a:latin typeface="Calisto MT" panose="02040603050505030304" pitchFamily="18" charset="0"/>
              </a:rPr>
              <a:t>Copying large pieces of text from a source without citing that source.</a:t>
            </a:r>
          </a:p>
          <a:p>
            <a:pPr marL="342900" indent="-342900">
              <a:buFont typeface="Wingdings" panose="05000000000000000000" pitchFamily="2" charset="2"/>
              <a:buChar char="q"/>
            </a:pPr>
            <a:r>
              <a:rPr lang="en-US" dirty="0">
                <a:solidFill>
                  <a:srgbClr val="691B31"/>
                </a:solidFill>
                <a:latin typeface="Calisto MT" panose="02040603050505030304" pitchFamily="18" charset="0"/>
              </a:rPr>
              <a:t>Taking passages from multiple sources, piecing them together, and turning in the work as your own.</a:t>
            </a:r>
          </a:p>
          <a:p>
            <a:pPr marL="342900" indent="-342900">
              <a:buFont typeface="Wingdings" panose="05000000000000000000" pitchFamily="2" charset="2"/>
              <a:buChar char="q"/>
            </a:pPr>
            <a:r>
              <a:rPr lang="en-US" dirty="0">
                <a:solidFill>
                  <a:srgbClr val="691B31"/>
                </a:solidFill>
                <a:latin typeface="Calisto MT" panose="02040603050505030304" pitchFamily="18" charset="0"/>
              </a:rPr>
              <a:t>Copying from a source but changing a few words and phrases to disguise plagiarism.</a:t>
            </a:r>
          </a:p>
          <a:p>
            <a:pPr marL="342900" indent="-342900">
              <a:buFont typeface="Wingdings" panose="05000000000000000000" pitchFamily="2" charset="2"/>
              <a:buChar char="q"/>
            </a:pPr>
            <a:r>
              <a:rPr lang="en-US" dirty="0">
                <a:solidFill>
                  <a:srgbClr val="691B31"/>
                </a:solidFill>
                <a:latin typeface="Calisto MT" panose="02040603050505030304" pitchFamily="18" charset="0"/>
              </a:rPr>
              <a:t>Paraphrasing from a number of different sources without citing those sources.</a:t>
            </a:r>
          </a:p>
          <a:p>
            <a:pPr marL="342900" indent="-342900">
              <a:buFont typeface="Wingdings" panose="05000000000000000000" pitchFamily="2" charset="2"/>
              <a:buChar char="q"/>
            </a:pPr>
            <a:r>
              <a:rPr lang="en-US" dirty="0">
                <a:solidFill>
                  <a:srgbClr val="691B31"/>
                </a:solidFill>
                <a:latin typeface="Calisto MT" panose="02040603050505030304" pitchFamily="18" charset="0"/>
              </a:rPr>
              <a:t>Turning in work that you did for another class without getting your professor's permission first.</a:t>
            </a:r>
          </a:p>
          <a:p>
            <a:pPr marL="342900" indent="-342900">
              <a:buFont typeface="Wingdings" panose="05000000000000000000" pitchFamily="2" charset="2"/>
              <a:buChar char="q"/>
            </a:pPr>
            <a:r>
              <a:rPr lang="en-US" dirty="0">
                <a:solidFill>
                  <a:srgbClr val="691B31"/>
                </a:solidFill>
                <a:latin typeface="Calisto MT" panose="02040603050505030304" pitchFamily="18" charset="0"/>
              </a:rPr>
              <a:t>Buying an essay or paper and turning it in as your own work</a:t>
            </a:r>
            <a:r>
              <a:rPr lang="en-US" dirty="0" smtClean="0">
                <a:solidFill>
                  <a:srgbClr val="691B31"/>
                </a:solidFill>
                <a:latin typeface="Calisto MT" panose="02040603050505030304" pitchFamily="18" charset="0"/>
              </a:rPr>
              <a:t>.</a:t>
            </a:r>
            <a:endParaRPr lang="en-US" dirty="0">
              <a:solidFill>
                <a:srgbClr val="691B31"/>
              </a:solidFill>
              <a:latin typeface="Calisto MT" panose="02040603050505030304" pitchFamily="18" charset="0"/>
            </a:endParaRPr>
          </a:p>
          <a:p>
            <a:r>
              <a:rPr lang="en-US" b="1" i="1" dirty="0">
                <a:solidFill>
                  <a:srgbClr val="691B31"/>
                </a:solidFill>
                <a:latin typeface="Calisto MT" panose="02040603050505030304" pitchFamily="18" charset="0"/>
              </a:rPr>
              <a:t>It is possible to cite sources but still plagiarize. Here are some examples</a:t>
            </a:r>
            <a:r>
              <a:rPr lang="en-US" b="1" i="1" dirty="0" smtClean="0">
                <a:solidFill>
                  <a:srgbClr val="691B31"/>
                </a:solidFill>
                <a:latin typeface="Calisto MT" panose="02040603050505030304" pitchFamily="18" charset="0"/>
              </a:rPr>
              <a:t>:</a:t>
            </a:r>
            <a:endParaRPr lang="en-US" dirty="0">
              <a:solidFill>
                <a:srgbClr val="691B31"/>
              </a:solidFill>
              <a:latin typeface="Calisto MT" panose="02040603050505030304" pitchFamily="18" charset="0"/>
            </a:endParaRPr>
          </a:p>
          <a:p>
            <a:pPr marL="342900" indent="-342900">
              <a:buFont typeface="Wingdings" panose="05000000000000000000" pitchFamily="2" charset="2"/>
              <a:buChar char="q"/>
            </a:pPr>
            <a:r>
              <a:rPr lang="en-US" dirty="0">
                <a:solidFill>
                  <a:srgbClr val="691B31"/>
                </a:solidFill>
                <a:latin typeface="Calisto MT" panose="02040603050505030304" pitchFamily="18" charset="0"/>
              </a:rPr>
              <a:t>Mentioning an author or source within your paper without including a full citation in your bibliography.</a:t>
            </a:r>
          </a:p>
          <a:p>
            <a:pPr marL="342900" indent="-342900">
              <a:buFont typeface="Wingdings" panose="05000000000000000000" pitchFamily="2" charset="2"/>
              <a:buChar char="q"/>
            </a:pPr>
            <a:r>
              <a:rPr lang="en-US" dirty="0">
                <a:solidFill>
                  <a:srgbClr val="691B31"/>
                </a:solidFill>
                <a:latin typeface="Calisto MT" panose="02040603050505030304" pitchFamily="18" charset="0"/>
              </a:rPr>
              <a:t>Citing a source with inaccurate information, making it impossible to find that source.</a:t>
            </a:r>
          </a:p>
          <a:p>
            <a:pPr marL="342900" indent="-342900">
              <a:buFont typeface="Wingdings" panose="05000000000000000000" pitchFamily="2" charset="2"/>
              <a:buChar char="q"/>
            </a:pPr>
            <a:r>
              <a:rPr lang="en-US" dirty="0">
                <a:solidFill>
                  <a:srgbClr val="691B31"/>
                </a:solidFill>
                <a:latin typeface="Calisto MT" panose="02040603050505030304" pitchFamily="18" charset="0"/>
              </a:rPr>
              <a:t>Using a direct quote from a source, citing that source, but failing to put quotation marks around the copied text.</a:t>
            </a:r>
          </a:p>
          <a:p>
            <a:pPr marL="342900" indent="-342900">
              <a:buFont typeface="Wingdings" panose="05000000000000000000" pitchFamily="2" charset="2"/>
              <a:buChar char="q"/>
            </a:pPr>
            <a:r>
              <a:rPr lang="en-US" dirty="0">
                <a:solidFill>
                  <a:srgbClr val="691B31"/>
                </a:solidFill>
                <a:latin typeface="Calisto MT" panose="02040603050505030304" pitchFamily="18" charset="0"/>
              </a:rPr>
              <a:t>Paraphrasing from multiple cited sources without including any original work</a:t>
            </a:r>
            <a:r>
              <a:rPr lang="en-US" dirty="0" smtClean="0">
                <a:solidFill>
                  <a:srgbClr val="691B31"/>
                </a:solidFill>
                <a:latin typeface="Calisto MT" panose="02040603050505030304" pitchFamily="18" charset="0"/>
              </a:rPr>
              <a:t>.</a:t>
            </a:r>
          </a:p>
          <a:p>
            <a:pPr marL="342900" indent="-342900">
              <a:buFont typeface="Wingdings" panose="05000000000000000000" pitchFamily="2" charset="2"/>
              <a:buChar char="q"/>
            </a:pPr>
            <a:r>
              <a:rPr lang="en-US" dirty="0" err="1" smtClean="0">
                <a:solidFill>
                  <a:srgbClr val="691B31"/>
                </a:solidFill>
                <a:latin typeface="Calisto MT" panose="02040603050505030304" pitchFamily="18" charset="0"/>
              </a:rPr>
              <a:t>Patchwriting</a:t>
            </a:r>
            <a:r>
              <a:rPr lang="en-US" dirty="0" smtClean="0">
                <a:solidFill>
                  <a:srgbClr val="691B31"/>
                </a:solidFill>
                <a:latin typeface="Calisto MT" panose="02040603050505030304" pitchFamily="18" charset="0"/>
              </a:rPr>
              <a:t> (like paraphrasing, but still using the majority of a source’s words without quoting them)</a:t>
            </a:r>
            <a:endParaRPr lang="en-US" dirty="0">
              <a:solidFill>
                <a:srgbClr val="691B31"/>
              </a:solidFill>
              <a:latin typeface="Calisto MT" panose="02040603050505030304" pitchFamily="18" charset="0"/>
            </a:endParaRPr>
          </a:p>
          <a:p>
            <a:endParaRPr lang="en-US" dirty="0"/>
          </a:p>
        </p:txBody>
      </p:sp>
      <p:grpSp>
        <p:nvGrpSpPr>
          <p:cNvPr id="4" name="object 2"/>
          <p:cNvGrpSpPr/>
          <p:nvPr/>
        </p:nvGrpSpPr>
        <p:grpSpPr>
          <a:xfrm>
            <a:off x="273050" y="275137"/>
            <a:ext cx="11645937" cy="1119505"/>
            <a:chOff x="292100" y="254001"/>
            <a:chExt cx="11645937" cy="1119505"/>
          </a:xfrm>
        </p:grpSpPr>
        <p:sp>
          <p:nvSpPr>
            <p:cNvPr id="5" name="object 3"/>
            <p:cNvSpPr/>
            <p:nvPr/>
          </p:nvSpPr>
          <p:spPr>
            <a:xfrm>
              <a:off x="292100" y="254001"/>
              <a:ext cx="9787890" cy="1119505"/>
            </a:xfrm>
            <a:custGeom>
              <a:avLst/>
              <a:gdLst/>
              <a:ahLst/>
              <a:cxnLst/>
              <a:rect l="l" t="t" r="r" b="b"/>
              <a:pathLst>
                <a:path w="9787890" h="1119505">
                  <a:moveTo>
                    <a:pt x="8668423" y="0"/>
                  </a:moveTo>
                  <a:lnTo>
                    <a:pt x="0" y="0"/>
                  </a:lnTo>
                  <a:lnTo>
                    <a:pt x="0" y="1119416"/>
                  </a:lnTo>
                  <a:lnTo>
                    <a:pt x="9787839" y="1119416"/>
                  </a:lnTo>
                  <a:lnTo>
                    <a:pt x="8668423" y="0"/>
                  </a:lnTo>
                  <a:close/>
                </a:path>
              </a:pathLst>
            </a:custGeom>
            <a:solidFill>
              <a:srgbClr val="691B32"/>
            </a:solidFill>
          </p:spPr>
          <p:txBody>
            <a:bodyPr wrap="square" lIns="0" tIns="0" rIns="0" bIns="0" rtlCol="0"/>
            <a:lstStyle/>
            <a:p>
              <a:endParaRPr lang="en-US" sz="3200" dirty="0" smtClean="0">
                <a:solidFill>
                  <a:schemeClr val="bg1">
                    <a:lumMod val="75000"/>
                  </a:schemeClr>
                </a:solidFill>
                <a:latin typeface="Open Sans"/>
              </a:endParaRPr>
            </a:p>
            <a:p>
              <a:r>
                <a:rPr lang="en-US" sz="3200" b="1" dirty="0">
                  <a:solidFill>
                    <a:schemeClr val="bg1">
                      <a:lumMod val="75000"/>
                    </a:schemeClr>
                  </a:solidFill>
                  <a:latin typeface="Open Sans"/>
                </a:rPr>
                <a:t> </a:t>
              </a:r>
              <a:r>
                <a:rPr lang="en-US" sz="3200" b="1" dirty="0" smtClean="0">
                  <a:solidFill>
                    <a:schemeClr val="bg1">
                      <a:lumMod val="75000"/>
                    </a:schemeClr>
                  </a:solidFill>
                  <a:latin typeface="Open Sans"/>
                </a:rPr>
                <a:t>    Examples of Plagiarism</a:t>
              </a:r>
              <a:endParaRPr sz="3200" b="1" dirty="0">
                <a:solidFill>
                  <a:schemeClr val="bg1">
                    <a:lumMod val="75000"/>
                  </a:schemeClr>
                </a:solidFill>
                <a:latin typeface="Open Sans"/>
              </a:endParaRPr>
            </a:p>
          </p:txBody>
        </p:sp>
        <p:sp>
          <p:nvSpPr>
            <p:cNvPr id="6" name="object 4"/>
            <p:cNvSpPr/>
            <p:nvPr/>
          </p:nvSpPr>
          <p:spPr>
            <a:xfrm>
              <a:off x="9062122" y="254001"/>
              <a:ext cx="2875915" cy="1119505"/>
            </a:xfrm>
            <a:custGeom>
              <a:avLst/>
              <a:gdLst/>
              <a:ahLst/>
              <a:cxnLst/>
              <a:rect l="l" t="t" r="r" b="b"/>
              <a:pathLst>
                <a:path w="2875915" h="1119505">
                  <a:moveTo>
                    <a:pt x="2875876" y="0"/>
                  </a:moveTo>
                  <a:lnTo>
                    <a:pt x="0" y="0"/>
                  </a:lnTo>
                  <a:lnTo>
                    <a:pt x="1119416" y="1119416"/>
                  </a:lnTo>
                  <a:lnTo>
                    <a:pt x="2875876" y="1119416"/>
                  </a:lnTo>
                  <a:lnTo>
                    <a:pt x="2875876" y="0"/>
                  </a:lnTo>
                  <a:close/>
                </a:path>
              </a:pathLst>
            </a:custGeom>
            <a:solidFill>
              <a:srgbClr val="88898D"/>
            </a:solidFill>
          </p:spPr>
          <p:txBody>
            <a:bodyPr wrap="square" lIns="0" tIns="0" rIns="0" bIns="0" rtlCol="0"/>
            <a:lstStyle/>
            <a:p>
              <a:endParaRPr/>
            </a:p>
          </p:txBody>
        </p:sp>
      </p:grpSp>
      <p:pic>
        <p:nvPicPr>
          <p:cNvPr id="7" name="object 7"/>
          <p:cNvPicPr/>
          <p:nvPr/>
        </p:nvPicPr>
        <p:blipFill>
          <a:blip r:embed="rId2" cstate="print"/>
          <a:stretch>
            <a:fillRect/>
          </a:stretch>
        </p:blipFill>
        <p:spPr>
          <a:xfrm>
            <a:off x="10113698" y="419087"/>
            <a:ext cx="1708440" cy="789237"/>
          </a:xfrm>
          <a:prstGeom prst="rect">
            <a:avLst/>
          </a:prstGeom>
        </p:spPr>
      </p:pic>
    </p:spTree>
    <p:extLst>
      <p:ext uri="{BB962C8B-B14F-4D97-AF65-F5344CB8AC3E}">
        <p14:creationId xmlns:p14="http://schemas.microsoft.com/office/powerpoint/2010/main" val="3805846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MES_PPT_V2" id="{FD306C6A-3D84-1947-A8B1-C733BCFD21B0}" vid="{89BD4101-2769-1745-8988-5F77B8A38D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UMES_PPT_V2[100]</Template>
  <TotalTime>28382</TotalTime>
  <Words>991</Words>
  <Application>Microsoft Office PowerPoint</Application>
  <PresentationFormat>Widescreen</PresentationFormat>
  <Paragraphs>119</Paragraphs>
  <Slides>12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Calisto MT</vt:lpstr>
      <vt:lpstr>Merel</vt:lpstr>
      <vt:lpstr>Merel Bold</vt:lpstr>
      <vt:lpstr>Open Sans</vt:lpstr>
      <vt:lpstr>Sentinel-Medium</vt:lpstr>
      <vt:lpstr>Wingdings</vt:lpstr>
      <vt:lpstr>Office Theme</vt:lpstr>
      <vt:lpstr>PowerPoint Presentation</vt:lpstr>
      <vt:lpstr>Introductions</vt:lpstr>
      <vt:lpstr>GWC Mission &amp; Philosophy</vt:lpstr>
      <vt:lpstr>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Maryland Eastern Shore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 Alissa A</dc:creator>
  <cp:lastModifiedBy>Endicott, Kelsie J</cp:lastModifiedBy>
  <cp:revision>77</cp:revision>
  <dcterms:created xsi:type="dcterms:W3CDTF">2022-06-20T17:35:54Z</dcterms:created>
  <dcterms:modified xsi:type="dcterms:W3CDTF">2023-09-12T19:52:28Z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2022-06-17T00:00:00Z</vt:filetime>
  </property>
  <property fmtid="{D5CDD505-2E9C-101B-9397-08002B2CF9AE}" pid="3" name="Creator">
    <vt:lpwstr>Adobe InDesign 17.3 (Macintosh)</vt:lpwstr>
  </property>
  <property fmtid="{D5CDD505-2E9C-101B-9397-08002B2CF9AE}" pid="4" name="LastSaved">
    <vt:filetime>2022-06-17T00:00:00Z</vt:filetime>
  </property>
</Properties>
</file>