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0" r:id="rId3"/>
    <p:sldId id="257" r:id="rId4"/>
    <p:sldId id="258" r:id="rId5"/>
    <p:sldId id="269" r:id="rId6"/>
    <p:sldId id="259" r:id="rId7"/>
    <p:sldId id="261" r:id="rId8"/>
    <p:sldId id="262" r:id="rId9"/>
    <p:sldId id="263" r:id="rId10"/>
    <p:sldId id="264" r:id="rId11"/>
    <p:sldId id="265" r:id="rId12"/>
    <p:sldId id="267" r:id="rId13"/>
    <p:sldId id="266" r:id="rId14"/>
    <p:sldId id="268" r:id="rId15"/>
    <p:sldId id="270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>
      <p:cViewPr varScale="1">
        <p:scale>
          <a:sx n="89" d="100"/>
          <a:sy n="89" d="100"/>
        </p:scale>
        <p:origin x="120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ECCD63E-36AA-422E-AB19-7AAFADE6C110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FE33382-C2BA-4026-A5B8-EC2FA134ADE5}">
      <dgm:prSet phldrT="[Text]"/>
      <dgm:spPr/>
      <dgm:t>
        <a:bodyPr/>
        <a:lstStyle/>
        <a:p>
          <a:r>
            <a:rPr lang="en-US" dirty="0" smtClean="0"/>
            <a:t>Informative</a:t>
          </a:r>
          <a:endParaRPr lang="en-US" dirty="0"/>
        </a:p>
      </dgm:t>
    </dgm:pt>
    <dgm:pt modelId="{E1577EAB-DACE-4066-83D5-24845764082B}" type="parTrans" cxnId="{2A6FE3AD-29ED-4C7A-B993-A8549EF25187}">
      <dgm:prSet/>
      <dgm:spPr/>
      <dgm:t>
        <a:bodyPr/>
        <a:lstStyle/>
        <a:p>
          <a:endParaRPr lang="en-US"/>
        </a:p>
      </dgm:t>
    </dgm:pt>
    <dgm:pt modelId="{86ED7571-92D2-4E7C-A403-9A0046F31AB4}" type="sibTrans" cxnId="{2A6FE3AD-29ED-4C7A-B993-A8549EF25187}">
      <dgm:prSet/>
      <dgm:spPr/>
      <dgm:t>
        <a:bodyPr/>
        <a:lstStyle/>
        <a:p>
          <a:endParaRPr lang="en-US"/>
        </a:p>
      </dgm:t>
    </dgm:pt>
    <dgm:pt modelId="{BA0397C0-5452-40AD-97C4-F1B0123174FF}">
      <dgm:prSet phldrT="[Text]"/>
      <dgm:spPr/>
      <dgm:t>
        <a:bodyPr/>
        <a:lstStyle/>
        <a:p>
          <a:r>
            <a:rPr lang="en-US" dirty="0" smtClean="0"/>
            <a:t>Tell/convey information</a:t>
          </a:r>
          <a:endParaRPr lang="en-US" dirty="0"/>
        </a:p>
      </dgm:t>
    </dgm:pt>
    <dgm:pt modelId="{EA6A4331-66BE-4445-988D-CA8F24B04C8F}" type="parTrans" cxnId="{3F8724A1-0DE5-4742-8373-97FDBA0A28BC}">
      <dgm:prSet/>
      <dgm:spPr/>
      <dgm:t>
        <a:bodyPr/>
        <a:lstStyle/>
        <a:p>
          <a:endParaRPr lang="en-US"/>
        </a:p>
      </dgm:t>
    </dgm:pt>
    <dgm:pt modelId="{F0077401-1A16-42E5-9F1A-DBC4CE30866E}" type="sibTrans" cxnId="{3F8724A1-0DE5-4742-8373-97FDBA0A28BC}">
      <dgm:prSet/>
      <dgm:spPr/>
      <dgm:t>
        <a:bodyPr/>
        <a:lstStyle/>
        <a:p>
          <a:endParaRPr lang="en-US"/>
        </a:p>
      </dgm:t>
    </dgm:pt>
    <dgm:pt modelId="{85E5AEB3-0413-468C-8FDB-4D6B96741294}">
      <dgm:prSet phldrT="[Text]"/>
      <dgm:spPr/>
      <dgm:t>
        <a:bodyPr/>
        <a:lstStyle/>
        <a:p>
          <a:r>
            <a:rPr lang="en-US" dirty="0" smtClean="0"/>
            <a:t>Make observations and identify them</a:t>
          </a:r>
          <a:endParaRPr lang="en-US" dirty="0"/>
        </a:p>
      </dgm:t>
    </dgm:pt>
    <dgm:pt modelId="{4E793C18-B9B2-4DFD-89C8-9C604B8C4E4F}" type="parTrans" cxnId="{9E53F04D-9CED-48F4-AE91-F7E0F4BB6924}">
      <dgm:prSet/>
      <dgm:spPr/>
      <dgm:t>
        <a:bodyPr/>
        <a:lstStyle/>
        <a:p>
          <a:endParaRPr lang="en-US"/>
        </a:p>
      </dgm:t>
    </dgm:pt>
    <dgm:pt modelId="{5A1B60F4-4907-48CB-A7AE-4C216E6A630B}" type="sibTrans" cxnId="{9E53F04D-9CED-48F4-AE91-F7E0F4BB6924}">
      <dgm:prSet/>
      <dgm:spPr/>
      <dgm:t>
        <a:bodyPr/>
        <a:lstStyle/>
        <a:p>
          <a:endParaRPr lang="en-US"/>
        </a:p>
      </dgm:t>
    </dgm:pt>
    <dgm:pt modelId="{871EF6D8-8483-4E0C-B716-A9C2AA5334E3}">
      <dgm:prSet phldrT="[Text]"/>
      <dgm:spPr/>
      <dgm:t>
        <a:bodyPr/>
        <a:lstStyle/>
        <a:p>
          <a:r>
            <a:rPr lang="en-US" dirty="0" smtClean="0"/>
            <a:t>Persuasive</a:t>
          </a:r>
          <a:endParaRPr lang="en-US" dirty="0"/>
        </a:p>
      </dgm:t>
    </dgm:pt>
    <dgm:pt modelId="{966FCA59-BFFD-4467-BA52-4D6D225F1CE5}" type="parTrans" cxnId="{65BB4471-F9A0-47E7-A1CA-A8B8F3FD88DD}">
      <dgm:prSet/>
      <dgm:spPr/>
      <dgm:t>
        <a:bodyPr/>
        <a:lstStyle/>
        <a:p>
          <a:endParaRPr lang="en-US"/>
        </a:p>
      </dgm:t>
    </dgm:pt>
    <dgm:pt modelId="{E90C009D-808A-46C5-BEAB-F5D7B2E0B029}" type="sibTrans" cxnId="{65BB4471-F9A0-47E7-A1CA-A8B8F3FD88DD}">
      <dgm:prSet/>
      <dgm:spPr/>
      <dgm:t>
        <a:bodyPr/>
        <a:lstStyle/>
        <a:p>
          <a:endParaRPr lang="en-US"/>
        </a:p>
      </dgm:t>
    </dgm:pt>
    <dgm:pt modelId="{15A996DA-B0DB-48BF-B6AA-90AB5907437F}">
      <dgm:prSet phldrT="[Text]"/>
      <dgm:spPr/>
      <dgm:t>
        <a:bodyPr/>
        <a:lstStyle/>
        <a:p>
          <a:r>
            <a:rPr lang="en-US" dirty="0" smtClean="0"/>
            <a:t>Build your argument in a way that you think is more convincing</a:t>
          </a:r>
          <a:endParaRPr lang="en-US" dirty="0"/>
        </a:p>
      </dgm:t>
    </dgm:pt>
    <dgm:pt modelId="{40323C4A-4A3F-4E1B-9015-BAEBCE8326E3}" type="parTrans" cxnId="{6AD023FE-4AF8-4699-98C1-907AF697575C}">
      <dgm:prSet/>
      <dgm:spPr/>
      <dgm:t>
        <a:bodyPr/>
        <a:lstStyle/>
        <a:p>
          <a:endParaRPr lang="en-US"/>
        </a:p>
      </dgm:t>
    </dgm:pt>
    <dgm:pt modelId="{2E1EDD0C-DEAE-4246-BDFD-F25B69C70854}" type="sibTrans" cxnId="{6AD023FE-4AF8-4699-98C1-907AF697575C}">
      <dgm:prSet/>
      <dgm:spPr/>
      <dgm:t>
        <a:bodyPr/>
        <a:lstStyle/>
        <a:p>
          <a:endParaRPr lang="en-US"/>
        </a:p>
      </dgm:t>
    </dgm:pt>
    <dgm:pt modelId="{B2E8D54A-DE25-4654-B1AB-8B7D7F1D308A}">
      <dgm:prSet phldrT="[Text]"/>
      <dgm:spPr/>
      <dgm:t>
        <a:bodyPr/>
        <a:lstStyle/>
        <a:p>
          <a:r>
            <a:rPr lang="en-US" dirty="0" smtClean="0"/>
            <a:t>Arrange and present your scholarship so as to be convincing</a:t>
          </a:r>
          <a:endParaRPr lang="en-US" dirty="0"/>
        </a:p>
      </dgm:t>
    </dgm:pt>
    <dgm:pt modelId="{F154AD5D-7C73-4183-AAEE-1A7C665D322A}" type="parTrans" cxnId="{9E50CA69-37FF-4052-AB83-6A5462C68342}">
      <dgm:prSet/>
      <dgm:spPr/>
      <dgm:t>
        <a:bodyPr/>
        <a:lstStyle/>
        <a:p>
          <a:endParaRPr lang="en-US"/>
        </a:p>
      </dgm:t>
    </dgm:pt>
    <dgm:pt modelId="{0A26EBDC-9F3D-4307-8A72-09007837F0AE}" type="sibTrans" cxnId="{9E50CA69-37FF-4052-AB83-6A5462C68342}">
      <dgm:prSet/>
      <dgm:spPr/>
      <dgm:t>
        <a:bodyPr/>
        <a:lstStyle/>
        <a:p>
          <a:endParaRPr lang="en-US"/>
        </a:p>
      </dgm:t>
    </dgm:pt>
    <dgm:pt modelId="{95CC14A8-CE14-4AB6-95A0-2FA8BF878B9D}">
      <dgm:prSet phldrT="[Text]"/>
      <dgm:spPr/>
      <dgm:t>
        <a:bodyPr/>
        <a:lstStyle/>
        <a:p>
          <a:r>
            <a:rPr lang="en-US" dirty="0" smtClean="0"/>
            <a:t>Explain and discuss quotes/quoted material</a:t>
          </a:r>
          <a:endParaRPr lang="en-US" dirty="0"/>
        </a:p>
      </dgm:t>
    </dgm:pt>
    <dgm:pt modelId="{B302D22B-2FAF-405E-A8DD-E5BD21D70452}" type="parTrans" cxnId="{7B91B559-EEC5-41D0-86DE-72B9125B6AE1}">
      <dgm:prSet/>
      <dgm:spPr/>
      <dgm:t>
        <a:bodyPr/>
        <a:lstStyle/>
        <a:p>
          <a:endParaRPr lang="en-US"/>
        </a:p>
      </dgm:t>
    </dgm:pt>
    <dgm:pt modelId="{EEED9C6E-7DB1-4660-A8C0-6C3C1FC47B78}" type="sibTrans" cxnId="{7B91B559-EEC5-41D0-86DE-72B9125B6AE1}">
      <dgm:prSet/>
      <dgm:spPr/>
      <dgm:t>
        <a:bodyPr/>
        <a:lstStyle/>
        <a:p>
          <a:endParaRPr lang="en-US"/>
        </a:p>
      </dgm:t>
    </dgm:pt>
    <dgm:pt modelId="{D8272B95-81CE-4A7A-BEFB-126211E91FEA}">
      <dgm:prSet phldrT="[Text]"/>
      <dgm:spPr/>
      <dgm:t>
        <a:bodyPr/>
        <a:lstStyle/>
        <a:p>
          <a:r>
            <a:rPr lang="en-US" dirty="0" smtClean="0"/>
            <a:t>Paraphrase</a:t>
          </a:r>
          <a:endParaRPr lang="en-US" dirty="0"/>
        </a:p>
      </dgm:t>
    </dgm:pt>
    <dgm:pt modelId="{23D03FAF-C787-428D-A023-786978AD141F}" type="parTrans" cxnId="{D5E74EA4-F6CD-42AB-AC22-23997552D5DA}">
      <dgm:prSet/>
      <dgm:spPr/>
      <dgm:t>
        <a:bodyPr/>
        <a:lstStyle/>
        <a:p>
          <a:endParaRPr lang="en-US"/>
        </a:p>
      </dgm:t>
    </dgm:pt>
    <dgm:pt modelId="{808A261E-86F7-4669-B22E-4ADD2DDE4659}" type="sibTrans" cxnId="{D5E74EA4-F6CD-42AB-AC22-23997552D5DA}">
      <dgm:prSet/>
      <dgm:spPr/>
      <dgm:t>
        <a:bodyPr/>
        <a:lstStyle/>
        <a:p>
          <a:endParaRPr lang="en-US"/>
        </a:p>
      </dgm:t>
    </dgm:pt>
    <dgm:pt modelId="{8A13E617-44AF-4EB2-98C7-06000ADF5A8D}">
      <dgm:prSet phldrT="[Text]"/>
      <dgm:spPr/>
      <dgm:t>
        <a:bodyPr/>
        <a:lstStyle/>
        <a:p>
          <a:r>
            <a:rPr lang="en-US" dirty="0" smtClean="0"/>
            <a:t>Use persuasive language (“suggest,” “recommend,” “argue”)</a:t>
          </a:r>
          <a:endParaRPr lang="en-US" dirty="0"/>
        </a:p>
      </dgm:t>
    </dgm:pt>
    <dgm:pt modelId="{52B530C8-B928-4040-ACB5-0854075022AF}" type="parTrans" cxnId="{0739A36B-C42E-4085-93E9-C5B87506E1CC}">
      <dgm:prSet/>
      <dgm:spPr/>
    </dgm:pt>
    <dgm:pt modelId="{00DBC5C9-AEE4-4787-B051-BD6EBF69330E}" type="sibTrans" cxnId="{0739A36B-C42E-4085-93E9-C5B87506E1CC}">
      <dgm:prSet/>
      <dgm:spPr/>
    </dgm:pt>
    <dgm:pt modelId="{84DAA60E-4F65-4F6D-AE95-5146D31E10A8}" type="pres">
      <dgm:prSet presAssocID="{EECCD63E-36AA-422E-AB19-7AAFADE6C11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7B7FE76-CF3B-4BA5-B80C-629B047FA3C9}" type="pres">
      <dgm:prSet presAssocID="{2FE33382-C2BA-4026-A5B8-EC2FA134ADE5}" presName="composite" presStyleCnt="0"/>
      <dgm:spPr/>
    </dgm:pt>
    <dgm:pt modelId="{4C9655A1-C3F8-4556-8EA3-A8B943C1DE64}" type="pres">
      <dgm:prSet presAssocID="{2FE33382-C2BA-4026-A5B8-EC2FA134ADE5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751467B-BCBA-4091-BB17-CF82D26897EB}" type="pres">
      <dgm:prSet presAssocID="{2FE33382-C2BA-4026-A5B8-EC2FA134ADE5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D03E3AF-FFFB-4A51-9CDB-63E094C15E99}" type="pres">
      <dgm:prSet presAssocID="{86ED7571-92D2-4E7C-A403-9A0046F31AB4}" presName="space" presStyleCnt="0"/>
      <dgm:spPr/>
    </dgm:pt>
    <dgm:pt modelId="{1E70B2B4-2415-46AD-AA2F-1D745E0790E3}" type="pres">
      <dgm:prSet presAssocID="{871EF6D8-8483-4E0C-B716-A9C2AA5334E3}" presName="composite" presStyleCnt="0"/>
      <dgm:spPr/>
    </dgm:pt>
    <dgm:pt modelId="{32D368E6-FE07-486B-973B-CBE96D98C64E}" type="pres">
      <dgm:prSet presAssocID="{871EF6D8-8483-4E0C-B716-A9C2AA5334E3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7E8A767-84EE-42C8-B4F5-02B1667F28DD}" type="pres">
      <dgm:prSet presAssocID="{871EF6D8-8483-4E0C-B716-A9C2AA5334E3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D1A338B-5E8E-4C24-9FDE-06BD79D114A8}" type="presOf" srcId="{B2E8D54A-DE25-4654-B1AB-8B7D7F1D308A}" destId="{F7E8A767-84EE-42C8-B4F5-02B1667F28DD}" srcOrd="0" destOrd="1" presId="urn:microsoft.com/office/officeart/2005/8/layout/hList1"/>
    <dgm:cxn modelId="{D5E74EA4-F6CD-42AB-AC22-23997552D5DA}" srcId="{2FE33382-C2BA-4026-A5B8-EC2FA134ADE5}" destId="{D8272B95-81CE-4A7A-BEFB-126211E91FEA}" srcOrd="3" destOrd="0" parTransId="{23D03FAF-C787-428D-A023-786978AD141F}" sibTransId="{808A261E-86F7-4669-B22E-4ADD2DDE4659}"/>
    <dgm:cxn modelId="{65BB4471-F9A0-47E7-A1CA-A8B8F3FD88DD}" srcId="{EECCD63E-36AA-422E-AB19-7AAFADE6C110}" destId="{871EF6D8-8483-4E0C-B716-A9C2AA5334E3}" srcOrd="1" destOrd="0" parTransId="{966FCA59-BFFD-4467-BA52-4D6D225F1CE5}" sibTransId="{E90C009D-808A-46C5-BEAB-F5D7B2E0B029}"/>
    <dgm:cxn modelId="{9E50CA69-37FF-4052-AB83-6A5462C68342}" srcId="{871EF6D8-8483-4E0C-B716-A9C2AA5334E3}" destId="{B2E8D54A-DE25-4654-B1AB-8B7D7F1D308A}" srcOrd="1" destOrd="0" parTransId="{F154AD5D-7C73-4183-AAEE-1A7C665D322A}" sibTransId="{0A26EBDC-9F3D-4307-8A72-09007837F0AE}"/>
    <dgm:cxn modelId="{13531A07-0047-4A6A-8E5B-FF1933083710}" type="presOf" srcId="{871EF6D8-8483-4E0C-B716-A9C2AA5334E3}" destId="{32D368E6-FE07-486B-973B-CBE96D98C64E}" srcOrd="0" destOrd="0" presId="urn:microsoft.com/office/officeart/2005/8/layout/hList1"/>
    <dgm:cxn modelId="{61A99ED1-6DF2-4F39-B901-6AECADAF8E65}" type="presOf" srcId="{EECCD63E-36AA-422E-AB19-7AAFADE6C110}" destId="{84DAA60E-4F65-4F6D-AE95-5146D31E10A8}" srcOrd="0" destOrd="0" presId="urn:microsoft.com/office/officeart/2005/8/layout/hList1"/>
    <dgm:cxn modelId="{7B91B559-EEC5-41D0-86DE-72B9125B6AE1}" srcId="{2FE33382-C2BA-4026-A5B8-EC2FA134ADE5}" destId="{95CC14A8-CE14-4AB6-95A0-2FA8BF878B9D}" srcOrd="2" destOrd="0" parTransId="{B302D22B-2FAF-405E-A8DD-E5BD21D70452}" sibTransId="{EEED9C6E-7DB1-4660-A8C0-6C3C1FC47B78}"/>
    <dgm:cxn modelId="{E99D995B-F1F1-4715-A83E-39A7227F62DD}" type="presOf" srcId="{85E5AEB3-0413-468C-8FDB-4D6B96741294}" destId="{F751467B-BCBA-4091-BB17-CF82D26897EB}" srcOrd="0" destOrd="1" presId="urn:microsoft.com/office/officeart/2005/8/layout/hList1"/>
    <dgm:cxn modelId="{AE3CC461-F10E-4EDC-8FEF-29A07530BF7F}" type="presOf" srcId="{95CC14A8-CE14-4AB6-95A0-2FA8BF878B9D}" destId="{F751467B-BCBA-4091-BB17-CF82D26897EB}" srcOrd="0" destOrd="2" presId="urn:microsoft.com/office/officeart/2005/8/layout/hList1"/>
    <dgm:cxn modelId="{A20C9FFB-5263-4B9F-B5D6-539569871644}" type="presOf" srcId="{2FE33382-C2BA-4026-A5B8-EC2FA134ADE5}" destId="{4C9655A1-C3F8-4556-8EA3-A8B943C1DE64}" srcOrd="0" destOrd="0" presId="urn:microsoft.com/office/officeart/2005/8/layout/hList1"/>
    <dgm:cxn modelId="{13B81EE6-873C-4009-B3ED-3699E185A221}" type="presOf" srcId="{D8272B95-81CE-4A7A-BEFB-126211E91FEA}" destId="{F751467B-BCBA-4091-BB17-CF82D26897EB}" srcOrd="0" destOrd="3" presId="urn:microsoft.com/office/officeart/2005/8/layout/hList1"/>
    <dgm:cxn modelId="{AB8FF394-5E3F-4D4B-AAE2-A20DEB6285F1}" type="presOf" srcId="{15A996DA-B0DB-48BF-B6AA-90AB5907437F}" destId="{F7E8A767-84EE-42C8-B4F5-02B1667F28DD}" srcOrd="0" destOrd="0" presId="urn:microsoft.com/office/officeart/2005/8/layout/hList1"/>
    <dgm:cxn modelId="{C89A7228-D463-4097-9050-0AA398C89843}" type="presOf" srcId="{BA0397C0-5452-40AD-97C4-F1B0123174FF}" destId="{F751467B-BCBA-4091-BB17-CF82D26897EB}" srcOrd="0" destOrd="0" presId="urn:microsoft.com/office/officeart/2005/8/layout/hList1"/>
    <dgm:cxn modelId="{BEA46951-22AE-4002-98DD-D4760D9D0D03}" type="presOf" srcId="{8A13E617-44AF-4EB2-98C7-06000ADF5A8D}" destId="{F7E8A767-84EE-42C8-B4F5-02B1667F28DD}" srcOrd="0" destOrd="2" presId="urn:microsoft.com/office/officeart/2005/8/layout/hList1"/>
    <dgm:cxn modelId="{0739A36B-C42E-4085-93E9-C5B87506E1CC}" srcId="{871EF6D8-8483-4E0C-B716-A9C2AA5334E3}" destId="{8A13E617-44AF-4EB2-98C7-06000ADF5A8D}" srcOrd="2" destOrd="0" parTransId="{52B530C8-B928-4040-ACB5-0854075022AF}" sibTransId="{00DBC5C9-AEE4-4787-B051-BD6EBF69330E}"/>
    <dgm:cxn modelId="{3F8724A1-0DE5-4742-8373-97FDBA0A28BC}" srcId="{2FE33382-C2BA-4026-A5B8-EC2FA134ADE5}" destId="{BA0397C0-5452-40AD-97C4-F1B0123174FF}" srcOrd="0" destOrd="0" parTransId="{EA6A4331-66BE-4445-988D-CA8F24B04C8F}" sibTransId="{F0077401-1A16-42E5-9F1A-DBC4CE30866E}"/>
    <dgm:cxn modelId="{6AD023FE-4AF8-4699-98C1-907AF697575C}" srcId="{871EF6D8-8483-4E0C-B716-A9C2AA5334E3}" destId="{15A996DA-B0DB-48BF-B6AA-90AB5907437F}" srcOrd="0" destOrd="0" parTransId="{40323C4A-4A3F-4E1B-9015-BAEBCE8326E3}" sibTransId="{2E1EDD0C-DEAE-4246-BDFD-F25B69C70854}"/>
    <dgm:cxn modelId="{9E53F04D-9CED-48F4-AE91-F7E0F4BB6924}" srcId="{2FE33382-C2BA-4026-A5B8-EC2FA134ADE5}" destId="{85E5AEB3-0413-468C-8FDB-4D6B96741294}" srcOrd="1" destOrd="0" parTransId="{4E793C18-B9B2-4DFD-89C8-9C604B8C4E4F}" sibTransId="{5A1B60F4-4907-48CB-A7AE-4C216E6A630B}"/>
    <dgm:cxn modelId="{2A6FE3AD-29ED-4C7A-B993-A8549EF25187}" srcId="{EECCD63E-36AA-422E-AB19-7AAFADE6C110}" destId="{2FE33382-C2BA-4026-A5B8-EC2FA134ADE5}" srcOrd="0" destOrd="0" parTransId="{E1577EAB-DACE-4066-83D5-24845764082B}" sibTransId="{86ED7571-92D2-4E7C-A403-9A0046F31AB4}"/>
    <dgm:cxn modelId="{28AAF47D-29E7-43CC-B820-9C14BE03ED26}" type="presParOf" srcId="{84DAA60E-4F65-4F6D-AE95-5146D31E10A8}" destId="{57B7FE76-CF3B-4BA5-B80C-629B047FA3C9}" srcOrd="0" destOrd="0" presId="urn:microsoft.com/office/officeart/2005/8/layout/hList1"/>
    <dgm:cxn modelId="{1EBD8887-A77A-4B94-A304-37A8E5D5F15B}" type="presParOf" srcId="{57B7FE76-CF3B-4BA5-B80C-629B047FA3C9}" destId="{4C9655A1-C3F8-4556-8EA3-A8B943C1DE64}" srcOrd="0" destOrd="0" presId="urn:microsoft.com/office/officeart/2005/8/layout/hList1"/>
    <dgm:cxn modelId="{77A35B03-42FB-49ED-88C4-AA957EB89589}" type="presParOf" srcId="{57B7FE76-CF3B-4BA5-B80C-629B047FA3C9}" destId="{F751467B-BCBA-4091-BB17-CF82D26897EB}" srcOrd="1" destOrd="0" presId="urn:microsoft.com/office/officeart/2005/8/layout/hList1"/>
    <dgm:cxn modelId="{F19902CB-C3F6-4966-80C6-3DBB5CA6AEBC}" type="presParOf" srcId="{84DAA60E-4F65-4F6D-AE95-5146D31E10A8}" destId="{AD03E3AF-FFFB-4A51-9CDB-63E094C15E99}" srcOrd="1" destOrd="0" presId="urn:microsoft.com/office/officeart/2005/8/layout/hList1"/>
    <dgm:cxn modelId="{AC728B94-22CB-42D0-A40F-C2A5BD410630}" type="presParOf" srcId="{84DAA60E-4F65-4F6D-AE95-5146D31E10A8}" destId="{1E70B2B4-2415-46AD-AA2F-1D745E0790E3}" srcOrd="2" destOrd="0" presId="urn:microsoft.com/office/officeart/2005/8/layout/hList1"/>
    <dgm:cxn modelId="{DA734B26-0B4D-4D47-AE32-57359F75D959}" type="presParOf" srcId="{1E70B2B4-2415-46AD-AA2F-1D745E0790E3}" destId="{32D368E6-FE07-486B-973B-CBE96D98C64E}" srcOrd="0" destOrd="0" presId="urn:microsoft.com/office/officeart/2005/8/layout/hList1"/>
    <dgm:cxn modelId="{89573384-17D5-4F50-8FFB-475BD9300D35}" type="presParOf" srcId="{1E70B2B4-2415-46AD-AA2F-1D745E0790E3}" destId="{F7E8A767-84EE-42C8-B4F5-02B1667F28DD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9655A1-C3F8-4556-8EA3-A8B943C1DE64}">
      <dsp:nvSpPr>
        <dsp:cNvPr id="0" name=""/>
        <dsp:cNvSpPr/>
      </dsp:nvSpPr>
      <dsp:spPr>
        <a:xfrm>
          <a:off x="29" y="174719"/>
          <a:ext cx="2810589" cy="5472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77216" rIns="135128" bIns="77216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Informative</a:t>
          </a:r>
          <a:endParaRPr lang="en-US" sz="1900" kern="1200" dirty="0"/>
        </a:p>
      </dsp:txBody>
      <dsp:txXfrm>
        <a:off x="29" y="174719"/>
        <a:ext cx="2810589" cy="547200"/>
      </dsp:txXfrm>
    </dsp:sp>
    <dsp:sp modelId="{F751467B-BCBA-4091-BB17-CF82D26897EB}">
      <dsp:nvSpPr>
        <dsp:cNvPr id="0" name=""/>
        <dsp:cNvSpPr/>
      </dsp:nvSpPr>
      <dsp:spPr>
        <a:xfrm>
          <a:off x="29" y="721919"/>
          <a:ext cx="2810589" cy="265338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 dirty="0" smtClean="0"/>
            <a:t>Tell/convey information</a:t>
          </a:r>
          <a:endParaRPr lang="en-US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 dirty="0" smtClean="0"/>
            <a:t>Make observations and identify them</a:t>
          </a:r>
          <a:endParaRPr lang="en-US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 dirty="0" smtClean="0"/>
            <a:t>Explain and discuss quotes/quoted material</a:t>
          </a:r>
          <a:endParaRPr lang="en-US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 dirty="0" smtClean="0"/>
            <a:t>Paraphrase</a:t>
          </a:r>
          <a:endParaRPr lang="en-US" sz="1900" kern="1200" dirty="0"/>
        </a:p>
      </dsp:txBody>
      <dsp:txXfrm>
        <a:off x="29" y="721919"/>
        <a:ext cx="2810589" cy="2653385"/>
      </dsp:txXfrm>
    </dsp:sp>
    <dsp:sp modelId="{32D368E6-FE07-486B-973B-CBE96D98C64E}">
      <dsp:nvSpPr>
        <dsp:cNvPr id="0" name=""/>
        <dsp:cNvSpPr/>
      </dsp:nvSpPr>
      <dsp:spPr>
        <a:xfrm>
          <a:off x="3204101" y="174719"/>
          <a:ext cx="2810589" cy="5472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77216" rIns="135128" bIns="77216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Persuasive</a:t>
          </a:r>
          <a:endParaRPr lang="en-US" sz="1900" kern="1200" dirty="0"/>
        </a:p>
      </dsp:txBody>
      <dsp:txXfrm>
        <a:off x="3204101" y="174719"/>
        <a:ext cx="2810589" cy="547200"/>
      </dsp:txXfrm>
    </dsp:sp>
    <dsp:sp modelId="{F7E8A767-84EE-42C8-B4F5-02B1667F28DD}">
      <dsp:nvSpPr>
        <dsp:cNvPr id="0" name=""/>
        <dsp:cNvSpPr/>
      </dsp:nvSpPr>
      <dsp:spPr>
        <a:xfrm>
          <a:off x="3204101" y="721919"/>
          <a:ext cx="2810589" cy="265338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 dirty="0" smtClean="0"/>
            <a:t>Build your argument in a way that you think is more convincing</a:t>
          </a:r>
          <a:endParaRPr lang="en-US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 dirty="0" smtClean="0"/>
            <a:t>Arrange and present your scholarship so as to be convincing</a:t>
          </a:r>
          <a:endParaRPr lang="en-US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 dirty="0" smtClean="0"/>
            <a:t>Use persuasive language (“suggest,” “recommend,” “argue”)</a:t>
          </a:r>
          <a:endParaRPr lang="en-US" sz="1900" kern="1200" dirty="0"/>
        </a:p>
      </dsp:txBody>
      <dsp:txXfrm>
        <a:off x="3204101" y="721919"/>
        <a:ext cx="2810589" cy="26533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10/18/2022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10/18/2022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10/18/2022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10/18/2022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cp.umes.edu/grad/writing-resources/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13" Type="http://schemas.openxmlformats.org/officeDocument/2006/relationships/image" Target="../media/image23.jpg"/><Relationship Id="rId3" Type="http://schemas.openxmlformats.org/officeDocument/2006/relationships/image" Target="../media/image13.JPG"/><Relationship Id="rId7" Type="http://schemas.openxmlformats.org/officeDocument/2006/relationships/image" Target="../media/image17.jpg"/><Relationship Id="rId12" Type="http://schemas.openxmlformats.org/officeDocument/2006/relationships/image" Target="../media/image22.JPG"/><Relationship Id="rId17" Type="http://schemas.openxmlformats.org/officeDocument/2006/relationships/image" Target="../media/image27.JPG"/><Relationship Id="rId2" Type="http://schemas.openxmlformats.org/officeDocument/2006/relationships/image" Target="../media/image12.jpg"/><Relationship Id="rId16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11" Type="http://schemas.openxmlformats.org/officeDocument/2006/relationships/image" Target="../media/image21.jpg"/><Relationship Id="rId5" Type="http://schemas.openxmlformats.org/officeDocument/2006/relationships/image" Target="../media/image15.jpg"/><Relationship Id="rId15" Type="http://schemas.openxmlformats.org/officeDocument/2006/relationships/image" Target="../media/image25.jpg"/><Relationship Id="rId10" Type="http://schemas.openxmlformats.org/officeDocument/2006/relationships/image" Target="../media/image20.jpg"/><Relationship Id="rId4" Type="http://schemas.openxmlformats.org/officeDocument/2006/relationships/image" Target="../media/image14.jpg"/><Relationship Id="rId9" Type="http://schemas.openxmlformats.org/officeDocument/2006/relationships/image" Target="../media/image19.JPG"/><Relationship Id="rId14" Type="http://schemas.openxmlformats.org/officeDocument/2006/relationships/image" Target="../media/image2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cp.umes.edu/grad/graduate-writing-center/" TargetMode="External"/><Relationship Id="rId2" Type="http://schemas.openxmlformats.org/officeDocument/2006/relationships/hyperlink" Target="mailto:kjendicott@umes.edu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Strategies for Writing a literature review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Dr. Kelsie Endicott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6809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Writing Moves to make when writing a literature </a:t>
            </a:r>
            <a:r>
              <a:rPr lang="en-US" dirty="0" smtClean="0"/>
              <a:t>review: Genre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Literature reviews are both an informative and persuasive genre of academic writing.</a:t>
            </a:r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14479817"/>
              </p:ext>
            </p:extLst>
          </p:nvPr>
        </p:nvGraphicFramePr>
        <p:xfrm>
          <a:off x="3097008" y="2517289"/>
          <a:ext cx="6014720" cy="35500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69645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Writing Moves to make when writing a literature </a:t>
            </a:r>
            <a:r>
              <a:rPr lang="en-US" dirty="0" smtClean="0"/>
              <a:t>review: synthesize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4019308"/>
          </a:xfrm>
        </p:spPr>
        <p:txBody>
          <a:bodyPr/>
          <a:lstStyle/>
          <a:p>
            <a:r>
              <a:rPr lang="en-US" b="1" dirty="0"/>
              <a:t>Synthesize the information you’ve gathered and comment on it</a:t>
            </a:r>
            <a:r>
              <a:rPr lang="en-US" b="1" dirty="0" smtClean="0"/>
              <a:t>.</a:t>
            </a:r>
          </a:p>
          <a:p>
            <a:pPr lvl="1"/>
            <a:r>
              <a:rPr lang="en-US" sz="1250" dirty="0" smtClean="0"/>
              <a:t>Synthesis: the composition or combination of parts or elements so as to form a whole</a:t>
            </a:r>
          </a:p>
          <a:p>
            <a:pPr lvl="1"/>
            <a:r>
              <a:rPr lang="en-US" sz="1250" dirty="0" smtClean="0"/>
              <a:t>Imagine </a:t>
            </a:r>
            <a:r>
              <a:rPr lang="en-US" sz="1250" dirty="0"/>
              <a:t>that you are having a </a:t>
            </a:r>
            <a:r>
              <a:rPr lang="en-US" sz="1250" dirty="0" smtClean="0"/>
              <a:t>dinner party</a:t>
            </a:r>
            <a:r>
              <a:rPr lang="en-US" sz="1250" dirty="0"/>
              <a:t>. </a:t>
            </a:r>
            <a:r>
              <a:rPr lang="en-US" sz="1250" dirty="0" smtClean="0"/>
              <a:t> You </a:t>
            </a:r>
            <a:r>
              <a:rPr lang="en-US" sz="1250" dirty="0"/>
              <a:t>as the researcher/writer are the host, and your guests are the relevant scholarship you’ve read on your topic of study. </a:t>
            </a:r>
            <a:r>
              <a:rPr lang="en-US" sz="1250" dirty="0" smtClean="0"/>
              <a:t> As </a:t>
            </a:r>
            <a:r>
              <a:rPr lang="en-US" sz="1250" dirty="0"/>
              <a:t>the host of the “party”,  its your job </a:t>
            </a:r>
            <a:r>
              <a:rPr lang="en-US" sz="1250" dirty="0" smtClean="0"/>
              <a:t>to introduce your guests to each other and </a:t>
            </a:r>
            <a:r>
              <a:rPr lang="en-US" sz="1250" dirty="0"/>
              <a:t>put </a:t>
            </a:r>
            <a:r>
              <a:rPr lang="en-US" sz="1250" dirty="0" smtClean="0"/>
              <a:t>them </a:t>
            </a:r>
            <a:r>
              <a:rPr lang="en-US" sz="1250" dirty="0"/>
              <a:t>in conversation with one another. </a:t>
            </a:r>
            <a:r>
              <a:rPr lang="en-US" sz="1250" dirty="0" smtClean="0"/>
              <a:t> </a:t>
            </a:r>
            <a:r>
              <a:rPr lang="en-US" sz="1250" dirty="0" smtClean="0"/>
              <a:t>Since you’re the</a:t>
            </a:r>
            <a:r>
              <a:rPr lang="en-US" sz="1250" dirty="0" smtClean="0"/>
              <a:t> </a:t>
            </a:r>
            <a:r>
              <a:rPr lang="en-US" sz="1250" dirty="0"/>
              <a:t>host (</a:t>
            </a:r>
            <a:r>
              <a:rPr lang="en-US" sz="1250" dirty="0" smtClean="0"/>
              <a:t>researcher/writer), </a:t>
            </a:r>
            <a:r>
              <a:rPr lang="en-US" sz="1250" dirty="0"/>
              <a:t>you already know what your guests (scholars) beliefs and opinions are on these related topics/strands, and so it’s your job (as the </a:t>
            </a:r>
            <a:r>
              <a:rPr lang="en-US" sz="1250" dirty="0" smtClean="0"/>
              <a:t>host/researcher/writer</a:t>
            </a:r>
            <a:r>
              <a:rPr lang="en-US" sz="1250" dirty="0"/>
              <a:t>) to put them in conversation with one another. </a:t>
            </a:r>
            <a:r>
              <a:rPr lang="en-US" sz="1250" dirty="0" smtClean="0"/>
              <a:t> How </a:t>
            </a:r>
            <a:r>
              <a:rPr lang="en-US" sz="1250" dirty="0"/>
              <a:t>would their thoughts on the subject “sit with” other scholars in the room?</a:t>
            </a:r>
          </a:p>
          <a:p>
            <a:pPr lvl="1"/>
            <a:r>
              <a:rPr lang="en-US" sz="1250" dirty="0"/>
              <a:t> Other metaphors might involve you being a DJ and the songs being the scholarship, of you could be the host of a talk show,  and the guests are the scholarship you read on the topic, but I hope you get the point.</a:t>
            </a:r>
          </a:p>
          <a:p>
            <a:endParaRPr lang="en-US" b="1" dirty="0"/>
          </a:p>
          <a:p>
            <a:endParaRPr lang="en-US" dirty="0"/>
          </a:p>
        </p:txBody>
      </p:sp>
      <p:pic>
        <p:nvPicPr>
          <p:cNvPr id="4" name="Picture 3" descr="The London Foodie: How to Host a Great Dinner Party - My Top Tips!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90" y="4442908"/>
            <a:ext cx="2385536" cy="1592132"/>
          </a:xfrm>
          <a:prstGeom prst="rect">
            <a:avLst/>
          </a:prstGeom>
        </p:spPr>
      </p:pic>
      <p:pic>
        <p:nvPicPr>
          <p:cNvPr id="5" name="Picture 4" descr="Man Wearing Black Crew-neck Shirt Playing Dj Turntable · Free Stock Photo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660" y="4566234"/>
            <a:ext cx="2811111" cy="1468806"/>
          </a:xfrm>
          <a:prstGeom prst="rect">
            <a:avLst/>
          </a:prstGeom>
        </p:spPr>
      </p:pic>
      <p:pic>
        <p:nvPicPr>
          <p:cNvPr id="6" name="Picture 5" descr="The View (talk show) - Wikipedia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835" y="4389120"/>
            <a:ext cx="2468879" cy="164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403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Writing Moves to make when writing a literature review</a:t>
            </a:r>
            <a:r>
              <a:rPr lang="en-US" dirty="0" smtClean="0"/>
              <a:t>: Organization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Organize your literature review by theme or </a:t>
            </a:r>
            <a:r>
              <a:rPr lang="en-US" b="1" dirty="0" smtClean="0"/>
              <a:t>chronology (if it’s a longer lit review, it’s possible to do both).</a:t>
            </a:r>
            <a:endParaRPr lang="en-US" b="1" dirty="0"/>
          </a:p>
          <a:p>
            <a:endParaRPr lang="en-US" dirty="0"/>
          </a:p>
        </p:txBody>
      </p:sp>
      <p:pic>
        <p:nvPicPr>
          <p:cNvPr id="4" name="Picture 3" descr="Point To Write: Science of Feedback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579" y="3177998"/>
            <a:ext cx="3111370" cy="2619589"/>
          </a:xfrm>
          <a:prstGeom prst="rect">
            <a:avLst/>
          </a:prstGeom>
        </p:spPr>
      </p:pic>
      <p:pic>
        <p:nvPicPr>
          <p:cNvPr id="5" name="Picture 4" descr="File:Chronology-TLP.png - Wikimedia Common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452" y="3579179"/>
            <a:ext cx="6390746" cy="1817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594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from an abbreviated literature review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complete document (RRG Lit Review) can be found on the GWC’s website under the tab </a:t>
            </a:r>
            <a:br>
              <a:rPr lang="en-US" dirty="0" smtClean="0"/>
            </a:br>
            <a:r>
              <a:rPr lang="en-US" dirty="0" smtClean="0"/>
              <a:t>“</a:t>
            </a:r>
            <a:r>
              <a:rPr lang="en-US" dirty="0" smtClean="0"/>
              <a:t>General Writing Resources</a:t>
            </a:r>
            <a:r>
              <a:rPr lang="en-US" dirty="0" smtClean="0"/>
              <a:t>”</a:t>
            </a:r>
            <a:endParaRPr lang="en-US" dirty="0" smtClean="0"/>
          </a:p>
          <a:p>
            <a:r>
              <a:rPr lang="en-US" dirty="0">
                <a:hlinkClick r:id="rId2"/>
              </a:rPr>
              <a:t>https://wwwcp.umes.edu/grad/writing-resources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309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Grouping and synthesis activity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Please develop categories and group the sweets into your categories. Be ready to explain your groupings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" name="Picture 7" descr="Free stock photo of chocolate, close-up, dessert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261" y="2781344"/>
            <a:ext cx="1283244" cy="1340367"/>
          </a:xfrm>
          <a:prstGeom prst="rect">
            <a:avLst/>
          </a:prstGeom>
        </p:spPr>
      </p:pic>
      <p:pic>
        <p:nvPicPr>
          <p:cNvPr id="9" name="Picture 8" descr="DUDE FOR FOOD: Dulcelin Gourmet's Dessert Hit List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505" y="2781344"/>
            <a:ext cx="1675602" cy="1340367"/>
          </a:xfrm>
          <a:prstGeom prst="rect">
            <a:avLst/>
          </a:prstGeom>
        </p:spPr>
      </p:pic>
      <p:pic>
        <p:nvPicPr>
          <p:cNvPr id="10" name="Picture 9" descr="Homemade Blueberry Cupcakes made with fresh blueberrie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717" y="2783284"/>
            <a:ext cx="1219686" cy="1338428"/>
          </a:xfrm>
          <a:prstGeom prst="rect">
            <a:avLst/>
          </a:prstGeom>
        </p:spPr>
      </p:pic>
      <p:pic>
        <p:nvPicPr>
          <p:cNvPr id="11" name="Picture 10" descr="Crepes de avena y yogur saludables - Receta fit fácil para adelgazar ...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477" y="2801162"/>
            <a:ext cx="1685597" cy="1320550"/>
          </a:xfrm>
          <a:prstGeom prst="rect">
            <a:avLst/>
          </a:prstGeom>
        </p:spPr>
      </p:pic>
      <p:pic>
        <p:nvPicPr>
          <p:cNvPr id="12" name="Picture 11" descr="my madeleine: Pecan Pi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15160"/>
            <a:ext cx="1951897" cy="1306551"/>
          </a:xfrm>
          <a:prstGeom prst="rect">
            <a:avLst/>
          </a:prstGeom>
        </p:spPr>
      </p:pic>
      <p:pic>
        <p:nvPicPr>
          <p:cNvPr id="13" name="Picture 12" descr="The Merlin Menu: Care Package Chocolate Chip Cookie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2107" y="2772967"/>
            <a:ext cx="1924287" cy="1348744"/>
          </a:xfrm>
          <a:prstGeom prst="rect">
            <a:avLst/>
          </a:prstGeom>
        </p:spPr>
      </p:pic>
      <p:pic>
        <p:nvPicPr>
          <p:cNvPr id="14" name="Picture 13" descr="Lightened-Up Fresh Blueberry Cobbler — The Skinny Fork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6394" y="2772967"/>
            <a:ext cx="1096201" cy="1320549"/>
          </a:xfrm>
          <a:prstGeom prst="rect">
            <a:avLst/>
          </a:prstGeom>
        </p:spPr>
      </p:pic>
      <p:pic>
        <p:nvPicPr>
          <p:cNvPr id="15" name="Picture 14" descr="Playing with Flour: Ramblings, with a side of brownies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80" y="4121711"/>
            <a:ext cx="1907429" cy="1336591"/>
          </a:xfrm>
          <a:prstGeom prst="rect">
            <a:avLst/>
          </a:prstGeom>
        </p:spPr>
      </p:pic>
      <p:pic>
        <p:nvPicPr>
          <p:cNvPr id="16" name="Picture 15" descr="Better Living Through Reese’s Peanut Butter Cups: The Greatness of Pulp ...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192" y="4121711"/>
            <a:ext cx="1434236" cy="1344634"/>
          </a:xfrm>
          <a:prstGeom prst="rect">
            <a:avLst/>
          </a:prstGeom>
        </p:spPr>
      </p:pic>
      <p:pic>
        <p:nvPicPr>
          <p:cNvPr id="17" name="Picture 16" descr="Bakery Style Chocolate Oreo Cake | Kitchen Trials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428" y="4121711"/>
            <a:ext cx="1247305" cy="1306552"/>
          </a:xfrm>
          <a:prstGeom prst="rect">
            <a:avLst/>
          </a:prstGeom>
        </p:spPr>
      </p:pic>
      <p:pic>
        <p:nvPicPr>
          <p:cNvPr id="4" name="Picture 3" descr="Food Blogga: The Encyclopedia of Sandwiches is Released Today!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733" y="4130088"/>
            <a:ext cx="1298175" cy="1298175"/>
          </a:xfrm>
          <a:prstGeom prst="rect">
            <a:avLst/>
          </a:prstGeom>
        </p:spPr>
      </p:pic>
      <p:pic>
        <p:nvPicPr>
          <p:cNvPr id="5" name="Picture 4" descr="Perfect pie recipes for your holiday table - ToBeThode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642" y="4130088"/>
            <a:ext cx="1463425" cy="1298175"/>
          </a:xfrm>
          <a:prstGeom prst="rect">
            <a:avLst/>
          </a:prstGeom>
        </p:spPr>
      </p:pic>
      <p:pic>
        <p:nvPicPr>
          <p:cNvPr id="6" name="Picture 5" descr="File:Lemon Tarts with Raspberries.jpg - Wikimedia Commons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6067" y="4130088"/>
            <a:ext cx="1626568" cy="1298175"/>
          </a:xfrm>
          <a:prstGeom prst="rect">
            <a:avLst/>
          </a:prstGeom>
        </p:spPr>
      </p:pic>
      <p:pic>
        <p:nvPicPr>
          <p:cNvPr id="7" name="Picture 6" descr="Cinnamon Rolls - Ang Sarap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2594" y="2765488"/>
            <a:ext cx="1299405" cy="1328027"/>
          </a:xfrm>
          <a:prstGeom prst="rect">
            <a:avLst/>
          </a:prstGeom>
        </p:spPr>
      </p:pic>
      <p:pic>
        <p:nvPicPr>
          <p:cNvPr id="18" name="Picture 17" descr="Soft Sugar Cookie Recipe - The Idea Room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2635" y="4121711"/>
            <a:ext cx="1892979" cy="1306552"/>
          </a:xfrm>
          <a:prstGeom prst="rect">
            <a:avLst/>
          </a:prstGeom>
        </p:spPr>
      </p:pic>
      <p:pic>
        <p:nvPicPr>
          <p:cNvPr id="19" name="Picture 18" descr="Playing with Flour: Churros with vanilla-sugar and chocolate sauce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2593" y="4098716"/>
            <a:ext cx="1285078" cy="1329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312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Dr. Kelsie Endicott, </a:t>
            </a:r>
            <a:r>
              <a:rPr lang="en-US" dirty="0" smtClean="0">
                <a:hlinkClick r:id="rId2"/>
              </a:rPr>
              <a:t>kjendicott@umes.edu</a:t>
            </a:r>
            <a:endParaRPr lang="en-US" dirty="0" smtClean="0"/>
          </a:p>
          <a:p>
            <a:r>
              <a:rPr lang="en-US" dirty="0" smtClean="0"/>
              <a:t>Graduate </a:t>
            </a:r>
            <a:r>
              <a:rPr lang="en-US" dirty="0"/>
              <a:t>Writing Center: </a:t>
            </a:r>
            <a:r>
              <a:rPr lang="en-US" dirty="0">
                <a:hlinkClick r:id="rId3"/>
              </a:rPr>
              <a:t>https://wwwcp.umes.edu/grad/graduate-writing-center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2675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Define literature review</a:t>
            </a:r>
          </a:p>
          <a:p>
            <a:r>
              <a:rPr lang="en-US" dirty="0" smtClean="0"/>
              <a:t>Discuss its purpose and </a:t>
            </a:r>
            <a:r>
              <a:rPr lang="en-US" dirty="0" smtClean="0"/>
              <a:t>features</a:t>
            </a:r>
          </a:p>
          <a:p>
            <a:r>
              <a:rPr lang="en-US" dirty="0" smtClean="0"/>
              <a:t>Researching strategies</a:t>
            </a:r>
            <a:endParaRPr lang="en-US" dirty="0" smtClean="0"/>
          </a:p>
          <a:p>
            <a:r>
              <a:rPr lang="en-US" dirty="0" smtClean="0"/>
              <a:t>Discuss how to write a literature review</a:t>
            </a:r>
          </a:p>
          <a:p>
            <a:r>
              <a:rPr lang="en-US" dirty="0" smtClean="0"/>
              <a:t>Review a rhetorical reading guide (RRG) of</a:t>
            </a:r>
            <a:r>
              <a:rPr lang="en-US" dirty="0" smtClean="0"/>
              <a:t> </a:t>
            </a:r>
            <a:r>
              <a:rPr lang="en-US" dirty="0" smtClean="0"/>
              <a:t>a lit review</a:t>
            </a:r>
          </a:p>
          <a:p>
            <a:r>
              <a:rPr lang="en-US" dirty="0" smtClean="0"/>
              <a:t>Grouping &amp; </a:t>
            </a:r>
            <a:r>
              <a:rPr lang="en-US" dirty="0" smtClean="0"/>
              <a:t>synthesis </a:t>
            </a:r>
            <a:r>
              <a:rPr lang="en-US" dirty="0" smtClean="0"/>
              <a:t>activity</a:t>
            </a:r>
          </a:p>
          <a:p>
            <a:r>
              <a:rPr lang="en-US" dirty="0" smtClean="0"/>
              <a:t>Questions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3880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 literature review?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A literature review is a discussion of the relevant (scholarly) literature on your topic of study. </a:t>
            </a:r>
            <a:endParaRPr lang="en-US" dirty="0"/>
          </a:p>
          <a:p>
            <a:r>
              <a:rPr lang="en-US" dirty="0" smtClean="0"/>
              <a:t>For example, if I’m studying how professors and students interact with feedback on writing, then I might want to consider the following areas of scholarly literature on the topic:</a:t>
            </a:r>
          </a:p>
          <a:p>
            <a:pPr lvl="1"/>
            <a:r>
              <a:rPr lang="en-US" dirty="0" smtClean="0"/>
              <a:t>Feedback in higher education</a:t>
            </a:r>
          </a:p>
          <a:p>
            <a:pPr lvl="1"/>
            <a:r>
              <a:rPr lang="en-US" dirty="0"/>
              <a:t>Feedback as a form of assessment</a:t>
            </a:r>
          </a:p>
          <a:p>
            <a:pPr lvl="1"/>
            <a:r>
              <a:rPr lang="en-US" dirty="0" smtClean="0"/>
              <a:t>Feedback styles/types</a:t>
            </a:r>
          </a:p>
          <a:p>
            <a:pPr lvl="1"/>
            <a:r>
              <a:rPr lang="en-US" dirty="0" smtClean="0"/>
              <a:t>Professors’ feedback styles and modalities</a:t>
            </a:r>
          </a:p>
          <a:p>
            <a:pPr lvl="1"/>
            <a:r>
              <a:rPr lang="en-US" dirty="0" smtClean="0"/>
              <a:t>Professors’ perceptions of providing feedback to students</a:t>
            </a:r>
          </a:p>
          <a:p>
            <a:pPr lvl="1"/>
            <a:r>
              <a:rPr lang="en-US" dirty="0" smtClean="0"/>
              <a:t>Students’ perceptions of feedback</a:t>
            </a:r>
          </a:p>
          <a:p>
            <a:pPr lvl="1"/>
            <a:r>
              <a:rPr lang="en-US" dirty="0" smtClean="0"/>
              <a:t>Peer review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1343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Purpose of a literature review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Give readers the context they need to understand your research project</a:t>
            </a:r>
          </a:p>
          <a:p>
            <a:r>
              <a:rPr lang="en-US" dirty="0" smtClean="0"/>
              <a:t>Demonstrate your knowledge on the topic to prove your credibility as a researcher</a:t>
            </a:r>
          </a:p>
          <a:p>
            <a:r>
              <a:rPr lang="en-US" dirty="0" smtClean="0"/>
              <a:t>Show readers how your study is in communication with, or situated with relevant scholarship on your research topic</a:t>
            </a:r>
          </a:p>
          <a:p>
            <a:endParaRPr lang="en-US" dirty="0"/>
          </a:p>
          <a:p>
            <a:pPr lvl="1"/>
            <a:r>
              <a:rPr lang="en-US" dirty="0" smtClean="0"/>
              <a:t>Note: Your study should be additive in nature, meaning that it adds to the growing body of knowledge on your subject of study.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0077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Strategies for gathering literature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3879459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Keep a log of your keywords.</a:t>
            </a:r>
          </a:p>
          <a:p>
            <a:r>
              <a:rPr lang="en-US" dirty="0" smtClean="0"/>
              <a:t>Use a citation management tool such as </a:t>
            </a:r>
            <a:r>
              <a:rPr lang="en-US" dirty="0" err="1" smtClean="0"/>
              <a:t>Zotero</a:t>
            </a:r>
            <a:r>
              <a:rPr lang="en-US" dirty="0" smtClean="0"/>
              <a:t>, </a:t>
            </a:r>
            <a:r>
              <a:rPr lang="en-US" dirty="0" err="1" smtClean="0"/>
              <a:t>Mendeley</a:t>
            </a:r>
            <a:r>
              <a:rPr lang="en-US" dirty="0" smtClean="0"/>
              <a:t>, Endnote.</a:t>
            </a:r>
          </a:p>
          <a:p>
            <a:r>
              <a:rPr lang="en-US" dirty="0" smtClean="0"/>
              <a:t>Start searching in Google Scholar.</a:t>
            </a:r>
          </a:p>
          <a:p>
            <a:r>
              <a:rPr lang="en-US" dirty="0" smtClean="0"/>
              <a:t>Use your library’s online databases, such as ERIC, </a:t>
            </a:r>
            <a:r>
              <a:rPr lang="en-US" dirty="0" err="1" smtClean="0"/>
              <a:t>Ebscohost</a:t>
            </a:r>
            <a:r>
              <a:rPr lang="en-US" dirty="0" smtClean="0"/>
              <a:t>, JSTOR, etc.</a:t>
            </a:r>
          </a:p>
          <a:p>
            <a:r>
              <a:rPr lang="en-US" dirty="0" smtClean="0"/>
              <a:t>Just read the abstracts of scholarly journal articles before committing to reading the entire article. Doing so will help you quickly find articles that are most relevant to your research.</a:t>
            </a:r>
          </a:p>
          <a:p>
            <a:r>
              <a:rPr lang="en-US" dirty="0" smtClean="0"/>
              <a:t>Once you find a good source, read the references—you may be able to find more useful sources from them.</a:t>
            </a:r>
          </a:p>
          <a:p>
            <a:r>
              <a:rPr lang="en-US" dirty="0" smtClean="0"/>
              <a:t>Take notes on your sources. Highlighting is okay, but making notations will do a better job of helping you remember why you liked what you did about scholarly journal articles. If you don’t want to take notes in the margins, write yourself a brief summary of the article including why you liked it and how it will be useful.</a:t>
            </a:r>
            <a:endParaRPr lang="en-US" dirty="0"/>
          </a:p>
        </p:txBody>
      </p:sp>
      <p:pic>
        <p:nvPicPr>
          <p:cNvPr id="4" name="Picture 3" descr="Research laboratories go paperless | UCT New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2556" y="2015732"/>
            <a:ext cx="2221007" cy="1308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995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Writing Moves to make when writing a literature review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1579" y="2015731"/>
            <a:ext cx="9603275" cy="4040823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b="1" dirty="0" smtClean="0"/>
              <a:t>Always consider your audience! </a:t>
            </a:r>
            <a:endParaRPr lang="en-US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en-US" b="1" smtClean="0"/>
              <a:t>Determine </a:t>
            </a:r>
            <a:r>
              <a:rPr lang="en-US" b="1" smtClean="0"/>
              <a:t>the </a:t>
            </a:r>
            <a:r>
              <a:rPr lang="en-US" b="1" dirty="0" smtClean="0"/>
              <a:t>areas of scholarship related to your topic that you will need to discuss. </a:t>
            </a:r>
            <a:endParaRPr lang="en-US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en-US" b="1" dirty="0" smtClean="0"/>
              <a:t>Use headings and sub-headings in your review. </a:t>
            </a:r>
            <a:endParaRPr lang="en-US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en-US" b="1" dirty="0" smtClean="0"/>
              <a:t>Literature reviews are both an informative and persuasive genre of academic writing.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b="1" dirty="0" smtClean="0"/>
              <a:t>Synthesize the information you’ve gathered and comment on it.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b="1" dirty="0" smtClean="0"/>
              <a:t>Organize your literature review by theme or chronology.</a:t>
            </a:r>
          </a:p>
        </p:txBody>
      </p:sp>
    </p:spTree>
    <p:extLst>
      <p:ext uri="{BB962C8B-B14F-4D97-AF65-F5344CB8AC3E}">
        <p14:creationId xmlns:p14="http://schemas.microsoft.com/office/powerpoint/2010/main" val="3957011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Writing Moves to make when writing a literature </a:t>
            </a:r>
            <a:r>
              <a:rPr lang="en-US" dirty="0" smtClean="0"/>
              <a:t>review: Audience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Always consider your audience! </a:t>
            </a:r>
            <a:r>
              <a:rPr lang="en-US" dirty="0"/>
              <a:t>Who is your audience? What will readers expect you to discuss during your literature review? Try to anticipate their expectations.</a:t>
            </a:r>
          </a:p>
          <a:p>
            <a:endParaRPr lang="en-US" dirty="0"/>
          </a:p>
        </p:txBody>
      </p:sp>
      <p:pic>
        <p:nvPicPr>
          <p:cNvPr id="4" name="Picture 3" descr="How In-Market Audiences on Google Adwords Can Improve Your Marketing ..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6329" y="2982868"/>
            <a:ext cx="3970692" cy="2738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627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Writing Moves to make when writing a literature </a:t>
            </a:r>
            <a:r>
              <a:rPr lang="en-US" dirty="0" smtClean="0"/>
              <a:t>review: Strands of literature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Determine what areas of scholarship related to your topic that you will need to discuss. </a:t>
            </a:r>
            <a:r>
              <a:rPr lang="en-US" dirty="0"/>
              <a:t>These areas will be your strands of literature that you will eventually weave together as you write your literature review.</a:t>
            </a:r>
          </a:p>
          <a:p>
            <a:endParaRPr lang="en-US" dirty="0"/>
          </a:p>
        </p:txBody>
      </p:sp>
      <p:pic>
        <p:nvPicPr>
          <p:cNvPr id="4" name="Picture 3" descr="File:Half French Braid.JPG - Wikimedia Common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343" y="3365991"/>
            <a:ext cx="2995749" cy="2410865"/>
          </a:xfrm>
          <a:prstGeom prst="rect">
            <a:avLst/>
          </a:prstGeom>
        </p:spPr>
      </p:pic>
      <p:pic>
        <p:nvPicPr>
          <p:cNvPr id="5" name="Picture 4" descr="Knitting brings me solace . . . | . . . and serenity. It is … | Flickr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832" y="3316045"/>
            <a:ext cx="2743200" cy="2460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40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Writing Moves to make when writing a literature </a:t>
            </a:r>
            <a:r>
              <a:rPr lang="en-US" dirty="0" smtClean="0"/>
              <a:t>review: Headings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Use headings and sub-headings in your review. </a:t>
            </a:r>
            <a:r>
              <a:rPr lang="en-US" dirty="0"/>
              <a:t>These help readers to easily see the strands of literature you’ll be discussing AND they act as natural transitions from strand to strand.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895" y="2786232"/>
            <a:ext cx="3918552" cy="330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829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TM10001114[[fn=Gallery]]</Template>
  <TotalTime>22192</TotalTime>
  <Words>956</Words>
  <Application>Microsoft Office PowerPoint</Application>
  <PresentationFormat>Widescreen</PresentationFormat>
  <Paragraphs>73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Gill Sans MT</vt:lpstr>
      <vt:lpstr>Wingdings</vt:lpstr>
      <vt:lpstr>Gallery</vt:lpstr>
      <vt:lpstr>Strategies for Writing a literature review</vt:lpstr>
      <vt:lpstr>Overview</vt:lpstr>
      <vt:lpstr>What is a literature review?</vt:lpstr>
      <vt:lpstr>Purpose of a literature review</vt:lpstr>
      <vt:lpstr>Strategies for gathering literature</vt:lpstr>
      <vt:lpstr>Writing Moves to make when writing a literature review</vt:lpstr>
      <vt:lpstr>Writing Moves to make when writing a literature review: Audience</vt:lpstr>
      <vt:lpstr>Writing Moves to make when writing a literature review: Strands of literature</vt:lpstr>
      <vt:lpstr>Writing Moves to make when writing a literature review: Headings</vt:lpstr>
      <vt:lpstr>Writing Moves to make when writing a literature review: Genre</vt:lpstr>
      <vt:lpstr>Writing Moves to make when writing a literature review: synthesize</vt:lpstr>
      <vt:lpstr>Writing Moves to make when writing a literature review: Organization</vt:lpstr>
      <vt:lpstr>Example from an abbreviated literature review</vt:lpstr>
      <vt:lpstr>Grouping and synthesis activity</vt:lpstr>
      <vt:lpstr>Questions?</vt:lpstr>
    </vt:vector>
  </TitlesOfParts>
  <Company>University of Maryland Eastern Shore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Strategies for Writing a literature review</dc:title>
  <dc:creator>Endicott, Kelsie J</dc:creator>
  <cp:lastModifiedBy>Endicott, Kelsie J</cp:lastModifiedBy>
  <cp:revision>34</cp:revision>
  <dcterms:created xsi:type="dcterms:W3CDTF">2022-10-17T14:55:00Z</dcterms:created>
  <dcterms:modified xsi:type="dcterms:W3CDTF">2022-11-02T19:55:16Z</dcterms:modified>
</cp:coreProperties>
</file>