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729485"/>
            <a:ext cx="10993549" cy="1475013"/>
          </a:xfrm>
        </p:spPr>
        <p:txBody>
          <a:bodyPr>
            <a:noAutofit/>
          </a:bodyPr>
          <a:lstStyle/>
          <a:p>
            <a:r>
              <a:rPr lang="en-US" b="1" dirty="0"/>
              <a:t>Conquering the</a:t>
            </a:r>
            <a:br>
              <a:rPr lang="en-US" b="1" dirty="0"/>
            </a:br>
            <a:r>
              <a:rPr lang="en-US" b="1" dirty="0"/>
              <a:t>Thesis or Dissertation</a:t>
            </a:r>
            <a:br>
              <a:rPr lang="en-US" b="1" dirty="0"/>
            </a:br>
            <a:r>
              <a:rPr lang="en-US" b="1" dirty="0"/>
              <a:t>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204499"/>
            <a:ext cx="10993546" cy="88126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UMES Graduate School </a:t>
            </a:r>
            <a:r>
              <a:rPr lang="en-US" dirty="0" smtClean="0"/>
              <a:t>Workshop</a:t>
            </a:r>
          </a:p>
          <a:p>
            <a:r>
              <a:rPr lang="en-US" dirty="0"/>
              <a:t>Wele Elangwe, Ph.D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Director of graduate student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9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and Structure - ORLD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4275" y="2063640"/>
            <a:ext cx="10970664" cy="4794360"/>
            <a:chOff x="0" y="0"/>
            <a:chExt cx="11157205" cy="4985607"/>
          </a:xfrm>
          <a:solidFill>
            <a:schemeClr val="accent2">
              <a:lumMod val="50000"/>
            </a:schemeClr>
          </a:solidFill>
        </p:grpSpPr>
        <p:sp>
          <p:nvSpPr>
            <p:cNvPr id="5" name="Shape 694"/>
            <p:cNvSpPr/>
            <p:nvPr/>
          </p:nvSpPr>
          <p:spPr>
            <a:xfrm>
              <a:off x="0" y="0"/>
              <a:ext cx="6800088" cy="641604"/>
            </a:xfrm>
            <a:custGeom>
              <a:avLst/>
              <a:gdLst/>
              <a:ahLst/>
              <a:cxnLst/>
              <a:rect l="0" t="0" r="0" b="0"/>
              <a:pathLst>
                <a:path w="6800088" h="641604">
                  <a:moveTo>
                    <a:pt x="64160" y="0"/>
                  </a:moveTo>
                  <a:lnTo>
                    <a:pt x="6735953" y="0"/>
                  </a:lnTo>
                  <a:cubicBezTo>
                    <a:pt x="6771386" y="0"/>
                    <a:pt x="6800088" y="28702"/>
                    <a:pt x="6800088" y="64135"/>
                  </a:cubicBezTo>
                  <a:lnTo>
                    <a:pt x="6800088" y="577469"/>
                  </a:lnTo>
                  <a:cubicBezTo>
                    <a:pt x="6800088" y="612902"/>
                    <a:pt x="6771386" y="641604"/>
                    <a:pt x="6735953" y="641604"/>
                  </a:cubicBezTo>
                  <a:lnTo>
                    <a:pt x="64160" y="641604"/>
                  </a:lnTo>
                  <a:cubicBezTo>
                    <a:pt x="28727" y="641604"/>
                    <a:pt x="0" y="612902"/>
                    <a:pt x="0" y="577469"/>
                  </a:cubicBezTo>
                  <a:lnTo>
                    <a:pt x="0" y="64135"/>
                  </a:lnTo>
                  <a:cubicBezTo>
                    <a:pt x="0" y="28702"/>
                    <a:pt x="28727" y="0"/>
                    <a:pt x="6416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EECC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Shape 695"/>
            <p:cNvSpPr/>
            <p:nvPr/>
          </p:nvSpPr>
          <p:spPr>
            <a:xfrm>
              <a:off x="215817" y="187582"/>
              <a:ext cx="153275" cy="278275"/>
            </a:xfrm>
            <a:custGeom>
              <a:avLst/>
              <a:gdLst/>
              <a:ahLst/>
              <a:cxnLst/>
              <a:rect l="0" t="0" r="0" b="0"/>
              <a:pathLst>
                <a:path w="153275" h="278275">
                  <a:moveTo>
                    <a:pt x="153275" y="0"/>
                  </a:moveTo>
                  <a:lnTo>
                    <a:pt x="153275" y="100667"/>
                  </a:lnTo>
                  <a:lnTo>
                    <a:pt x="131951" y="109230"/>
                  </a:lnTo>
                  <a:lnTo>
                    <a:pt x="30618" y="69689"/>
                  </a:lnTo>
                  <a:lnTo>
                    <a:pt x="30618" y="102338"/>
                  </a:lnTo>
                  <a:lnTo>
                    <a:pt x="131951" y="142241"/>
                  </a:lnTo>
                  <a:lnTo>
                    <a:pt x="153275" y="133412"/>
                  </a:lnTo>
                  <a:lnTo>
                    <a:pt x="153275" y="156868"/>
                  </a:lnTo>
                  <a:lnTo>
                    <a:pt x="123932" y="169085"/>
                  </a:lnTo>
                  <a:lnTo>
                    <a:pt x="19683" y="127731"/>
                  </a:lnTo>
                  <a:lnTo>
                    <a:pt x="19683" y="160379"/>
                  </a:lnTo>
                  <a:lnTo>
                    <a:pt x="121016" y="200282"/>
                  </a:lnTo>
                  <a:lnTo>
                    <a:pt x="153275" y="187006"/>
                  </a:lnTo>
                  <a:lnTo>
                    <a:pt x="153275" y="210520"/>
                  </a:lnTo>
                  <a:lnTo>
                    <a:pt x="120287" y="223499"/>
                  </a:lnTo>
                  <a:lnTo>
                    <a:pt x="29525" y="186497"/>
                  </a:lnTo>
                  <a:lnTo>
                    <a:pt x="29525" y="214793"/>
                  </a:lnTo>
                  <a:lnTo>
                    <a:pt x="131222" y="254696"/>
                  </a:lnTo>
                  <a:lnTo>
                    <a:pt x="153275" y="245620"/>
                  </a:lnTo>
                  <a:lnTo>
                    <a:pt x="153275" y="268874"/>
                  </a:lnTo>
                  <a:lnTo>
                    <a:pt x="130493" y="278275"/>
                  </a:lnTo>
                  <a:lnTo>
                    <a:pt x="29160" y="236558"/>
                  </a:lnTo>
                  <a:cubicBezTo>
                    <a:pt x="14580" y="231479"/>
                    <a:pt x="10206" y="216606"/>
                    <a:pt x="10206" y="200282"/>
                  </a:cubicBezTo>
                  <a:cubicBezTo>
                    <a:pt x="10206" y="191213"/>
                    <a:pt x="9112" y="183595"/>
                    <a:pt x="10935" y="177429"/>
                  </a:cubicBezTo>
                  <a:cubicBezTo>
                    <a:pt x="2916" y="170173"/>
                    <a:pt x="0" y="158565"/>
                    <a:pt x="0" y="145869"/>
                  </a:cubicBezTo>
                  <a:cubicBezTo>
                    <a:pt x="0" y="130270"/>
                    <a:pt x="365" y="111769"/>
                    <a:pt x="12757" y="103789"/>
                  </a:cubicBezTo>
                  <a:cubicBezTo>
                    <a:pt x="11664" y="98710"/>
                    <a:pt x="10935" y="93269"/>
                    <a:pt x="10935" y="87827"/>
                  </a:cubicBezTo>
                  <a:cubicBezTo>
                    <a:pt x="10935" y="71503"/>
                    <a:pt x="11299" y="51552"/>
                    <a:pt x="26244" y="44296"/>
                  </a:cubicBezTo>
                  <a:lnTo>
                    <a:pt x="15327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Shape 696"/>
            <p:cNvSpPr/>
            <p:nvPr/>
          </p:nvSpPr>
          <p:spPr>
            <a:xfrm>
              <a:off x="369092" y="177477"/>
              <a:ext cx="157282" cy="278979"/>
            </a:xfrm>
            <a:custGeom>
              <a:avLst/>
              <a:gdLst/>
              <a:ahLst/>
              <a:cxnLst/>
              <a:rect l="0" t="0" r="0" b="0"/>
              <a:pathLst>
                <a:path w="157282" h="278979">
                  <a:moveTo>
                    <a:pt x="28978" y="0"/>
                  </a:moveTo>
                  <a:lnTo>
                    <a:pt x="157282" y="47146"/>
                  </a:lnTo>
                  <a:lnTo>
                    <a:pt x="138328" y="55127"/>
                  </a:lnTo>
                  <a:lnTo>
                    <a:pt x="138328" y="94668"/>
                  </a:lnTo>
                  <a:lnTo>
                    <a:pt x="157282" y="101560"/>
                  </a:lnTo>
                  <a:lnTo>
                    <a:pt x="127396" y="113894"/>
                  </a:lnTo>
                  <a:lnTo>
                    <a:pt x="127396" y="148719"/>
                  </a:lnTo>
                  <a:lnTo>
                    <a:pt x="156553" y="159602"/>
                  </a:lnTo>
                  <a:lnTo>
                    <a:pt x="137599" y="167582"/>
                  </a:lnTo>
                  <a:lnTo>
                    <a:pt x="137599" y="207485"/>
                  </a:lnTo>
                  <a:lnTo>
                    <a:pt x="156553" y="214378"/>
                  </a:lnTo>
                  <a:lnTo>
                    <a:pt x="0" y="278979"/>
                  </a:lnTo>
                  <a:lnTo>
                    <a:pt x="0" y="255725"/>
                  </a:lnTo>
                  <a:lnTo>
                    <a:pt x="123386" y="204946"/>
                  </a:lnTo>
                  <a:lnTo>
                    <a:pt x="123751" y="171935"/>
                  </a:lnTo>
                  <a:lnTo>
                    <a:pt x="0" y="220625"/>
                  </a:lnTo>
                  <a:lnTo>
                    <a:pt x="0" y="197111"/>
                  </a:lnTo>
                  <a:lnTo>
                    <a:pt x="113180" y="150532"/>
                  </a:lnTo>
                  <a:lnTo>
                    <a:pt x="113544" y="150532"/>
                  </a:lnTo>
                  <a:lnTo>
                    <a:pt x="113544" y="119698"/>
                  </a:lnTo>
                  <a:lnTo>
                    <a:pt x="0" y="166973"/>
                  </a:lnTo>
                  <a:lnTo>
                    <a:pt x="0" y="143517"/>
                  </a:lnTo>
                  <a:lnTo>
                    <a:pt x="124115" y="92128"/>
                  </a:lnTo>
                  <a:lnTo>
                    <a:pt x="124115" y="60931"/>
                  </a:lnTo>
                  <a:lnTo>
                    <a:pt x="0" y="110772"/>
                  </a:lnTo>
                  <a:lnTo>
                    <a:pt x="0" y="10105"/>
                  </a:lnTo>
                  <a:lnTo>
                    <a:pt x="28978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Shape 697"/>
            <p:cNvSpPr/>
            <p:nvPr/>
          </p:nvSpPr>
          <p:spPr>
            <a:xfrm>
              <a:off x="243668" y="371522"/>
              <a:ext cx="125518" cy="72902"/>
            </a:xfrm>
            <a:custGeom>
              <a:avLst/>
              <a:gdLst/>
              <a:ahLst/>
              <a:cxnLst/>
              <a:rect l="0" t="0" r="0" b="0"/>
              <a:pathLst>
                <a:path w="125518" h="72902">
                  <a:moveTo>
                    <a:pt x="0" y="0"/>
                  </a:moveTo>
                  <a:lnTo>
                    <a:pt x="92504" y="37704"/>
                  </a:lnTo>
                  <a:lnTo>
                    <a:pt x="125518" y="24714"/>
                  </a:lnTo>
                  <a:lnTo>
                    <a:pt x="125518" y="28616"/>
                  </a:lnTo>
                  <a:lnTo>
                    <a:pt x="92482" y="41615"/>
                  </a:lnTo>
                  <a:lnTo>
                    <a:pt x="3645" y="5404"/>
                  </a:lnTo>
                  <a:lnTo>
                    <a:pt x="3645" y="29809"/>
                  </a:lnTo>
                  <a:lnTo>
                    <a:pt x="103411" y="68990"/>
                  </a:lnTo>
                  <a:lnTo>
                    <a:pt x="125518" y="59901"/>
                  </a:lnTo>
                  <a:lnTo>
                    <a:pt x="125518" y="63826"/>
                  </a:lnTo>
                  <a:lnTo>
                    <a:pt x="103444" y="72902"/>
                  </a:lnTo>
                  <a:lnTo>
                    <a:pt x="0" y="322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Shape 698"/>
            <p:cNvSpPr/>
            <p:nvPr/>
          </p:nvSpPr>
          <p:spPr>
            <a:xfrm>
              <a:off x="233872" y="312828"/>
              <a:ext cx="135314" cy="77183"/>
            </a:xfrm>
            <a:custGeom>
              <a:avLst/>
              <a:gdLst/>
              <a:ahLst/>
              <a:cxnLst/>
              <a:rect l="0" t="0" r="0" b="0"/>
              <a:pathLst>
                <a:path w="135314" h="77183">
                  <a:moveTo>
                    <a:pt x="0" y="0"/>
                  </a:moveTo>
                  <a:lnTo>
                    <a:pt x="105916" y="41981"/>
                  </a:lnTo>
                  <a:lnTo>
                    <a:pt x="135314" y="29755"/>
                  </a:lnTo>
                  <a:lnTo>
                    <a:pt x="135314" y="33687"/>
                  </a:lnTo>
                  <a:lnTo>
                    <a:pt x="105950" y="45898"/>
                  </a:lnTo>
                  <a:lnTo>
                    <a:pt x="3645" y="5349"/>
                  </a:lnTo>
                  <a:lnTo>
                    <a:pt x="3645" y="34091"/>
                  </a:lnTo>
                  <a:lnTo>
                    <a:pt x="102959" y="73269"/>
                  </a:lnTo>
                  <a:lnTo>
                    <a:pt x="135314" y="59966"/>
                  </a:lnTo>
                  <a:lnTo>
                    <a:pt x="135314" y="63891"/>
                  </a:lnTo>
                  <a:lnTo>
                    <a:pt x="102989" y="77183"/>
                  </a:lnTo>
                  <a:lnTo>
                    <a:pt x="0" y="365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Shape 699"/>
            <p:cNvSpPr/>
            <p:nvPr/>
          </p:nvSpPr>
          <p:spPr>
            <a:xfrm>
              <a:off x="244807" y="254802"/>
              <a:ext cx="124379" cy="77171"/>
            </a:xfrm>
            <a:custGeom>
              <a:avLst/>
              <a:gdLst/>
              <a:ahLst/>
              <a:cxnLst/>
              <a:rect l="0" t="0" r="0" b="0"/>
              <a:pathLst>
                <a:path w="124379" h="77171">
                  <a:moveTo>
                    <a:pt x="0" y="0"/>
                  </a:moveTo>
                  <a:lnTo>
                    <a:pt x="102966" y="40158"/>
                  </a:lnTo>
                  <a:lnTo>
                    <a:pt x="124379" y="31554"/>
                  </a:lnTo>
                  <a:lnTo>
                    <a:pt x="124379" y="35465"/>
                  </a:lnTo>
                  <a:lnTo>
                    <a:pt x="102983" y="44063"/>
                  </a:lnTo>
                  <a:lnTo>
                    <a:pt x="3645" y="5320"/>
                  </a:lnTo>
                  <a:lnTo>
                    <a:pt x="3645" y="34076"/>
                  </a:lnTo>
                  <a:lnTo>
                    <a:pt x="102957" y="73253"/>
                  </a:lnTo>
                  <a:lnTo>
                    <a:pt x="124379" y="64379"/>
                  </a:lnTo>
                  <a:lnTo>
                    <a:pt x="124379" y="68310"/>
                  </a:lnTo>
                  <a:lnTo>
                    <a:pt x="102992" y="77171"/>
                  </a:lnTo>
                  <a:lnTo>
                    <a:pt x="0" y="365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Shape 700"/>
            <p:cNvSpPr/>
            <p:nvPr/>
          </p:nvSpPr>
          <p:spPr>
            <a:xfrm>
              <a:off x="214050" y="185821"/>
              <a:ext cx="155136" cy="282189"/>
            </a:xfrm>
            <a:custGeom>
              <a:avLst/>
              <a:gdLst/>
              <a:ahLst/>
              <a:cxnLst/>
              <a:rect l="0" t="0" r="0" b="0"/>
              <a:pathLst>
                <a:path w="155136" h="282189">
                  <a:moveTo>
                    <a:pt x="155136" y="0"/>
                  </a:moveTo>
                  <a:lnTo>
                    <a:pt x="155136" y="3858"/>
                  </a:lnTo>
                  <a:lnTo>
                    <a:pt x="28955" y="47843"/>
                  </a:lnTo>
                  <a:lnTo>
                    <a:pt x="20886" y="54817"/>
                  </a:lnTo>
                  <a:lnTo>
                    <a:pt x="16580" y="65100"/>
                  </a:lnTo>
                  <a:lnTo>
                    <a:pt x="14807" y="77232"/>
                  </a:lnTo>
                  <a:lnTo>
                    <a:pt x="14584" y="89696"/>
                  </a:lnTo>
                  <a:lnTo>
                    <a:pt x="16489" y="106278"/>
                  </a:lnTo>
                  <a:lnTo>
                    <a:pt x="8885" y="114318"/>
                  </a:lnTo>
                  <a:lnTo>
                    <a:pt x="5429" y="124207"/>
                  </a:lnTo>
                  <a:lnTo>
                    <a:pt x="3872" y="135940"/>
                  </a:lnTo>
                  <a:lnTo>
                    <a:pt x="3648" y="147770"/>
                  </a:lnTo>
                  <a:lnTo>
                    <a:pt x="4316" y="156861"/>
                  </a:lnTo>
                  <a:lnTo>
                    <a:pt x="6073" y="165164"/>
                  </a:lnTo>
                  <a:lnTo>
                    <a:pt x="9308" y="172247"/>
                  </a:lnTo>
                  <a:lnTo>
                    <a:pt x="14639" y="178760"/>
                  </a:lnTo>
                  <a:lnTo>
                    <a:pt x="13672" y="189830"/>
                  </a:lnTo>
                  <a:lnTo>
                    <a:pt x="13897" y="202165"/>
                  </a:lnTo>
                  <a:lnTo>
                    <a:pt x="14788" y="213681"/>
                  </a:lnTo>
                  <a:lnTo>
                    <a:pt x="17841" y="223664"/>
                  </a:lnTo>
                  <a:lnTo>
                    <a:pt x="23164" y="231505"/>
                  </a:lnTo>
                  <a:lnTo>
                    <a:pt x="31818" y="236888"/>
                  </a:lnTo>
                  <a:lnTo>
                    <a:pt x="132364" y="278262"/>
                  </a:lnTo>
                  <a:lnTo>
                    <a:pt x="155136" y="268846"/>
                  </a:lnTo>
                  <a:lnTo>
                    <a:pt x="155136" y="272774"/>
                  </a:lnTo>
                  <a:lnTo>
                    <a:pt x="132366" y="282189"/>
                  </a:lnTo>
                  <a:lnTo>
                    <a:pt x="30146" y="240126"/>
                  </a:lnTo>
                  <a:lnTo>
                    <a:pt x="20578" y="234174"/>
                  </a:lnTo>
                  <a:lnTo>
                    <a:pt x="14512" y="225241"/>
                  </a:lnTo>
                  <a:lnTo>
                    <a:pt x="11186" y="214361"/>
                  </a:lnTo>
                  <a:lnTo>
                    <a:pt x="10253" y="202318"/>
                  </a:lnTo>
                  <a:lnTo>
                    <a:pt x="10025" y="189700"/>
                  </a:lnTo>
                  <a:lnTo>
                    <a:pt x="10879" y="179909"/>
                  </a:lnTo>
                  <a:lnTo>
                    <a:pt x="6185" y="174177"/>
                  </a:lnTo>
                  <a:lnTo>
                    <a:pt x="2588" y="166299"/>
                  </a:lnTo>
                  <a:lnTo>
                    <a:pt x="698" y="157369"/>
                  </a:lnTo>
                  <a:lnTo>
                    <a:pt x="0" y="147868"/>
                  </a:lnTo>
                  <a:lnTo>
                    <a:pt x="231" y="135667"/>
                  </a:lnTo>
                  <a:lnTo>
                    <a:pt x="1864" y="123367"/>
                  </a:lnTo>
                  <a:lnTo>
                    <a:pt x="5698" y="112396"/>
                  </a:lnTo>
                  <a:lnTo>
                    <a:pt x="12675" y="105019"/>
                  </a:lnTo>
                  <a:lnTo>
                    <a:pt x="10933" y="89866"/>
                  </a:lnTo>
                  <a:lnTo>
                    <a:pt x="11167" y="76934"/>
                  </a:lnTo>
                  <a:lnTo>
                    <a:pt x="13038" y="64125"/>
                  </a:lnTo>
                  <a:lnTo>
                    <a:pt x="17847" y="52638"/>
                  </a:lnTo>
                  <a:lnTo>
                    <a:pt x="27090" y="44651"/>
                  </a:lnTo>
                  <a:lnTo>
                    <a:pt x="15513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Shape 701"/>
            <p:cNvSpPr/>
            <p:nvPr/>
          </p:nvSpPr>
          <p:spPr>
            <a:xfrm>
              <a:off x="369186" y="346836"/>
              <a:ext cx="125555" cy="88512"/>
            </a:xfrm>
            <a:custGeom>
              <a:avLst/>
              <a:gdLst/>
              <a:ahLst/>
              <a:cxnLst/>
              <a:rect l="0" t="0" r="0" b="0"/>
              <a:pathLst>
                <a:path w="125555" h="88512">
                  <a:moveTo>
                    <a:pt x="125555" y="0"/>
                  </a:moveTo>
                  <a:lnTo>
                    <a:pt x="125300" y="36992"/>
                  </a:lnTo>
                  <a:lnTo>
                    <a:pt x="0" y="88512"/>
                  </a:lnTo>
                  <a:lnTo>
                    <a:pt x="0" y="84586"/>
                  </a:lnTo>
                  <a:lnTo>
                    <a:pt x="121672" y="34559"/>
                  </a:lnTo>
                  <a:lnTo>
                    <a:pt x="121873" y="5351"/>
                  </a:lnTo>
                  <a:lnTo>
                    <a:pt x="0" y="53302"/>
                  </a:lnTo>
                  <a:lnTo>
                    <a:pt x="0" y="49400"/>
                  </a:lnTo>
                  <a:lnTo>
                    <a:pt x="12555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Shape 702"/>
            <p:cNvSpPr/>
            <p:nvPr/>
          </p:nvSpPr>
          <p:spPr>
            <a:xfrm>
              <a:off x="369186" y="294642"/>
              <a:ext cx="115285" cy="82078"/>
            </a:xfrm>
            <a:custGeom>
              <a:avLst/>
              <a:gdLst/>
              <a:ahLst/>
              <a:cxnLst/>
              <a:rect l="0" t="0" r="0" b="0"/>
              <a:pathLst>
                <a:path w="115285" h="82078">
                  <a:moveTo>
                    <a:pt x="115285" y="0"/>
                  </a:moveTo>
                  <a:lnTo>
                    <a:pt x="115285" y="35372"/>
                  </a:lnTo>
                  <a:lnTo>
                    <a:pt x="113592" y="35372"/>
                  </a:lnTo>
                  <a:lnTo>
                    <a:pt x="0" y="82078"/>
                  </a:lnTo>
                  <a:lnTo>
                    <a:pt x="0" y="78152"/>
                  </a:lnTo>
                  <a:lnTo>
                    <a:pt x="111640" y="32252"/>
                  </a:lnTo>
                  <a:lnTo>
                    <a:pt x="111640" y="5448"/>
                  </a:lnTo>
                  <a:lnTo>
                    <a:pt x="0" y="51873"/>
                  </a:lnTo>
                  <a:lnTo>
                    <a:pt x="0" y="47941"/>
                  </a:lnTo>
                  <a:lnTo>
                    <a:pt x="11528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Shape 703"/>
            <p:cNvSpPr/>
            <p:nvPr/>
          </p:nvSpPr>
          <p:spPr>
            <a:xfrm>
              <a:off x="369186" y="235730"/>
              <a:ext cx="125992" cy="87382"/>
            </a:xfrm>
            <a:custGeom>
              <a:avLst/>
              <a:gdLst/>
              <a:ahLst/>
              <a:cxnLst/>
              <a:rect l="0" t="0" r="0" b="0"/>
              <a:pathLst>
                <a:path w="125992" h="87382">
                  <a:moveTo>
                    <a:pt x="125992" y="0"/>
                  </a:moveTo>
                  <a:lnTo>
                    <a:pt x="125992" y="35184"/>
                  </a:lnTo>
                  <a:lnTo>
                    <a:pt x="0" y="87382"/>
                  </a:lnTo>
                  <a:lnTo>
                    <a:pt x="0" y="83451"/>
                  </a:lnTo>
                  <a:lnTo>
                    <a:pt x="122347" y="32765"/>
                  </a:lnTo>
                  <a:lnTo>
                    <a:pt x="122347" y="5375"/>
                  </a:lnTo>
                  <a:lnTo>
                    <a:pt x="0" y="54537"/>
                  </a:lnTo>
                  <a:lnTo>
                    <a:pt x="0" y="50626"/>
                  </a:lnTo>
                  <a:lnTo>
                    <a:pt x="125992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Shape 704"/>
            <p:cNvSpPr/>
            <p:nvPr/>
          </p:nvSpPr>
          <p:spPr>
            <a:xfrm>
              <a:off x="369186" y="175723"/>
              <a:ext cx="162200" cy="282872"/>
            </a:xfrm>
            <a:custGeom>
              <a:avLst/>
              <a:gdLst/>
              <a:ahLst/>
              <a:cxnLst/>
              <a:rect l="0" t="0" r="0" b="0"/>
              <a:pathLst>
                <a:path w="162200" h="282872">
                  <a:moveTo>
                    <a:pt x="28957" y="0"/>
                  </a:moveTo>
                  <a:lnTo>
                    <a:pt x="162170" y="48978"/>
                  </a:lnTo>
                  <a:lnTo>
                    <a:pt x="140117" y="58226"/>
                  </a:lnTo>
                  <a:lnTo>
                    <a:pt x="140117" y="95217"/>
                  </a:lnTo>
                  <a:lnTo>
                    <a:pt x="162200" y="103419"/>
                  </a:lnTo>
                  <a:lnTo>
                    <a:pt x="129182" y="116963"/>
                  </a:lnTo>
                  <a:lnTo>
                    <a:pt x="129182" y="149405"/>
                  </a:lnTo>
                  <a:lnTo>
                    <a:pt x="161441" y="161446"/>
                  </a:lnTo>
                  <a:lnTo>
                    <a:pt x="139418" y="170693"/>
                  </a:lnTo>
                  <a:lnTo>
                    <a:pt x="139418" y="208105"/>
                  </a:lnTo>
                  <a:lnTo>
                    <a:pt x="161562" y="216068"/>
                  </a:lnTo>
                  <a:lnTo>
                    <a:pt x="0" y="282872"/>
                  </a:lnTo>
                  <a:lnTo>
                    <a:pt x="0" y="278944"/>
                  </a:lnTo>
                  <a:lnTo>
                    <a:pt x="151490" y="216302"/>
                  </a:lnTo>
                  <a:lnTo>
                    <a:pt x="135773" y="210657"/>
                  </a:lnTo>
                  <a:lnTo>
                    <a:pt x="135773" y="168277"/>
                  </a:lnTo>
                  <a:lnTo>
                    <a:pt x="151596" y="161645"/>
                  </a:lnTo>
                  <a:lnTo>
                    <a:pt x="125537" y="151920"/>
                  </a:lnTo>
                  <a:lnTo>
                    <a:pt x="125537" y="114532"/>
                  </a:lnTo>
                  <a:lnTo>
                    <a:pt x="152228" y="103586"/>
                  </a:lnTo>
                  <a:lnTo>
                    <a:pt x="136472" y="97733"/>
                  </a:lnTo>
                  <a:lnTo>
                    <a:pt x="136472" y="55823"/>
                  </a:lnTo>
                  <a:lnTo>
                    <a:pt x="152248" y="49199"/>
                  </a:lnTo>
                  <a:lnTo>
                    <a:pt x="28953" y="3864"/>
                  </a:lnTo>
                  <a:lnTo>
                    <a:pt x="0" y="13956"/>
                  </a:lnTo>
                  <a:lnTo>
                    <a:pt x="0" y="10098"/>
                  </a:lnTo>
                  <a:lnTo>
                    <a:pt x="2895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Shape 705"/>
            <p:cNvSpPr/>
            <p:nvPr/>
          </p:nvSpPr>
          <p:spPr>
            <a:xfrm>
              <a:off x="193548" y="144780"/>
              <a:ext cx="353568" cy="352044"/>
            </a:xfrm>
            <a:custGeom>
              <a:avLst/>
              <a:gdLst/>
              <a:ahLst/>
              <a:cxnLst/>
              <a:rect l="0" t="0" r="0" b="0"/>
              <a:pathLst>
                <a:path w="353568" h="352044">
                  <a:moveTo>
                    <a:pt x="0" y="352044"/>
                  </a:moveTo>
                  <a:lnTo>
                    <a:pt x="353568" y="352044"/>
                  </a:lnTo>
                  <a:lnTo>
                    <a:pt x="3535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8990" y="181763"/>
              <a:ext cx="1483760" cy="3778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Chapter 1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69182" y="223314"/>
              <a:ext cx="1307643" cy="26442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Introduction 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Shape 708"/>
            <p:cNvSpPr/>
            <p:nvPr/>
          </p:nvSpPr>
          <p:spPr>
            <a:xfrm>
              <a:off x="0" y="801624"/>
              <a:ext cx="6800088" cy="641604"/>
            </a:xfrm>
            <a:custGeom>
              <a:avLst/>
              <a:gdLst/>
              <a:ahLst/>
              <a:cxnLst/>
              <a:rect l="0" t="0" r="0" b="0"/>
              <a:pathLst>
                <a:path w="6800088" h="641604">
                  <a:moveTo>
                    <a:pt x="64160" y="0"/>
                  </a:moveTo>
                  <a:lnTo>
                    <a:pt x="6735953" y="0"/>
                  </a:lnTo>
                  <a:cubicBezTo>
                    <a:pt x="6771386" y="0"/>
                    <a:pt x="6800088" y="28702"/>
                    <a:pt x="6800088" y="64135"/>
                  </a:cubicBezTo>
                  <a:lnTo>
                    <a:pt x="6800088" y="577469"/>
                  </a:lnTo>
                  <a:cubicBezTo>
                    <a:pt x="6800088" y="612902"/>
                    <a:pt x="6771386" y="641604"/>
                    <a:pt x="6735953" y="641604"/>
                  </a:cubicBezTo>
                  <a:lnTo>
                    <a:pt x="64160" y="641604"/>
                  </a:lnTo>
                  <a:cubicBezTo>
                    <a:pt x="28727" y="641604"/>
                    <a:pt x="0" y="612902"/>
                    <a:pt x="0" y="577469"/>
                  </a:cubicBezTo>
                  <a:lnTo>
                    <a:pt x="0" y="64135"/>
                  </a:lnTo>
                  <a:cubicBezTo>
                    <a:pt x="0" y="28702"/>
                    <a:pt x="28727" y="0"/>
                    <a:pt x="6416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EECC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Shape 709"/>
            <p:cNvSpPr/>
            <p:nvPr/>
          </p:nvSpPr>
          <p:spPr>
            <a:xfrm>
              <a:off x="210714" y="1027617"/>
              <a:ext cx="320764" cy="214956"/>
            </a:xfrm>
            <a:custGeom>
              <a:avLst/>
              <a:gdLst/>
              <a:ahLst/>
              <a:cxnLst/>
              <a:rect l="0" t="0" r="0" b="0"/>
              <a:pathLst>
                <a:path w="320764" h="214956">
                  <a:moveTo>
                    <a:pt x="0" y="0"/>
                  </a:moveTo>
                  <a:lnTo>
                    <a:pt x="21870" y="0"/>
                  </a:lnTo>
                  <a:lnTo>
                    <a:pt x="21870" y="178522"/>
                  </a:lnTo>
                  <a:lnTo>
                    <a:pt x="298893" y="178523"/>
                  </a:lnTo>
                  <a:lnTo>
                    <a:pt x="298893" y="0"/>
                  </a:lnTo>
                  <a:lnTo>
                    <a:pt x="320764" y="0"/>
                  </a:lnTo>
                  <a:lnTo>
                    <a:pt x="320764" y="204026"/>
                  </a:lnTo>
                  <a:lnTo>
                    <a:pt x="193189" y="204026"/>
                  </a:lnTo>
                  <a:cubicBezTo>
                    <a:pt x="193189" y="210219"/>
                    <a:pt x="188450" y="214956"/>
                    <a:pt x="182254" y="214956"/>
                  </a:cubicBezTo>
                  <a:lnTo>
                    <a:pt x="138513" y="214956"/>
                  </a:lnTo>
                  <a:cubicBezTo>
                    <a:pt x="132316" y="214956"/>
                    <a:pt x="127577" y="210219"/>
                    <a:pt x="127577" y="204026"/>
                  </a:cubicBezTo>
                  <a:lnTo>
                    <a:pt x="0" y="2040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Shape 710"/>
            <p:cNvSpPr/>
            <p:nvPr/>
          </p:nvSpPr>
          <p:spPr>
            <a:xfrm>
              <a:off x="209040" y="1025941"/>
              <a:ext cx="162206" cy="218599"/>
            </a:xfrm>
            <a:custGeom>
              <a:avLst/>
              <a:gdLst/>
              <a:ahLst/>
              <a:cxnLst/>
              <a:rect l="0" t="0" r="0" b="0"/>
              <a:pathLst>
                <a:path w="162206" h="218599">
                  <a:moveTo>
                    <a:pt x="0" y="0"/>
                  </a:moveTo>
                  <a:lnTo>
                    <a:pt x="25516" y="0"/>
                  </a:lnTo>
                  <a:lnTo>
                    <a:pt x="25516" y="178522"/>
                  </a:lnTo>
                  <a:lnTo>
                    <a:pt x="162206" y="178523"/>
                  </a:lnTo>
                  <a:lnTo>
                    <a:pt x="162206" y="182166"/>
                  </a:lnTo>
                  <a:lnTo>
                    <a:pt x="21871" y="182166"/>
                  </a:lnTo>
                  <a:lnTo>
                    <a:pt x="21871" y="3643"/>
                  </a:lnTo>
                  <a:lnTo>
                    <a:pt x="3645" y="3643"/>
                  </a:lnTo>
                  <a:lnTo>
                    <a:pt x="3645" y="204026"/>
                  </a:lnTo>
                  <a:lnTo>
                    <a:pt x="130880" y="204026"/>
                  </a:lnTo>
                  <a:lnTo>
                    <a:pt x="132023" y="209456"/>
                  </a:lnTo>
                  <a:lnTo>
                    <a:pt x="133904" y="212276"/>
                  </a:lnTo>
                  <a:lnTo>
                    <a:pt x="136726" y="214156"/>
                  </a:lnTo>
                  <a:lnTo>
                    <a:pt x="140525" y="214956"/>
                  </a:lnTo>
                  <a:lnTo>
                    <a:pt x="162206" y="214956"/>
                  </a:lnTo>
                  <a:lnTo>
                    <a:pt x="162206" y="218599"/>
                  </a:lnTo>
                  <a:lnTo>
                    <a:pt x="140147" y="218599"/>
                  </a:lnTo>
                  <a:lnTo>
                    <a:pt x="135287" y="217576"/>
                  </a:lnTo>
                  <a:lnTo>
                    <a:pt x="131275" y="214904"/>
                  </a:lnTo>
                  <a:lnTo>
                    <a:pt x="128602" y="210893"/>
                  </a:lnTo>
                  <a:lnTo>
                    <a:pt x="127922" y="207669"/>
                  </a:lnTo>
                  <a:lnTo>
                    <a:pt x="0" y="207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Shape 711"/>
            <p:cNvSpPr/>
            <p:nvPr/>
          </p:nvSpPr>
          <p:spPr>
            <a:xfrm>
              <a:off x="371246" y="1025941"/>
              <a:ext cx="162206" cy="218599"/>
            </a:xfrm>
            <a:custGeom>
              <a:avLst/>
              <a:gdLst/>
              <a:ahLst/>
              <a:cxnLst/>
              <a:rect l="0" t="0" r="0" b="0"/>
              <a:pathLst>
                <a:path w="162206" h="218599">
                  <a:moveTo>
                    <a:pt x="136691" y="0"/>
                  </a:moveTo>
                  <a:lnTo>
                    <a:pt x="162206" y="0"/>
                  </a:lnTo>
                  <a:lnTo>
                    <a:pt x="162206" y="207669"/>
                  </a:lnTo>
                  <a:lnTo>
                    <a:pt x="34284" y="207669"/>
                  </a:lnTo>
                  <a:lnTo>
                    <a:pt x="33605" y="210893"/>
                  </a:lnTo>
                  <a:lnTo>
                    <a:pt x="30932" y="214904"/>
                  </a:lnTo>
                  <a:lnTo>
                    <a:pt x="26919" y="217575"/>
                  </a:lnTo>
                  <a:lnTo>
                    <a:pt x="22059" y="218599"/>
                  </a:lnTo>
                  <a:lnTo>
                    <a:pt x="0" y="218599"/>
                  </a:lnTo>
                  <a:lnTo>
                    <a:pt x="0" y="214955"/>
                  </a:lnTo>
                  <a:lnTo>
                    <a:pt x="21682" y="214955"/>
                  </a:lnTo>
                  <a:lnTo>
                    <a:pt x="25481" y="214156"/>
                  </a:lnTo>
                  <a:lnTo>
                    <a:pt x="28302" y="212276"/>
                  </a:lnTo>
                  <a:lnTo>
                    <a:pt x="30183" y="209455"/>
                  </a:lnTo>
                  <a:lnTo>
                    <a:pt x="31326" y="204026"/>
                  </a:lnTo>
                  <a:lnTo>
                    <a:pt x="158561" y="204026"/>
                  </a:lnTo>
                  <a:lnTo>
                    <a:pt x="158561" y="3643"/>
                  </a:lnTo>
                  <a:lnTo>
                    <a:pt x="140336" y="3643"/>
                  </a:lnTo>
                  <a:lnTo>
                    <a:pt x="140336" y="182166"/>
                  </a:lnTo>
                  <a:lnTo>
                    <a:pt x="0" y="182165"/>
                  </a:lnTo>
                  <a:lnTo>
                    <a:pt x="0" y="178522"/>
                  </a:lnTo>
                  <a:lnTo>
                    <a:pt x="136691" y="178522"/>
                  </a:lnTo>
                  <a:lnTo>
                    <a:pt x="13669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Shape 712"/>
            <p:cNvSpPr/>
            <p:nvPr/>
          </p:nvSpPr>
          <p:spPr>
            <a:xfrm>
              <a:off x="247164" y="1005757"/>
              <a:ext cx="69257" cy="185809"/>
            </a:xfrm>
            <a:custGeom>
              <a:avLst/>
              <a:gdLst/>
              <a:ahLst/>
              <a:cxnLst/>
              <a:rect l="0" t="0" r="0" b="0"/>
              <a:pathLst>
                <a:path w="69257" h="185809">
                  <a:moveTo>
                    <a:pt x="0" y="0"/>
                  </a:moveTo>
                  <a:lnTo>
                    <a:pt x="69257" y="0"/>
                  </a:lnTo>
                  <a:lnTo>
                    <a:pt x="69257" y="21860"/>
                  </a:lnTo>
                  <a:lnTo>
                    <a:pt x="21871" y="21860"/>
                  </a:lnTo>
                  <a:lnTo>
                    <a:pt x="21871" y="163949"/>
                  </a:lnTo>
                  <a:lnTo>
                    <a:pt x="69257" y="163949"/>
                  </a:lnTo>
                  <a:lnTo>
                    <a:pt x="69257" y="185809"/>
                  </a:lnTo>
                  <a:lnTo>
                    <a:pt x="0" y="1858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Shape 713"/>
            <p:cNvSpPr/>
            <p:nvPr/>
          </p:nvSpPr>
          <p:spPr>
            <a:xfrm>
              <a:off x="316421" y="1005757"/>
              <a:ext cx="109352" cy="185809"/>
            </a:xfrm>
            <a:custGeom>
              <a:avLst/>
              <a:gdLst/>
              <a:ahLst/>
              <a:cxnLst/>
              <a:rect l="0" t="0" r="0" b="0"/>
              <a:pathLst>
                <a:path w="109352" h="185809">
                  <a:moveTo>
                    <a:pt x="0" y="0"/>
                  </a:moveTo>
                  <a:lnTo>
                    <a:pt x="109352" y="0"/>
                  </a:lnTo>
                  <a:lnTo>
                    <a:pt x="109352" y="21860"/>
                  </a:lnTo>
                  <a:lnTo>
                    <a:pt x="61966" y="21860"/>
                  </a:lnTo>
                  <a:lnTo>
                    <a:pt x="61966" y="163949"/>
                  </a:lnTo>
                  <a:lnTo>
                    <a:pt x="109352" y="163949"/>
                  </a:lnTo>
                  <a:lnTo>
                    <a:pt x="109352" y="185809"/>
                  </a:lnTo>
                  <a:lnTo>
                    <a:pt x="0" y="185809"/>
                  </a:lnTo>
                  <a:lnTo>
                    <a:pt x="0" y="163949"/>
                  </a:lnTo>
                  <a:lnTo>
                    <a:pt x="47386" y="163949"/>
                  </a:lnTo>
                  <a:lnTo>
                    <a:pt x="47386" y="21860"/>
                  </a:lnTo>
                  <a:lnTo>
                    <a:pt x="0" y="2186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Shape 714"/>
            <p:cNvSpPr/>
            <p:nvPr/>
          </p:nvSpPr>
          <p:spPr>
            <a:xfrm>
              <a:off x="425773" y="1005757"/>
              <a:ext cx="69257" cy="185809"/>
            </a:xfrm>
            <a:custGeom>
              <a:avLst/>
              <a:gdLst/>
              <a:ahLst/>
              <a:cxnLst/>
              <a:rect l="0" t="0" r="0" b="0"/>
              <a:pathLst>
                <a:path w="69257" h="185809">
                  <a:moveTo>
                    <a:pt x="0" y="0"/>
                  </a:moveTo>
                  <a:lnTo>
                    <a:pt x="69257" y="0"/>
                  </a:lnTo>
                  <a:lnTo>
                    <a:pt x="69257" y="185809"/>
                  </a:lnTo>
                  <a:lnTo>
                    <a:pt x="0" y="185809"/>
                  </a:lnTo>
                  <a:lnTo>
                    <a:pt x="0" y="163949"/>
                  </a:lnTo>
                  <a:lnTo>
                    <a:pt x="47386" y="163949"/>
                  </a:lnTo>
                  <a:lnTo>
                    <a:pt x="47386" y="21860"/>
                  </a:lnTo>
                  <a:lnTo>
                    <a:pt x="0" y="2186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Shape 715"/>
            <p:cNvSpPr/>
            <p:nvPr/>
          </p:nvSpPr>
          <p:spPr>
            <a:xfrm>
              <a:off x="267212" y="1025795"/>
              <a:ext cx="49209" cy="145732"/>
            </a:xfrm>
            <a:custGeom>
              <a:avLst/>
              <a:gdLst/>
              <a:ahLst/>
              <a:cxnLst/>
              <a:rect l="0" t="0" r="0" b="0"/>
              <a:pathLst>
                <a:path w="49209" h="145732">
                  <a:moveTo>
                    <a:pt x="0" y="0"/>
                  </a:moveTo>
                  <a:lnTo>
                    <a:pt x="49209" y="0"/>
                  </a:lnTo>
                  <a:lnTo>
                    <a:pt x="49209" y="3643"/>
                  </a:lnTo>
                  <a:lnTo>
                    <a:pt x="3645" y="3643"/>
                  </a:lnTo>
                  <a:lnTo>
                    <a:pt x="3645" y="142089"/>
                  </a:lnTo>
                  <a:lnTo>
                    <a:pt x="49209" y="142089"/>
                  </a:lnTo>
                  <a:lnTo>
                    <a:pt x="49209" y="145732"/>
                  </a:lnTo>
                  <a:lnTo>
                    <a:pt x="0" y="1457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Shape 716"/>
            <p:cNvSpPr/>
            <p:nvPr/>
          </p:nvSpPr>
          <p:spPr>
            <a:xfrm>
              <a:off x="245342" y="1003935"/>
              <a:ext cx="71079" cy="189452"/>
            </a:xfrm>
            <a:custGeom>
              <a:avLst/>
              <a:gdLst/>
              <a:ahLst/>
              <a:cxnLst/>
              <a:rect l="0" t="0" r="0" b="0"/>
              <a:pathLst>
                <a:path w="71079" h="189452">
                  <a:moveTo>
                    <a:pt x="0" y="0"/>
                  </a:moveTo>
                  <a:lnTo>
                    <a:pt x="71079" y="0"/>
                  </a:lnTo>
                  <a:lnTo>
                    <a:pt x="71079" y="3643"/>
                  </a:lnTo>
                  <a:lnTo>
                    <a:pt x="3645" y="3643"/>
                  </a:lnTo>
                  <a:lnTo>
                    <a:pt x="3645" y="185809"/>
                  </a:lnTo>
                  <a:lnTo>
                    <a:pt x="71079" y="185809"/>
                  </a:lnTo>
                  <a:lnTo>
                    <a:pt x="71079" y="189452"/>
                  </a:lnTo>
                  <a:lnTo>
                    <a:pt x="0" y="1894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Shape 717"/>
            <p:cNvSpPr/>
            <p:nvPr/>
          </p:nvSpPr>
          <p:spPr>
            <a:xfrm>
              <a:off x="316421" y="1189744"/>
              <a:ext cx="109352" cy="3643"/>
            </a:xfrm>
            <a:custGeom>
              <a:avLst/>
              <a:gdLst/>
              <a:ahLst/>
              <a:cxnLst/>
              <a:rect l="0" t="0" r="0" b="0"/>
              <a:pathLst>
                <a:path w="109352" h="3643">
                  <a:moveTo>
                    <a:pt x="0" y="0"/>
                  </a:moveTo>
                  <a:lnTo>
                    <a:pt x="109352" y="0"/>
                  </a:lnTo>
                  <a:lnTo>
                    <a:pt x="109352" y="3643"/>
                  </a:lnTo>
                  <a:lnTo>
                    <a:pt x="0" y="3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Shape 718"/>
            <p:cNvSpPr/>
            <p:nvPr/>
          </p:nvSpPr>
          <p:spPr>
            <a:xfrm>
              <a:off x="376564" y="1025795"/>
              <a:ext cx="49209" cy="145733"/>
            </a:xfrm>
            <a:custGeom>
              <a:avLst/>
              <a:gdLst/>
              <a:ahLst/>
              <a:cxnLst/>
              <a:rect l="0" t="0" r="0" b="0"/>
              <a:pathLst>
                <a:path w="49209" h="145733">
                  <a:moveTo>
                    <a:pt x="0" y="0"/>
                  </a:moveTo>
                  <a:lnTo>
                    <a:pt x="49209" y="0"/>
                  </a:lnTo>
                  <a:lnTo>
                    <a:pt x="49209" y="3643"/>
                  </a:lnTo>
                  <a:lnTo>
                    <a:pt x="3645" y="3643"/>
                  </a:lnTo>
                  <a:lnTo>
                    <a:pt x="3645" y="142089"/>
                  </a:lnTo>
                  <a:lnTo>
                    <a:pt x="49209" y="142089"/>
                  </a:lnTo>
                  <a:lnTo>
                    <a:pt x="49209" y="145733"/>
                  </a:lnTo>
                  <a:lnTo>
                    <a:pt x="0" y="145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Shape 719"/>
            <p:cNvSpPr/>
            <p:nvPr/>
          </p:nvSpPr>
          <p:spPr>
            <a:xfrm>
              <a:off x="316421" y="1025795"/>
              <a:ext cx="49209" cy="145733"/>
            </a:xfrm>
            <a:custGeom>
              <a:avLst/>
              <a:gdLst/>
              <a:ahLst/>
              <a:cxnLst/>
              <a:rect l="0" t="0" r="0" b="0"/>
              <a:pathLst>
                <a:path w="49209" h="145733">
                  <a:moveTo>
                    <a:pt x="0" y="0"/>
                  </a:moveTo>
                  <a:lnTo>
                    <a:pt x="49209" y="0"/>
                  </a:lnTo>
                  <a:lnTo>
                    <a:pt x="49209" y="145733"/>
                  </a:lnTo>
                  <a:lnTo>
                    <a:pt x="0" y="145732"/>
                  </a:lnTo>
                  <a:lnTo>
                    <a:pt x="0" y="142089"/>
                  </a:lnTo>
                  <a:lnTo>
                    <a:pt x="45563" y="142089"/>
                  </a:lnTo>
                  <a:lnTo>
                    <a:pt x="45563" y="3643"/>
                  </a:lnTo>
                  <a:lnTo>
                    <a:pt x="0" y="3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Shape 720"/>
            <p:cNvSpPr/>
            <p:nvPr/>
          </p:nvSpPr>
          <p:spPr>
            <a:xfrm>
              <a:off x="316421" y="1003935"/>
              <a:ext cx="109352" cy="3644"/>
            </a:xfrm>
            <a:custGeom>
              <a:avLst/>
              <a:gdLst/>
              <a:ahLst/>
              <a:cxnLst/>
              <a:rect l="0" t="0" r="0" b="0"/>
              <a:pathLst>
                <a:path w="109352" h="3644">
                  <a:moveTo>
                    <a:pt x="0" y="0"/>
                  </a:moveTo>
                  <a:lnTo>
                    <a:pt x="109352" y="0"/>
                  </a:lnTo>
                  <a:lnTo>
                    <a:pt x="109352" y="3644"/>
                  </a:lnTo>
                  <a:lnTo>
                    <a:pt x="0" y="3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Shape 721"/>
            <p:cNvSpPr/>
            <p:nvPr/>
          </p:nvSpPr>
          <p:spPr>
            <a:xfrm>
              <a:off x="425773" y="1025796"/>
              <a:ext cx="49209" cy="145733"/>
            </a:xfrm>
            <a:custGeom>
              <a:avLst/>
              <a:gdLst/>
              <a:ahLst/>
              <a:cxnLst/>
              <a:rect l="0" t="0" r="0" b="0"/>
              <a:pathLst>
                <a:path w="49209" h="145733">
                  <a:moveTo>
                    <a:pt x="0" y="0"/>
                  </a:moveTo>
                  <a:lnTo>
                    <a:pt x="49209" y="0"/>
                  </a:lnTo>
                  <a:lnTo>
                    <a:pt x="49209" y="145733"/>
                  </a:lnTo>
                  <a:lnTo>
                    <a:pt x="0" y="145733"/>
                  </a:lnTo>
                  <a:lnTo>
                    <a:pt x="0" y="142089"/>
                  </a:lnTo>
                  <a:lnTo>
                    <a:pt x="45563" y="142089"/>
                  </a:lnTo>
                  <a:lnTo>
                    <a:pt x="45563" y="3643"/>
                  </a:lnTo>
                  <a:lnTo>
                    <a:pt x="0" y="3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Shape 722"/>
            <p:cNvSpPr/>
            <p:nvPr/>
          </p:nvSpPr>
          <p:spPr>
            <a:xfrm>
              <a:off x="425773" y="1003935"/>
              <a:ext cx="71079" cy="189453"/>
            </a:xfrm>
            <a:custGeom>
              <a:avLst/>
              <a:gdLst/>
              <a:ahLst/>
              <a:cxnLst/>
              <a:rect l="0" t="0" r="0" b="0"/>
              <a:pathLst>
                <a:path w="71079" h="189453">
                  <a:moveTo>
                    <a:pt x="0" y="0"/>
                  </a:moveTo>
                  <a:lnTo>
                    <a:pt x="71079" y="0"/>
                  </a:lnTo>
                  <a:lnTo>
                    <a:pt x="71079" y="189453"/>
                  </a:lnTo>
                  <a:lnTo>
                    <a:pt x="0" y="189452"/>
                  </a:lnTo>
                  <a:lnTo>
                    <a:pt x="0" y="185809"/>
                  </a:lnTo>
                  <a:lnTo>
                    <a:pt x="67434" y="185809"/>
                  </a:lnTo>
                  <a:lnTo>
                    <a:pt x="67434" y="3643"/>
                  </a:lnTo>
                  <a:lnTo>
                    <a:pt x="0" y="3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Shape 15509"/>
            <p:cNvSpPr/>
            <p:nvPr/>
          </p:nvSpPr>
          <p:spPr>
            <a:xfrm>
              <a:off x="400258" y="1064050"/>
              <a:ext cx="51031" cy="10930"/>
            </a:xfrm>
            <a:custGeom>
              <a:avLst/>
              <a:gdLst/>
              <a:ahLst/>
              <a:cxnLst/>
              <a:rect l="0" t="0" r="0" b="0"/>
              <a:pathLst>
                <a:path w="51031" h="10930">
                  <a:moveTo>
                    <a:pt x="0" y="0"/>
                  </a:moveTo>
                  <a:lnTo>
                    <a:pt x="51031" y="0"/>
                  </a:lnTo>
                  <a:lnTo>
                    <a:pt x="51031" y="10930"/>
                  </a:lnTo>
                  <a:lnTo>
                    <a:pt x="0" y="10930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Shape 724"/>
            <p:cNvSpPr/>
            <p:nvPr/>
          </p:nvSpPr>
          <p:spPr>
            <a:xfrm>
              <a:off x="398435" y="1062229"/>
              <a:ext cx="27338" cy="14573"/>
            </a:xfrm>
            <a:custGeom>
              <a:avLst/>
              <a:gdLst/>
              <a:ahLst/>
              <a:cxnLst/>
              <a:rect l="0" t="0" r="0" b="0"/>
              <a:pathLst>
                <a:path w="27338" h="14573">
                  <a:moveTo>
                    <a:pt x="0" y="0"/>
                  </a:moveTo>
                  <a:lnTo>
                    <a:pt x="27338" y="0"/>
                  </a:lnTo>
                  <a:lnTo>
                    <a:pt x="27338" y="3643"/>
                  </a:lnTo>
                  <a:lnTo>
                    <a:pt x="3645" y="3643"/>
                  </a:lnTo>
                  <a:lnTo>
                    <a:pt x="3645" y="10930"/>
                  </a:lnTo>
                  <a:lnTo>
                    <a:pt x="27338" y="10930"/>
                  </a:lnTo>
                  <a:lnTo>
                    <a:pt x="27338" y="14573"/>
                  </a:lnTo>
                  <a:lnTo>
                    <a:pt x="0" y="1457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Shape 725"/>
            <p:cNvSpPr/>
            <p:nvPr/>
          </p:nvSpPr>
          <p:spPr>
            <a:xfrm>
              <a:off x="425773" y="1062229"/>
              <a:ext cx="27338" cy="14573"/>
            </a:xfrm>
            <a:custGeom>
              <a:avLst/>
              <a:gdLst/>
              <a:ahLst/>
              <a:cxnLst/>
              <a:rect l="0" t="0" r="0" b="0"/>
              <a:pathLst>
                <a:path w="27338" h="14573">
                  <a:moveTo>
                    <a:pt x="0" y="0"/>
                  </a:moveTo>
                  <a:lnTo>
                    <a:pt x="27338" y="0"/>
                  </a:lnTo>
                  <a:lnTo>
                    <a:pt x="27338" y="14573"/>
                  </a:lnTo>
                  <a:lnTo>
                    <a:pt x="0" y="14573"/>
                  </a:lnTo>
                  <a:lnTo>
                    <a:pt x="0" y="10930"/>
                  </a:lnTo>
                  <a:lnTo>
                    <a:pt x="23693" y="10930"/>
                  </a:lnTo>
                  <a:lnTo>
                    <a:pt x="23693" y="3643"/>
                  </a:lnTo>
                  <a:lnTo>
                    <a:pt x="0" y="3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Shape 15510"/>
            <p:cNvSpPr/>
            <p:nvPr/>
          </p:nvSpPr>
          <p:spPr>
            <a:xfrm>
              <a:off x="400258" y="1085910"/>
              <a:ext cx="51031" cy="10930"/>
            </a:xfrm>
            <a:custGeom>
              <a:avLst/>
              <a:gdLst/>
              <a:ahLst/>
              <a:cxnLst/>
              <a:rect l="0" t="0" r="0" b="0"/>
              <a:pathLst>
                <a:path w="51031" h="10930">
                  <a:moveTo>
                    <a:pt x="0" y="0"/>
                  </a:moveTo>
                  <a:lnTo>
                    <a:pt x="51031" y="0"/>
                  </a:lnTo>
                  <a:lnTo>
                    <a:pt x="51031" y="10930"/>
                  </a:lnTo>
                  <a:lnTo>
                    <a:pt x="0" y="10930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Shape 727"/>
            <p:cNvSpPr/>
            <p:nvPr/>
          </p:nvSpPr>
          <p:spPr>
            <a:xfrm>
              <a:off x="398435" y="1084089"/>
              <a:ext cx="27338" cy="14573"/>
            </a:xfrm>
            <a:custGeom>
              <a:avLst/>
              <a:gdLst/>
              <a:ahLst/>
              <a:cxnLst/>
              <a:rect l="0" t="0" r="0" b="0"/>
              <a:pathLst>
                <a:path w="27338" h="14573">
                  <a:moveTo>
                    <a:pt x="0" y="0"/>
                  </a:moveTo>
                  <a:lnTo>
                    <a:pt x="27338" y="0"/>
                  </a:lnTo>
                  <a:lnTo>
                    <a:pt x="27338" y="3643"/>
                  </a:lnTo>
                  <a:lnTo>
                    <a:pt x="3645" y="3643"/>
                  </a:lnTo>
                  <a:lnTo>
                    <a:pt x="3645" y="10930"/>
                  </a:lnTo>
                  <a:lnTo>
                    <a:pt x="27338" y="10930"/>
                  </a:lnTo>
                  <a:lnTo>
                    <a:pt x="27338" y="14573"/>
                  </a:lnTo>
                  <a:lnTo>
                    <a:pt x="0" y="1457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Shape 728"/>
            <p:cNvSpPr/>
            <p:nvPr/>
          </p:nvSpPr>
          <p:spPr>
            <a:xfrm>
              <a:off x="425773" y="1084089"/>
              <a:ext cx="27338" cy="14573"/>
            </a:xfrm>
            <a:custGeom>
              <a:avLst/>
              <a:gdLst/>
              <a:ahLst/>
              <a:cxnLst/>
              <a:rect l="0" t="0" r="0" b="0"/>
              <a:pathLst>
                <a:path w="27338" h="14573">
                  <a:moveTo>
                    <a:pt x="0" y="0"/>
                  </a:moveTo>
                  <a:lnTo>
                    <a:pt x="27338" y="0"/>
                  </a:lnTo>
                  <a:lnTo>
                    <a:pt x="27338" y="14573"/>
                  </a:lnTo>
                  <a:lnTo>
                    <a:pt x="0" y="14573"/>
                  </a:lnTo>
                  <a:lnTo>
                    <a:pt x="0" y="10930"/>
                  </a:lnTo>
                  <a:lnTo>
                    <a:pt x="23693" y="10930"/>
                  </a:lnTo>
                  <a:lnTo>
                    <a:pt x="23693" y="3643"/>
                  </a:lnTo>
                  <a:lnTo>
                    <a:pt x="0" y="3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Shape 15511"/>
            <p:cNvSpPr/>
            <p:nvPr/>
          </p:nvSpPr>
          <p:spPr>
            <a:xfrm>
              <a:off x="400258" y="1107770"/>
              <a:ext cx="35357" cy="10930"/>
            </a:xfrm>
            <a:custGeom>
              <a:avLst/>
              <a:gdLst/>
              <a:ahLst/>
              <a:cxnLst/>
              <a:rect l="0" t="0" r="0" b="0"/>
              <a:pathLst>
                <a:path w="35357" h="10930">
                  <a:moveTo>
                    <a:pt x="0" y="0"/>
                  </a:moveTo>
                  <a:lnTo>
                    <a:pt x="35357" y="0"/>
                  </a:lnTo>
                  <a:lnTo>
                    <a:pt x="35357" y="10930"/>
                  </a:lnTo>
                  <a:lnTo>
                    <a:pt x="0" y="10930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Shape 730"/>
            <p:cNvSpPr/>
            <p:nvPr/>
          </p:nvSpPr>
          <p:spPr>
            <a:xfrm>
              <a:off x="398435" y="1105948"/>
              <a:ext cx="19501" cy="14573"/>
            </a:xfrm>
            <a:custGeom>
              <a:avLst/>
              <a:gdLst/>
              <a:ahLst/>
              <a:cxnLst/>
              <a:rect l="0" t="0" r="0" b="0"/>
              <a:pathLst>
                <a:path w="19501" h="14573">
                  <a:moveTo>
                    <a:pt x="0" y="0"/>
                  </a:moveTo>
                  <a:lnTo>
                    <a:pt x="19501" y="0"/>
                  </a:lnTo>
                  <a:lnTo>
                    <a:pt x="19501" y="3643"/>
                  </a:lnTo>
                  <a:lnTo>
                    <a:pt x="3645" y="3643"/>
                  </a:lnTo>
                  <a:lnTo>
                    <a:pt x="3645" y="10930"/>
                  </a:lnTo>
                  <a:lnTo>
                    <a:pt x="19501" y="10930"/>
                  </a:lnTo>
                  <a:lnTo>
                    <a:pt x="19501" y="14573"/>
                  </a:lnTo>
                  <a:lnTo>
                    <a:pt x="0" y="1457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Shape 731"/>
            <p:cNvSpPr/>
            <p:nvPr/>
          </p:nvSpPr>
          <p:spPr>
            <a:xfrm>
              <a:off x="417936" y="1105948"/>
              <a:ext cx="19501" cy="14573"/>
            </a:xfrm>
            <a:custGeom>
              <a:avLst/>
              <a:gdLst/>
              <a:ahLst/>
              <a:cxnLst/>
              <a:rect l="0" t="0" r="0" b="0"/>
              <a:pathLst>
                <a:path w="19501" h="14573">
                  <a:moveTo>
                    <a:pt x="0" y="0"/>
                  </a:moveTo>
                  <a:lnTo>
                    <a:pt x="19501" y="0"/>
                  </a:lnTo>
                  <a:lnTo>
                    <a:pt x="19501" y="14573"/>
                  </a:lnTo>
                  <a:lnTo>
                    <a:pt x="0" y="14573"/>
                  </a:lnTo>
                  <a:lnTo>
                    <a:pt x="0" y="10930"/>
                  </a:lnTo>
                  <a:lnTo>
                    <a:pt x="15856" y="10930"/>
                  </a:lnTo>
                  <a:lnTo>
                    <a:pt x="15856" y="3643"/>
                  </a:lnTo>
                  <a:lnTo>
                    <a:pt x="0" y="3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Shape 732"/>
            <p:cNvSpPr/>
            <p:nvPr/>
          </p:nvSpPr>
          <p:spPr>
            <a:xfrm>
              <a:off x="193548" y="944880"/>
              <a:ext cx="353568" cy="353568"/>
            </a:xfrm>
            <a:custGeom>
              <a:avLst/>
              <a:gdLst/>
              <a:ahLst/>
              <a:cxnLst/>
              <a:rect l="0" t="0" r="0" b="0"/>
              <a:pathLst>
                <a:path w="353568" h="353568">
                  <a:moveTo>
                    <a:pt x="0" y="353568"/>
                  </a:moveTo>
                  <a:lnTo>
                    <a:pt x="353568" y="353568"/>
                  </a:lnTo>
                  <a:lnTo>
                    <a:pt x="3535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08990" y="984045"/>
              <a:ext cx="1483001" cy="37742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Chapter 2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869182" y="1024663"/>
              <a:ext cx="1838241" cy="26487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Literature Review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Shape 735"/>
            <p:cNvSpPr/>
            <p:nvPr/>
          </p:nvSpPr>
          <p:spPr>
            <a:xfrm>
              <a:off x="0" y="1603248"/>
              <a:ext cx="6800088" cy="641604"/>
            </a:xfrm>
            <a:custGeom>
              <a:avLst/>
              <a:gdLst/>
              <a:ahLst/>
              <a:cxnLst/>
              <a:rect l="0" t="0" r="0" b="0"/>
              <a:pathLst>
                <a:path w="6800088" h="641604">
                  <a:moveTo>
                    <a:pt x="64160" y="0"/>
                  </a:moveTo>
                  <a:lnTo>
                    <a:pt x="6735953" y="0"/>
                  </a:lnTo>
                  <a:cubicBezTo>
                    <a:pt x="6771386" y="0"/>
                    <a:pt x="6800088" y="28702"/>
                    <a:pt x="6800088" y="64135"/>
                  </a:cubicBezTo>
                  <a:lnTo>
                    <a:pt x="6800088" y="577469"/>
                  </a:lnTo>
                  <a:cubicBezTo>
                    <a:pt x="6800088" y="612902"/>
                    <a:pt x="6771386" y="641604"/>
                    <a:pt x="6735953" y="641604"/>
                  </a:cubicBezTo>
                  <a:lnTo>
                    <a:pt x="64160" y="641604"/>
                  </a:lnTo>
                  <a:cubicBezTo>
                    <a:pt x="28727" y="641604"/>
                    <a:pt x="0" y="612902"/>
                    <a:pt x="0" y="577469"/>
                  </a:cubicBezTo>
                  <a:lnTo>
                    <a:pt x="0" y="64135"/>
                  </a:lnTo>
                  <a:cubicBezTo>
                    <a:pt x="0" y="28702"/>
                    <a:pt x="28727" y="0"/>
                    <a:pt x="6416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EECC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Shape 736"/>
            <p:cNvSpPr/>
            <p:nvPr/>
          </p:nvSpPr>
          <p:spPr>
            <a:xfrm>
              <a:off x="225294" y="1770960"/>
              <a:ext cx="291604" cy="291453"/>
            </a:xfrm>
            <a:custGeom>
              <a:avLst/>
              <a:gdLst/>
              <a:ahLst/>
              <a:cxnLst/>
              <a:rect l="0" t="0" r="0" b="0"/>
              <a:pathLst>
                <a:path w="291604" h="291453">
                  <a:moveTo>
                    <a:pt x="126849" y="0"/>
                  </a:moveTo>
                  <a:lnTo>
                    <a:pt x="188815" y="61924"/>
                  </a:lnTo>
                  <a:cubicBezTo>
                    <a:pt x="198657" y="71761"/>
                    <a:pt x="215060" y="55002"/>
                    <a:pt x="214695" y="41157"/>
                  </a:cubicBezTo>
                  <a:cubicBezTo>
                    <a:pt x="213966" y="17124"/>
                    <a:pt x="244949" y="8380"/>
                    <a:pt x="262810" y="25503"/>
                  </a:cubicBezTo>
                  <a:lnTo>
                    <a:pt x="265362" y="28041"/>
                  </a:lnTo>
                  <a:cubicBezTo>
                    <a:pt x="282491" y="45894"/>
                    <a:pt x="274472" y="77591"/>
                    <a:pt x="250417" y="76862"/>
                  </a:cubicBezTo>
                  <a:cubicBezTo>
                    <a:pt x="236566" y="76498"/>
                    <a:pt x="219798" y="92892"/>
                    <a:pt x="229640" y="102729"/>
                  </a:cubicBezTo>
                  <a:lnTo>
                    <a:pt x="291604" y="164666"/>
                  </a:lnTo>
                  <a:lnTo>
                    <a:pt x="250053" y="206199"/>
                  </a:lnTo>
                  <a:cubicBezTo>
                    <a:pt x="240211" y="216036"/>
                    <a:pt x="223808" y="199277"/>
                    <a:pt x="224173" y="185432"/>
                  </a:cubicBezTo>
                  <a:cubicBezTo>
                    <a:pt x="224902" y="161387"/>
                    <a:pt x="193189" y="153371"/>
                    <a:pt x="175328" y="170495"/>
                  </a:cubicBezTo>
                  <a:lnTo>
                    <a:pt x="172777" y="173045"/>
                  </a:lnTo>
                  <a:cubicBezTo>
                    <a:pt x="155645" y="190898"/>
                    <a:pt x="164393" y="221866"/>
                    <a:pt x="188451" y="221137"/>
                  </a:cubicBezTo>
                  <a:cubicBezTo>
                    <a:pt x="202667" y="220773"/>
                    <a:pt x="219069" y="237168"/>
                    <a:pt x="209228" y="247005"/>
                  </a:cubicBezTo>
                  <a:lnTo>
                    <a:pt x="164758" y="291453"/>
                  </a:lnTo>
                  <a:lnTo>
                    <a:pt x="102791" y="229517"/>
                  </a:lnTo>
                  <a:cubicBezTo>
                    <a:pt x="92950" y="219680"/>
                    <a:pt x="76547" y="236439"/>
                    <a:pt x="76911" y="250284"/>
                  </a:cubicBezTo>
                  <a:cubicBezTo>
                    <a:pt x="77640" y="274329"/>
                    <a:pt x="46657" y="283073"/>
                    <a:pt x="28796" y="265950"/>
                  </a:cubicBezTo>
                  <a:lnTo>
                    <a:pt x="26245" y="263399"/>
                  </a:lnTo>
                  <a:cubicBezTo>
                    <a:pt x="9113" y="245547"/>
                    <a:pt x="17132" y="213850"/>
                    <a:pt x="41189" y="214579"/>
                  </a:cubicBezTo>
                  <a:cubicBezTo>
                    <a:pt x="55041" y="214943"/>
                    <a:pt x="71808" y="198548"/>
                    <a:pt x="61966" y="188711"/>
                  </a:cubicBezTo>
                  <a:lnTo>
                    <a:pt x="0" y="126775"/>
                  </a:lnTo>
                  <a:lnTo>
                    <a:pt x="44106" y="82327"/>
                  </a:lnTo>
                  <a:cubicBezTo>
                    <a:pt x="53947" y="72490"/>
                    <a:pt x="70350" y="89249"/>
                    <a:pt x="69986" y="103094"/>
                  </a:cubicBezTo>
                  <a:cubicBezTo>
                    <a:pt x="69257" y="127140"/>
                    <a:pt x="100969" y="135155"/>
                    <a:pt x="118830" y="118031"/>
                  </a:cubicBezTo>
                  <a:lnTo>
                    <a:pt x="121381" y="115481"/>
                  </a:lnTo>
                  <a:cubicBezTo>
                    <a:pt x="138513" y="97629"/>
                    <a:pt x="129765" y="66660"/>
                    <a:pt x="105707" y="67389"/>
                  </a:cubicBezTo>
                  <a:cubicBezTo>
                    <a:pt x="91856" y="67753"/>
                    <a:pt x="75089" y="51358"/>
                    <a:pt x="84930" y="41521"/>
                  </a:cubicBezTo>
                  <a:lnTo>
                    <a:pt x="126849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Shape 737"/>
            <p:cNvSpPr/>
            <p:nvPr/>
          </p:nvSpPr>
          <p:spPr>
            <a:xfrm>
              <a:off x="222875" y="1768531"/>
              <a:ext cx="148370" cy="279239"/>
            </a:xfrm>
            <a:custGeom>
              <a:avLst/>
              <a:gdLst/>
              <a:ahLst/>
              <a:cxnLst/>
              <a:rect l="0" t="0" r="0" b="0"/>
              <a:pathLst>
                <a:path w="148370" h="279239">
                  <a:moveTo>
                    <a:pt x="129468" y="0"/>
                  </a:moveTo>
                  <a:lnTo>
                    <a:pt x="148370" y="18891"/>
                  </a:lnTo>
                  <a:lnTo>
                    <a:pt x="148370" y="24040"/>
                  </a:lnTo>
                  <a:lnTo>
                    <a:pt x="129452" y="5133"/>
                  </a:lnTo>
                  <a:lnTo>
                    <a:pt x="88966" y="45162"/>
                  </a:lnTo>
                  <a:lnTo>
                    <a:pt x="86805" y="48500"/>
                  </a:lnTo>
                  <a:lnTo>
                    <a:pt x="86435" y="52019"/>
                  </a:lnTo>
                  <a:lnTo>
                    <a:pt x="87605" y="55723"/>
                  </a:lnTo>
                  <a:lnTo>
                    <a:pt x="90240" y="59572"/>
                  </a:lnTo>
                  <a:lnTo>
                    <a:pt x="98660" y="65830"/>
                  </a:lnTo>
                  <a:lnTo>
                    <a:pt x="103460" y="67499"/>
                  </a:lnTo>
                  <a:lnTo>
                    <a:pt x="108518" y="68157"/>
                  </a:lnTo>
                  <a:lnTo>
                    <a:pt x="117048" y="69342"/>
                  </a:lnTo>
                  <a:lnTo>
                    <a:pt x="124444" y="73285"/>
                  </a:lnTo>
                  <a:lnTo>
                    <a:pt x="129857" y="79187"/>
                  </a:lnTo>
                  <a:lnTo>
                    <a:pt x="133265" y="86489"/>
                  </a:lnTo>
                  <a:lnTo>
                    <a:pt x="134714" y="94699"/>
                  </a:lnTo>
                  <a:lnTo>
                    <a:pt x="133991" y="103391"/>
                  </a:lnTo>
                  <a:lnTo>
                    <a:pt x="130853" y="111595"/>
                  </a:lnTo>
                  <a:lnTo>
                    <a:pt x="125364" y="119225"/>
                  </a:lnTo>
                  <a:lnTo>
                    <a:pt x="122412" y="121929"/>
                  </a:lnTo>
                  <a:lnTo>
                    <a:pt x="114836" y="127373"/>
                  </a:lnTo>
                  <a:lnTo>
                    <a:pt x="106422" y="130497"/>
                  </a:lnTo>
                  <a:lnTo>
                    <a:pt x="97762" y="131460"/>
                  </a:lnTo>
                  <a:lnTo>
                    <a:pt x="89533" y="130248"/>
                  </a:lnTo>
                  <a:lnTo>
                    <a:pt x="82009" y="126854"/>
                  </a:lnTo>
                  <a:lnTo>
                    <a:pt x="75861" y="121693"/>
                  </a:lnTo>
                  <a:lnTo>
                    <a:pt x="71888" y="114497"/>
                  </a:lnTo>
                  <a:lnTo>
                    <a:pt x="70700" y="105957"/>
                  </a:lnTo>
                  <a:lnTo>
                    <a:pt x="70041" y="100900"/>
                  </a:lnTo>
                  <a:lnTo>
                    <a:pt x="68370" y="96096"/>
                  </a:lnTo>
                  <a:lnTo>
                    <a:pt x="62100" y="87669"/>
                  </a:lnTo>
                  <a:lnTo>
                    <a:pt x="58470" y="85048"/>
                  </a:lnTo>
                  <a:lnTo>
                    <a:pt x="54730" y="83868"/>
                  </a:lnTo>
                  <a:lnTo>
                    <a:pt x="51195" y="84054"/>
                  </a:lnTo>
                  <a:lnTo>
                    <a:pt x="47681" y="86201"/>
                  </a:lnTo>
                  <a:lnTo>
                    <a:pt x="5135" y="129387"/>
                  </a:lnTo>
                  <a:lnTo>
                    <a:pt x="65959" y="190181"/>
                  </a:lnTo>
                  <a:lnTo>
                    <a:pt x="68835" y="194620"/>
                  </a:lnTo>
                  <a:lnTo>
                    <a:pt x="69106" y="199763"/>
                  </a:lnTo>
                  <a:lnTo>
                    <a:pt x="67550" y="204684"/>
                  </a:lnTo>
                  <a:lnTo>
                    <a:pt x="64258" y="209238"/>
                  </a:lnTo>
                  <a:lnTo>
                    <a:pt x="55157" y="216182"/>
                  </a:lnTo>
                  <a:lnTo>
                    <a:pt x="49465" y="218161"/>
                  </a:lnTo>
                  <a:lnTo>
                    <a:pt x="44040" y="218869"/>
                  </a:lnTo>
                  <a:lnTo>
                    <a:pt x="44055" y="218866"/>
                  </a:lnTo>
                  <a:lnTo>
                    <a:pt x="36170" y="219961"/>
                  </a:lnTo>
                  <a:lnTo>
                    <a:pt x="29936" y="223283"/>
                  </a:lnTo>
                  <a:lnTo>
                    <a:pt x="25542" y="228512"/>
                  </a:lnTo>
                  <a:lnTo>
                    <a:pt x="22560" y="235112"/>
                  </a:lnTo>
                  <a:lnTo>
                    <a:pt x="21492" y="242371"/>
                  </a:lnTo>
                  <a:lnTo>
                    <a:pt x="22356" y="250353"/>
                  </a:lnTo>
                  <a:lnTo>
                    <a:pt x="25149" y="257868"/>
                  </a:lnTo>
                  <a:lnTo>
                    <a:pt x="30161" y="264839"/>
                  </a:lnTo>
                  <a:lnTo>
                    <a:pt x="32455" y="267132"/>
                  </a:lnTo>
                  <a:lnTo>
                    <a:pt x="39420" y="272135"/>
                  </a:lnTo>
                  <a:lnTo>
                    <a:pt x="46942" y="274927"/>
                  </a:lnTo>
                  <a:lnTo>
                    <a:pt x="54654" y="275570"/>
                  </a:lnTo>
                  <a:lnTo>
                    <a:pt x="61928" y="274286"/>
                  </a:lnTo>
                  <a:lnTo>
                    <a:pt x="68301" y="271314"/>
                  </a:lnTo>
                  <a:lnTo>
                    <a:pt x="73303" y="266731"/>
                  </a:lnTo>
                  <a:lnTo>
                    <a:pt x="76440" y="260459"/>
                  </a:lnTo>
                  <a:lnTo>
                    <a:pt x="77538" y="252561"/>
                  </a:lnTo>
                  <a:lnTo>
                    <a:pt x="77535" y="252576"/>
                  </a:lnTo>
                  <a:lnTo>
                    <a:pt x="78243" y="247153"/>
                  </a:lnTo>
                  <a:lnTo>
                    <a:pt x="80226" y="241448"/>
                  </a:lnTo>
                  <a:lnTo>
                    <a:pt x="87410" y="232358"/>
                  </a:lnTo>
                  <a:lnTo>
                    <a:pt x="91954" y="229076"/>
                  </a:lnTo>
                  <a:lnTo>
                    <a:pt x="96878" y="227522"/>
                  </a:lnTo>
                  <a:lnTo>
                    <a:pt x="102021" y="227792"/>
                  </a:lnTo>
                  <a:lnTo>
                    <a:pt x="106465" y="230667"/>
                  </a:lnTo>
                  <a:lnTo>
                    <a:pt x="148370" y="272553"/>
                  </a:lnTo>
                  <a:lnTo>
                    <a:pt x="148370" y="277702"/>
                  </a:lnTo>
                  <a:lnTo>
                    <a:pt x="104168" y="233521"/>
                  </a:lnTo>
                  <a:lnTo>
                    <a:pt x="100857" y="231379"/>
                  </a:lnTo>
                  <a:lnTo>
                    <a:pt x="97346" y="231195"/>
                  </a:lnTo>
                  <a:lnTo>
                    <a:pt x="93609" y="232375"/>
                  </a:lnTo>
                  <a:lnTo>
                    <a:pt x="89961" y="235008"/>
                  </a:lnTo>
                  <a:lnTo>
                    <a:pt x="83470" y="243226"/>
                  </a:lnTo>
                  <a:lnTo>
                    <a:pt x="81809" y="247999"/>
                  </a:lnTo>
                  <a:lnTo>
                    <a:pt x="81150" y="253055"/>
                  </a:lnTo>
                  <a:lnTo>
                    <a:pt x="79968" y="261557"/>
                  </a:lnTo>
                  <a:lnTo>
                    <a:pt x="76265" y="268955"/>
                  </a:lnTo>
                  <a:lnTo>
                    <a:pt x="70342" y="274384"/>
                  </a:lnTo>
                  <a:lnTo>
                    <a:pt x="63037" y="277790"/>
                  </a:lnTo>
                  <a:lnTo>
                    <a:pt x="54823" y="279239"/>
                  </a:lnTo>
                  <a:lnTo>
                    <a:pt x="46135" y="278516"/>
                  </a:lnTo>
                  <a:lnTo>
                    <a:pt x="37697" y="275383"/>
                  </a:lnTo>
                  <a:lnTo>
                    <a:pt x="30088" y="269918"/>
                  </a:lnTo>
                  <a:lnTo>
                    <a:pt x="27372" y="267203"/>
                  </a:lnTo>
                  <a:lnTo>
                    <a:pt x="21905" y="259598"/>
                  </a:lnTo>
                  <a:lnTo>
                    <a:pt x="18779" y="251185"/>
                  </a:lnTo>
                  <a:lnTo>
                    <a:pt x="17816" y="242301"/>
                  </a:lnTo>
                  <a:lnTo>
                    <a:pt x="19028" y="234080"/>
                  </a:lnTo>
                  <a:lnTo>
                    <a:pt x="22424" y="226556"/>
                  </a:lnTo>
                  <a:lnTo>
                    <a:pt x="27597" y="220402"/>
                  </a:lnTo>
                  <a:lnTo>
                    <a:pt x="35030" y="216440"/>
                  </a:lnTo>
                  <a:lnTo>
                    <a:pt x="43560" y="215256"/>
                  </a:lnTo>
                  <a:lnTo>
                    <a:pt x="48618" y="214597"/>
                  </a:lnTo>
                  <a:lnTo>
                    <a:pt x="53410" y="212932"/>
                  </a:lnTo>
                  <a:lnTo>
                    <a:pt x="61624" y="206666"/>
                  </a:lnTo>
                  <a:lnTo>
                    <a:pt x="64250" y="203031"/>
                  </a:lnTo>
                  <a:lnTo>
                    <a:pt x="65431" y="199294"/>
                  </a:lnTo>
                  <a:lnTo>
                    <a:pt x="65246" y="195787"/>
                  </a:lnTo>
                  <a:lnTo>
                    <a:pt x="63104" y="192476"/>
                  </a:lnTo>
                  <a:lnTo>
                    <a:pt x="0" y="129404"/>
                  </a:lnTo>
                  <a:lnTo>
                    <a:pt x="45394" y="83326"/>
                  </a:lnTo>
                  <a:lnTo>
                    <a:pt x="50081" y="80466"/>
                  </a:lnTo>
                  <a:lnTo>
                    <a:pt x="55200" y="80195"/>
                  </a:lnTo>
                  <a:lnTo>
                    <a:pt x="60123" y="81750"/>
                  </a:lnTo>
                  <a:lnTo>
                    <a:pt x="64689" y="85047"/>
                  </a:lnTo>
                  <a:lnTo>
                    <a:pt x="71630" y="94377"/>
                  </a:lnTo>
                  <a:lnTo>
                    <a:pt x="73607" y="100054"/>
                  </a:lnTo>
                  <a:lnTo>
                    <a:pt x="74315" y="105477"/>
                  </a:lnTo>
                  <a:lnTo>
                    <a:pt x="74312" y="105462"/>
                  </a:lnTo>
                  <a:lnTo>
                    <a:pt x="75405" y="113327"/>
                  </a:lnTo>
                  <a:lnTo>
                    <a:pt x="78723" y="119338"/>
                  </a:lnTo>
                  <a:lnTo>
                    <a:pt x="83963" y="123737"/>
                  </a:lnTo>
                  <a:lnTo>
                    <a:pt x="90566" y="126718"/>
                  </a:lnTo>
                  <a:lnTo>
                    <a:pt x="97836" y="127787"/>
                  </a:lnTo>
                  <a:lnTo>
                    <a:pt x="105573" y="126928"/>
                  </a:lnTo>
                  <a:lnTo>
                    <a:pt x="113106" y="124131"/>
                  </a:lnTo>
                  <a:lnTo>
                    <a:pt x="120115" y="119095"/>
                  </a:lnTo>
                  <a:lnTo>
                    <a:pt x="122623" y="116798"/>
                  </a:lnTo>
                  <a:lnTo>
                    <a:pt x="127619" y="109850"/>
                  </a:lnTo>
                  <a:lnTo>
                    <a:pt x="130400" y="102578"/>
                  </a:lnTo>
                  <a:lnTo>
                    <a:pt x="131043" y="94868"/>
                  </a:lnTo>
                  <a:lnTo>
                    <a:pt x="129760" y="87598"/>
                  </a:lnTo>
                  <a:lnTo>
                    <a:pt x="126785" y="81227"/>
                  </a:lnTo>
                  <a:lnTo>
                    <a:pt x="122179" y="76205"/>
                  </a:lnTo>
                  <a:lnTo>
                    <a:pt x="115907" y="72861"/>
                  </a:lnTo>
                  <a:lnTo>
                    <a:pt x="108023" y="71767"/>
                  </a:lnTo>
                  <a:lnTo>
                    <a:pt x="108038" y="71770"/>
                  </a:lnTo>
                  <a:lnTo>
                    <a:pt x="102613" y="71063"/>
                  </a:lnTo>
                  <a:lnTo>
                    <a:pt x="96933" y="69086"/>
                  </a:lnTo>
                  <a:lnTo>
                    <a:pt x="87577" y="62137"/>
                  </a:lnTo>
                  <a:lnTo>
                    <a:pt x="84293" y="57334"/>
                  </a:lnTo>
                  <a:lnTo>
                    <a:pt x="82729" y="52388"/>
                  </a:lnTo>
                  <a:lnTo>
                    <a:pt x="83270" y="47251"/>
                  </a:lnTo>
                  <a:lnTo>
                    <a:pt x="86122" y="42848"/>
                  </a:lnTo>
                  <a:lnTo>
                    <a:pt x="129468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Shape 738"/>
            <p:cNvSpPr/>
            <p:nvPr/>
          </p:nvSpPr>
          <p:spPr>
            <a:xfrm>
              <a:off x="371245" y="1785867"/>
              <a:ext cx="148386" cy="279266"/>
            </a:xfrm>
            <a:custGeom>
              <a:avLst/>
              <a:gdLst/>
              <a:ahLst/>
              <a:cxnLst/>
              <a:rect l="0" t="0" r="0" b="0"/>
              <a:pathLst>
                <a:path w="148386" h="279266">
                  <a:moveTo>
                    <a:pt x="93549" y="0"/>
                  </a:moveTo>
                  <a:lnTo>
                    <a:pt x="102245" y="729"/>
                  </a:lnTo>
                  <a:lnTo>
                    <a:pt x="110453" y="3886"/>
                  </a:lnTo>
                  <a:lnTo>
                    <a:pt x="118022" y="9321"/>
                  </a:lnTo>
                  <a:lnTo>
                    <a:pt x="120975" y="12020"/>
                  </a:lnTo>
                  <a:lnTo>
                    <a:pt x="126455" y="19656"/>
                  </a:lnTo>
                  <a:lnTo>
                    <a:pt x="129583" y="28066"/>
                  </a:lnTo>
                  <a:lnTo>
                    <a:pt x="130555" y="36716"/>
                  </a:lnTo>
                  <a:lnTo>
                    <a:pt x="129340" y="45171"/>
                  </a:lnTo>
                  <a:lnTo>
                    <a:pt x="125938" y="52713"/>
                  </a:lnTo>
                  <a:lnTo>
                    <a:pt x="120756" y="58633"/>
                  </a:lnTo>
                  <a:lnTo>
                    <a:pt x="113342" y="62586"/>
                  </a:lnTo>
                  <a:lnTo>
                    <a:pt x="104812" y="63770"/>
                  </a:lnTo>
                  <a:lnTo>
                    <a:pt x="99752" y="64429"/>
                  </a:lnTo>
                  <a:lnTo>
                    <a:pt x="94977" y="66090"/>
                  </a:lnTo>
                  <a:lnTo>
                    <a:pt x="86756" y="72577"/>
                  </a:lnTo>
                  <a:lnTo>
                    <a:pt x="84122" y="76222"/>
                  </a:lnTo>
                  <a:lnTo>
                    <a:pt x="82941" y="79960"/>
                  </a:lnTo>
                  <a:lnTo>
                    <a:pt x="83126" y="83468"/>
                  </a:lnTo>
                  <a:lnTo>
                    <a:pt x="85268" y="86778"/>
                  </a:lnTo>
                  <a:lnTo>
                    <a:pt x="148386" y="149862"/>
                  </a:lnTo>
                  <a:lnTo>
                    <a:pt x="105265" y="192728"/>
                  </a:lnTo>
                  <a:lnTo>
                    <a:pt x="100863" y="195573"/>
                  </a:lnTo>
                  <a:lnTo>
                    <a:pt x="95724" y="196114"/>
                  </a:lnTo>
                  <a:lnTo>
                    <a:pt x="90754" y="194544"/>
                  </a:lnTo>
                  <a:lnTo>
                    <a:pt x="86189" y="191247"/>
                  </a:lnTo>
                  <a:lnTo>
                    <a:pt x="79248" y="181917"/>
                  </a:lnTo>
                  <a:lnTo>
                    <a:pt x="77270" y="176239"/>
                  </a:lnTo>
                  <a:lnTo>
                    <a:pt x="76563" y="170817"/>
                  </a:lnTo>
                  <a:lnTo>
                    <a:pt x="76566" y="170829"/>
                  </a:lnTo>
                  <a:lnTo>
                    <a:pt x="75473" y="162968"/>
                  </a:lnTo>
                  <a:lnTo>
                    <a:pt x="72142" y="156933"/>
                  </a:lnTo>
                  <a:lnTo>
                    <a:pt x="66913" y="152334"/>
                  </a:lnTo>
                  <a:lnTo>
                    <a:pt x="60317" y="149569"/>
                  </a:lnTo>
                  <a:lnTo>
                    <a:pt x="53013" y="148281"/>
                  </a:lnTo>
                  <a:lnTo>
                    <a:pt x="45103" y="149136"/>
                  </a:lnTo>
                  <a:lnTo>
                    <a:pt x="37559" y="152152"/>
                  </a:lnTo>
                  <a:lnTo>
                    <a:pt x="30572" y="157171"/>
                  </a:lnTo>
                  <a:lnTo>
                    <a:pt x="28278" y="159464"/>
                  </a:lnTo>
                  <a:lnTo>
                    <a:pt x="23259" y="166443"/>
                  </a:lnTo>
                  <a:lnTo>
                    <a:pt x="20477" y="173715"/>
                  </a:lnTo>
                  <a:lnTo>
                    <a:pt x="19835" y="181426"/>
                  </a:lnTo>
                  <a:lnTo>
                    <a:pt x="21118" y="188696"/>
                  </a:lnTo>
                  <a:lnTo>
                    <a:pt x="24092" y="195066"/>
                  </a:lnTo>
                  <a:lnTo>
                    <a:pt x="28699" y="200089"/>
                  </a:lnTo>
                  <a:lnTo>
                    <a:pt x="34970" y="203432"/>
                  </a:lnTo>
                  <a:lnTo>
                    <a:pt x="42855" y="204527"/>
                  </a:lnTo>
                  <a:lnTo>
                    <a:pt x="42840" y="204524"/>
                  </a:lnTo>
                  <a:lnTo>
                    <a:pt x="48265" y="205231"/>
                  </a:lnTo>
                  <a:lnTo>
                    <a:pt x="53945" y="207208"/>
                  </a:lnTo>
                  <a:lnTo>
                    <a:pt x="63307" y="214166"/>
                  </a:lnTo>
                  <a:lnTo>
                    <a:pt x="66335" y="218705"/>
                  </a:lnTo>
                  <a:lnTo>
                    <a:pt x="68152" y="223633"/>
                  </a:lnTo>
                  <a:lnTo>
                    <a:pt x="67611" y="228788"/>
                  </a:lnTo>
                  <a:lnTo>
                    <a:pt x="64777" y="233424"/>
                  </a:lnTo>
                  <a:lnTo>
                    <a:pt x="18910" y="279266"/>
                  </a:lnTo>
                  <a:lnTo>
                    <a:pt x="0" y="260366"/>
                  </a:lnTo>
                  <a:lnTo>
                    <a:pt x="0" y="255217"/>
                  </a:lnTo>
                  <a:lnTo>
                    <a:pt x="18910" y="274117"/>
                  </a:lnTo>
                  <a:lnTo>
                    <a:pt x="61888" y="231159"/>
                  </a:lnTo>
                  <a:lnTo>
                    <a:pt x="64070" y="227592"/>
                  </a:lnTo>
                  <a:lnTo>
                    <a:pt x="64438" y="224092"/>
                  </a:lnTo>
                  <a:lnTo>
                    <a:pt x="63066" y="220369"/>
                  </a:lnTo>
                  <a:lnTo>
                    <a:pt x="60625" y="216710"/>
                  </a:lnTo>
                  <a:lnTo>
                    <a:pt x="52225" y="210466"/>
                  </a:lnTo>
                  <a:lnTo>
                    <a:pt x="47418" y="208795"/>
                  </a:lnTo>
                  <a:lnTo>
                    <a:pt x="42360" y="208137"/>
                  </a:lnTo>
                  <a:lnTo>
                    <a:pt x="33830" y="206952"/>
                  </a:lnTo>
                  <a:lnTo>
                    <a:pt x="26434" y="203009"/>
                  </a:lnTo>
                  <a:lnTo>
                    <a:pt x="21021" y="197106"/>
                  </a:lnTo>
                  <a:lnTo>
                    <a:pt x="17613" y="189804"/>
                  </a:lnTo>
                  <a:lnTo>
                    <a:pt x="16164" y="181595"/>
                  </a:lnTo>
                  <a:lnTo>
                    <a:pt x="16887" y="172903"/>
                  </a:lnTo>
                  <a:lnTo>
                    <a:pt x="20024" y="164699"/>
                  </a:lnTo>
                  <a:lnTo>
                    <a:pt x="25489" y="157100"/>
                  </a:lnTo>
                  <a:lnTo>
                    <a:pt x="28205" y="154386"/>
                  </a:lnTo>
                  <a:lnTo>
                    <a:pt x="35795" y="148932"/>
                  </a:lnTo>
                  <a:lnTo>
                    <a:pt x="44210" y="145569"/>
                  </a:lnTo>
                  <a:lnTo>
                    <a:pt x="53143" y="144603"/>
                  </a:lnTo>
                  <a:lnTo>
                    <a:pt x="61345" y="146051"/>
                  </a:lnTo>
                  <a:lnTo>
                    <a:pt x="68872" y="149206"/>
                  </a:lnTo>
                  <a:lnTo>
                    <a:pt x="75029" y="154622"/>
                  </a:lnTo>
                  <a:lnTo>
                    <a:pt x="78990" y="161797"/>
                  </a:lnTo>
                  <a:lnTo>
                    <a:pt x="80177" y="170337"/>
                  </a:lnTo>
                  <a:lnTo>
                    <a:pt x="80837" y="175394"/>
                  </a:lnTo>
                  <a:lnTo>
                    <a:pt x="82508" y="180198"/>
                  </a:lnTo>
                  <a:lnTo>
                    <a:pt x="88777" y="188624"/>
                  </a:lnTo>
                  <a:lnTo>
                    <a:pt x="92408" y="191245"/>
                  </a:lnTo>
                  <a:lnTo>
                    <a:pt x="96096" y="192410"/>
                  </a:lnTo>
                  <a:lnTo>
                    <a:pt x="99616" y="192039"/>
                  </a:lnTo>
                  <a:lnTo>
                    <a:pt x="102971" y="189869"/>
                  </a:lnTo>
                  <a:lnTo>
                    <a:pt x="143235" y="149854"/>
                  </a:lnTo>
                  <a:lnTo>
                    <a:pt x="82413" y="89073"/>
                  </a:lnTo>
                  <a:lnTo>
                    <a:pt x="79536" y="84631"/>
                  </a:lnTo>
                  <a:lnTo>
                    <a:pt x="79266" y="79491"/>
                  </a:lnTo>
                  <a:lnTo>
                    <a:pt x="80821" y="74569"/>
                  </a:lnTo>
                  <a:lnTo>
                    <a:pt x="84105" y="70028"/>
                  </a:lnTo>
                  <a:lnTo>
                    <a:pt x="93199" y="62847"/>
                  </a:lnTo>
                  <a:lnTo>
                    <a:pt x="98907" y="60865"/>
                  </a:lnTo>
                  <a:lnTo>
                    <a:pt x="104332" y="60157"/>
                  </a:lnTo>
                  <a:lnTo>
                    <a:pt x="104317" y="60160"/>
                  </a:lnTo>
                  <a:lnTo>
                    <a:pt x="112202" y="59065"/>
                  </a:lnTo>
                  <a:lnTo>
                    <a:pt x="118448" y="55736"/>
                  </a:lnTo>
                  <a:lnTo>
                    <a:pt x="122840" y="50719"/>
                  </a:lnTo>
                  <a:lnTo>
                    <a:pt x="125811" y="44143"/>
                  </a:lnTo>
                  <a:lnTo>
                    <a:pt x="126882" y="36631"/>
                  </a:lnTo>
                  <a:lnTo>
                    <a:pt x="126025" y="28949"/>
                  </a:lnTo>
                  <a:lnTo>
                    <a:pt x="123222" y="21385"/>
                  </a:lnTo>
                  <a:lnTo>
                    <a:pt x="118233" y="14446"/>
                  </a:lnTo>
                  <a:lnTo>
                    <a:pt x="115725" y="12148"/>
                  </a:lnTo>
                  <a:lnTo>
                    <a:pt x="108681" y="7100"/>
                  </a:lnTo>
                  <a:lnTo>
                    <a:pt x="101452" y="4323"/>
                  </a:lnTo>
                  <a:lnTo>
                    <a:pt x="93683" y="3690"/>
                  </a:lnTo>
                  <a:lnTo>
                    <a:pt x="86413" y="4973"/>
                  </a:lnTo>
                  <a:lnTo>
                    <a:pt x="80085" y="7924"/>
                  </a:lnTo>
                  <a:lnTo>
                    <a:pt x="75046" y="12544"/>
                  </a:lnTo>
                  <a:lnTo>
                    <a:pt x="71701" y="18813"/>
                  </a:lnTo>
                  <a:lnTo>
                    <a:pt x="70606" y="26693"/>
                  </a:lnTo>
                  <a:lnTo>
                    <a:pt x="70609" y="26678"/>
                  </a:lnTo>
                  <a:lnTo>
                    <a:pt x="69901" y="32101"/>
                  </a:lnTo>
                  <a:lnTo>
                    <a:pt x="67921" y="37790"/>
                  </a:lnTo>
                  <a:lnTo>
                    <a:pt x="60974" y="46886"/>
                  </a:lnTo>
                  <a:lnTo>
                    <a:pt x="56417" y="50178"/>
                  </a:lnTo>
                  <a:lnTo>
                    <a:pt x="51494" y="51732"/>
                  </a:lnTo>
                  <a:lnTo>
                    <a:pt x="46351" y="51462"/>
                  </a:lnTo>
                  <a:lnTo>
                    <a:pt x="41907" y="48587"/>
                  </a:lnTo>
                  <a:lnTo>
                    <a:pt x="0" y="6704"/>
                  </a:lnTo>
                  <a:lnTo>
                    <a:pt x="0" y="1555"/>
                  </a:lnTo>
                  <a:lnTo>
                    <a:pt x="44203" y="45732"/>
                  </a:lnTo>
                  <a:lnTo>
                    <a:pt x="47515" y="47875"/>
                  </a:lnTo>
                  <a:lnTo>
                    <a:pt x="51025" y="48059"/>
                  </a:lnTo>
                  <a:lnTo>
                    <a:pt x="54764" y="46879"/>
                  </a:lnTo>
                  <a:lnTo>
                    <a:pt x="58400" y="44254"/>
                  </a:lnTo>
                  <a:lnTo>
                    <a:pt x="64669" y="36044"/>
                  </a:lnTo>
                  <a:lnTo>
                    <a:pt x="66335" y="31255"/>
                  </a:lnTo>
                  <a:lnTo>
                    <a:pt x="66994" y="26198"/>
                  </a:lnTo>
                  <a:lnTo>
                    <a:pt x="68179" y="17673"/>
                  </a:lnTo>
                  <a:lnTo>
                    <a:pt x="72125" y="10292"/>
                  </a:lnTo>
                  <a:lnTo>
                    <a:pt x="78030" y="4858"/>
                  </a:lnTo>
                  <a:lnTo>
                    <a:pt x="85335" y="1457"/>
                  </a:lnTo>
                  <a:lnTo>
                    <a:pt x="93549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Shape 739"/>
            <p:cNvSpPr/>
            <p:nvPr/>
          </p:nvSpPr>
          <p:spPr>
            <a:xfrm>
              <a:off x="193548" y="1746504"/>
              <a:ext cx="353568" cy="353568"/>
            </a:xfrm>
            <a:custGeom>
              <a:avLst/>
              <a:gdLst/>
              <a:ahLst/>
              <a:cxnLst/>
              <a:rect l="0" t="0" r="0" b="0"/>
              <a:pathLst>
                <a:path w="353568" h="353568">
                  <a:moveTo>
                    <a:pt x="0" y="353568"/>
                  </a:moveTo>
                  <a:lnTo>
                    <a:pt x="353568" y="353568"/>
                  </a:lnTo>
                  <a:lnTo>
                    <a:pt x="3535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08990" y="1785669"/>
              <a:ext cx="1483001" cy="37742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Chapter 3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532378" y="1688768"/>
              <a:ext cx="3197952" cy="26442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Theoretical Framework (quantitative)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532379" y="1966135"/>
              <a:ext cx="3197952" cy="26442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Conceptual Framework (qualitative)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4" name="Shape 743"/>
            <p:cNvSpPr/>
            <p:nvPr/>
          </p:nvSpPr>
          <p:spPr>
            <a:xfrm>
              <a:off x="0" y="2404872"/>
              <a:ext cx="6800088" cy="640080"/>
            </a:xfrm>
            <a:custGeom>
              <a:avLst/>
              <a:gdLst/>
              <a:ahLst/>
              <a:cxnLst/>
              <a:rect l="0" t="0" r="0" b="0"/>
              <a:pathLst>
                <a:path w="6800088" h="640080">
                  <a:moveTo>
                    <a:pt x="64008" y="0"/>
                  </a:moveTo>
                  <a:lnTo>
                    <a:pt x="6736081" y="0"/>
                  </a:lnTo>
                  <a:cubicBezTo>
                    <a:pt x="6771386" y="0"/>
                    <a:pt x="6800088" y="28702"/>
                    <a:pt x="6800088" y="64008"/>
                  </a:cubicBezTo>
                  <a:lnTo>
                    <a:pt x="6800088" y="576072"/>
                  </a:lnTo>
                  <a:cubicBezTo>
                    <a:pt x="6800088" y="611378"/>
                    <a:pt x="6771386" y="640080"/>
                    <a:pt x="6736081" y="640080"/>
                  </a:cubicBezTo>
                  <a:lnTo>
                    <a:pt x="64008" y="640080"/>
                  </a:lnTo>
                  <a:cubicBezTo>
                    <a:pt x="28651" y="640080"/>
                    <a:pt x="0" y="611378"/>
                    <a:pt x="0" y="576072"/>
                  </a:cubicBezTo>
                  <a:lnTo>
                    <a:pt x="0" y="64008"/>
                  </a:lnTo>
                  <a:cubicBezTo>
                    <a:pt x="0" y="28702"/>
                    <a:pt x="28651" y="0"/>
                    <a:pt x="64008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EECC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Shape 744"/>
            <p:cNvSpPr/>
            <p:nvPr/>
          </p:nvSpPr>
          <p:spPr>
            <a:xfrm>
              <a:off x="227481" y="2582130"/>
              <a:ext cx="108988" cy="218439"/>
            </a:xfrm>
            <a:custGeom>
              <a:avLst/>
              <a:gdLst/>
              <a:ahLst/>
              <a:cxnLst/>
              <a:rect l="0" t="0" r="0" b="0"/>
              <a:pathLst>
                <a:path w="108988" h="218439">
                  <a:moveTo>
                    <a:pt x="108988" y="0"/>
                  </a:moveTo>
                  <a:lnTo>
                    <a:pt x="108988" y="21410"/>
                  </a:lnTo>
                  <a:cubicBezTo>
                    <a:pt x="60873" y="21410"/>
                    <a:pt x="21506" y="60757"/>
                    <a:pt x="21506" y="108849"/>
                  </a:cubicBezTo>
                  <a:cubicBezTo>
                    <a:pt x="21506" y="144918"/>
                    <a:pt x="43650" y="176068"/>
                    <a:pt x="75020" y="189389"/>
                  </a:cubicBezTo>
                  <a:lnTo>
                    <a:pt x="108988" y="196289"/>
                  </a:lnTo>
                  <a:lnTo>
                    <a:pt x="108988" y="218439"/>
                  </a:lnTo>
                  <a:lnTo>
                    <a:pt x="66893" y="209888"/>
                  </a:lnTo>
                  <a:cubicBezTo>
                    <a:pt x="27680" y="193237"/>
                    <a:pt x="0" y="154300"/>
                    <a:pt x="0" y="109213"/>
                  </a:cubicBezTo>
                  <a:cubicBezTo>
                    <a:pt x="0" y="64127"/>
                    <a:pt x="27680" y="25196"/>
                    <a:pt x="66893" y="8548"/>
                  </a:cubicBezTo>
                  <a:lnTo>
                    <a:pt x="108988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Shape 745"/>
            <p:cNvSpPr/>
            <p:nvPr/>
          </p:nvSpPr>
          <p:spPr>
            <a:xfrm>
              <a:off x="336469" y="2582056"/>
              <a:ext cx="181158" cy="287810"/>
            </a:xfrm>
            <a:custGeom>
              <a:avLst/>
              <a:gdLst/>
              <a:ahLst/>
              <a:cxnLst/>
              <a:rect l="0" t="0" r="0" b="0"/>
              <a:pathLst>
                <a:path w="181158" h="287810">
                  <a:moveTo>
                    <a:pt x="365" y="0"/>
                  </a:moveTo>
                  <a:cubicBezTo>
                    <a:pt x="60508" y="0"/>
                    <a:pt x="109717" y="49173"/>
                    <a:pt x="109717" y="109288"/>
                  </a:cubicBezTo>
                  <a:cubicBezTo>
                    <a:pt x="109717" y="134062"/>
                    <a:pt x="101333" y="157379"/>
                    <a:pt x="87117" y="175596"/>
                  </a:cubicBezTo>
                  <a:lnTo>
                    <a:pt x="103156" y="191626"/>
                  </a:lnTo>
                  <a:cubicBezTo>
                    <a:pt x="111175" y="190169"/>
                    <a:pt x="119559" y="192355"/>
                    <a:pt x="125755" y="198549"/>
                  </a:cubicBezTo>
                  <a:lnTo>
                    <a:pt x="171316" y="244090"/>
                  </a:lnTo>
                  <a:cubicBezTo>
                    <a:pt x="181158" y="253927"/>
                    <a:pt x="181158" y="269958"/>
                    <a:pt x="171680" y="280159"/>
                  </a:cubicBezTo>
                  <a:cubicBezTo>
                    <a:pt x="166577" y="285260"/>
                    <a:pt x="160019" y="287810"/>
                    <a:pt x="153458" y="287810"/>
                  </a:cubicBezTo>
                  <a:cubicBezTo>
                    <a:pt x="146897" y="287810"/>
                    <a:pt x="140336" y="285260"/>
                    <a:pt x="135233" y="280159"/>
                  </a:cubicBezTo>
                  <a:lnTo>
                    <a:pt x="89669" y="234617"/>
                  </a:lnTo>
                  <a:cubicBezTo>
                    <a:pt x="83472" y="228424"/>
                    <a:pt x="81285" y="220044"/>
                    <a:pt x="82743" y="212029"/>
                  </a:cubicBezTo>
                  <a:lnTo>
                    <a:pt x="66705" y="195999"/>
                  </a:lnTo>
                  <a:cubicBezTo>
                    <a:pt x="48115" y="210207"/>
                    <a:pt x="25151" y="218587"/>
                    <a:pt x="365" y="218587"/>
                  </a:cubicBezTo>
                  <a:lnTo>
                    <a:pt x="0" y="218513"/>
                  </a:lnTo>
                  <a:lnTo>
                    <a:pt x="0" y="196363"/>
                  </a:lnTo>
                  <a:lnTo>
                    <a:pt x="0" y="196363"/>
                  </a:lnTo>
                  <a:cubicBezTo>
                    <a:pt x="48115" y="196363"/>
                    <a:pt x="87482" y="157015"/>
                    <a:pt x="87482" y="108923"/>
                  </a:cubicBezTo>
                  <a:cubicBezTo>
                    <a:pt x="87482" y="60832"/>
                    <a:pt x="48115" y="21484"/>
                    <a:pt x="0" y="21484"/>
                  </a:cubicBezTo>
                  <a:lnTo>
                    <a:pt x="0" y="74"/>
                  </a:lnTo>
                  <a:lnTo>
                    <a:pt x="36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Shape 746"/>
            <p:cNvSpPr/>
            <p:nvPr/>
          </p:nvSpPr>
          <p:spPr>
            <a:xfrm>
              <a:off x="247304" y="2601854"/>
              <a:ext cx="89314" cy="178541"/>
            </a:xfrm>
            <a:custGeom>
              <a:avLst/>
              <a:gdLst/>
              <a:ahLst/>
              <a:cxnLst/>
              <a:rect l="0" t="0" r="0" b="0"/>
              <a:pathLst>
                <a:path w="89314" h="178541">
                  <a:moveTo>
                    <a:pt x="89314" y="0"/>
                  </a:moveTo>
                  <a:lnTo>
                    <a:pt x="89314" y="0"/>
                  </a:lnTo>
                  <a:lnTo>
                    <a:pt x="89314" y="3663"/>
                  </a:lnTo>
                  <a:lnTo>
                    <a:pt x="72134" y="5447"/>
                  </a:lnTo>
                  <a:lnTo>
                    <a:pt x="56087" y="10348"/>
                  </a:lnTo>
                  <a:lnTo>
                    <a:pt x="41590" y="18373"/>
                  </a:lnTo>
                  <a:lnTo>
                    <a:pt x="28870" y="28857"/>
                  </a:lnTo>
                  <a:lnTo>
                    <a:pt x="18381" y="41571"/>
                  </a:lnTo>
                  <a:lnTo>
                    <a:pt x="10353" y="56060"/>
                  </a:lnTo>
                  <a:lnTo>
                    <a:pt x="5449" y="72099"/>
                  </a:lnTo>
                  <a:lnTo>
                    <a:pt x="3665" y="89271"/>
                  </a:lnTo>
                  <a:lnTo>
                    <a:pt x="5450" y="106442"/>
                  </a:lnTo>
                  <a:lnTo>
                    <a:pt x="10353" y="122481"/>
                  </a:lnTo>
                  <a:lnTo>
                    <a:pt x="18382" y="136971"/>
                  </a:lnTo>
                  <a:lnTo>
                    <a:pt x="28871" y="149685"/>
                  </a:lnTo>
                  <a:lnTo>
                    <a:pt x="41592" y="160169"/>
                  </a:lnTo>
                  <a:lnTo>
                    <a:pt x="56087" y="168193"/>
                  </a:lnTo>
                  <a:lnTo>
                    <a:pt x="72134" y="173094"/>
                  </a:lnTo>
                  <a:lnTo>
                    <a:pt x="89314" y="174878"/>
                  </a:lnTo>
                  <a:lnTo>
                    <a:pt x="89314" y="178541"/>
                  </a:lnTo>
                  <a:lnTo>
                    <a:pt x="71407" y="176683"/>
                  </a:lnTo>
                  <a:lnTo>
                    <a:pt x="54652" y="171564"/>
                  </a:lnTo>
                  <a:lnTo>
                    <a:pt x="39531" y="163193"/>
                  </a:lnTo>
                  <a:lnTo>
                    <a:pt x="26281" y="152272"/>
                  </a:lnTo>
                  <a:lnTo>
                    <a:pt x="15355" y="139029"/>
                  </a:lnTo>
                  <a:lnTo>
                    <a:pt x="6980" y="123915"/>
                  </a:lnTo>
                  <a:lnTo>
                    <a:pt x="1859" y="107168"/>
                  </a:lnTo>
                  <a:lnTo>
                    <a:pt x="0" y="89271"/>
                  </a:lnTo>
                  <a:lnTo>
                    <a:pt x="1859" y="71373"/>
                  </a:lnTo>
                  <a:lnTo>
                    <a:pt x="6980" y="54625"/>
                  </a:lnTo>
                  <a:lnTo>
                    <a:pt x="15355" y="39512"/>
                  </a:lnTo>
                  <a:lnTo>
                    <a:pt x="26281" y="26269"/>
                  </a:lnTo>
                  <a:lnTo>
                    <a:pt x="39531" y="15348"/>
                  </a:lnTo>
                  <a:lnTo>
                    <a:pt x="54652" y="6977"/>
                  </a:lnTo>
                  <a:lnTo>
                    <a:pt x="71407" y="1858"/>
                  </a:lnTo>
                  <a:lnTo>
                    <a:pt x="8931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Shape 747"/>
            <p:cNvSpPr/>
            <p:nvPr/>
          </p:nvSpPr>
          <p:spPr>
            <a:xfrm>
              <a:off x="225661" y="2580258"/>
              <a:ext cx="110956" cy="222203"/>
            </a:xfrm>
            <a:custGeom>
              <a:avLst/>
              <a:gdLst/>
              <a:ahLst/>
              <a:cxnLst/>
              <a:rect l="0" t="0" r="0" b="0"/>
              <a:pathLst>
                <a:path w="110956" h="222203">
                  <a:moveTo>
                    <a:pt x="110956" y="0"/>
                  </a:moveTo>
                  <a:lnTo>
                    <a:pt x="110956" y="3663"/>
                  </a:lnTo>
                  <a:lnTo>
                    <a:pt x="89591" y="5888"/>
                  </a:lnTo>
                  <a:lnTo>
                    <a:pt x="69578" y="12111"/>
                  </a:lnTo>
                  <a:lnTo>
                    <a:pt x="51140" y="21994"/>
                  </a:lnTo>
                  <a:lnTo>
                    <a:pt x="35247" y="35194"/>
                  </a:lnTo>
                  <a:lnTo>
                    <a:pt x="22040" y="51079"/>
                  </a:lnTo>
                  <a:lnTo>
                    <a:pt x="12175" y="69455"/>
                  </a:lnTo>
                  <a:lnTo>
                    <a:pt x="5905" y="89601"/>
                  </a:lnTo>
                  <a:lnTo>
                    <a:pt x="3665" y="111094"/>
                  </a:lnTo>
                  <a:lnTo>
                    <a:pt x="5905" y="132589"/>
                  </a:lnTo>
                  <a:lnTo>
                    <a:pt x="12175" y="152734"/>
                  </a:lnTo>
                  <a:lnTo>
                    <a:pt x="22036" y="171102"/>
                  </a:lnTo>
                  <a:lnTo>
                    <a:pt x="35247" y="186992"/>
                  </a:lnTo>
                  <a:lnTo>
                    <a:pt x="51149" y="200200"/>
                  </a:lnTo>
                  <a:lnTo>
                    <a:pt x="69525" y="210056"/>
                  </a:lnTo>
                  <a:lnTo>
                    <a:pt x="89679" y="216323"/>
                  </a:lnTo>
                  <a:lnTo>
                    <a:pt x="110956" y="218538"/>
                  </a:lnTo>
                  <a:lnTo>
                    <a:pt x="110956" y="222203"/>
                  </a:lnTo>
                  <a:lnTo>
                    <a:pt x="88946" y="219911"/>
                  </a:lnTo>
                  <a:lnTo>
                    <a:pt x="68102" y="213429"/>
                  </a:lnTo>
                  <a:lnTo>
                    <a:pt x="49105" y="203240"/>
                  </a:lnTo>
                  <a:lnTo>
                    <a:pt x="32660" y="189581"/>
                  </a:lnTo>
                  <a:lnTo>
                    <a:pt x="18994" y="173143"/>
                  </a:lnTo>
                  <a:lnTo>
                    <a:pt x="8800" y="154155"/>
                  </a:lnTo>
                  <a:lnTo>
                    <a:pt x="2315" y="133322"/>
                  </a:lnTo>
                  <a:lnTo>
                    <a:pt x="0" y="111094"/>
                  </a:lnTo>
                  <a:lnTo>
                    <a:pt x="2315" y="88867"/>
                  </a:lnTo>
                  <a:lnTo>
                    <a:pt x="8800" y="68033"/>
                  </a:lnTo>
                  <a:lnTo>
                    <a:pt x="18994" y="49046"/>
                  </a:lnTo>
                  <a:lnTo>
                    <a:pt x="32660" y="32608"/>
                  </a:lnTo>
                  <a:lnTo>
                    <a:pt x="49105" y="18949"/>
                  </a:lnTo>
                  <a:lnTo>
                    <a:pt x="68102" y="8751"/>
                  </a:lnTo>
                  <a:lnTo>
                    <a:pt x="88946" y="2284"/>
                  </a:lnTo>
                  <a:lnTo>
                    <a:pt x="11095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Shape 748"/>
            <p:cNvSpPr/>
            <p:nvPr/>
          </p:nvSpPr>
          <p:spPr>
            <a:xfrm>
              <a:off x="336618" y="2601854"/>
              <a:ext cx="89314" cy="178541"/>
            </a:xfrm>
            <a:custGeom>
              <a:avLst/>
              <a:gdLst/>
              <a:ahLst/>
              <a:cxnLst/>
              <a:rect l="0" t="0" r="0" b="0"/>
              <a:pathLst>
                <a:path w="89314" h="178541">
                  <a:moveTo>
                    <a:pt x="0" y="0"/>
                  </a:moveTo>
                  <a:lnTo>
                    <a:pt x="17906" y="1858"/>
                  </a:lnTo>
                  <a:lnTo>
                    <a:pt x="34662" y="6977"/>
                  </a:lnTo>
                  <a:lnTo>
                    <a:pt x="49783" y="15348"/>
                  </a:lnTo>
                  <a:lnTo>
                    <a:pt x="63032" y="26269"/>
                  </a:lnTo>
                  <a:lnTo>
                    <a:pt x="73959" y="39512"/>
                  </a:lnTo>
                  <a:lnTo>
                    <a:pt x="82333" y="54626"/>
                  </a:lnTo>
                  <a:lnTo>
                    <a:pt x="87455" y="71373"/>
                  </a:lnTo>
                  <a:lnTo>
                    <a:pt x="89314" y="89271"/>
                  </a:lnTo>
                  <a:lnTo>
                    <a:pt x="87455" y="107168"/>
                  </a:lnTo>
                  <a:lnTo>
                    <a:pt x="82333" y="123915"/>
                  </a:lnTo>
                  <a:lnTo>
                    <a:pt x="73959" y="139029"/>
                  </a:lnTo>
                  <a:lnTo>
                    <a:pt x="63033" y="152272"/>
                  </a:lnTo>
                  <a:lnTo>
                    <a:pt x="49783" y="163193"/>
                  </a:lnTo>
                  <a:lnTo>
                    <a:pt x="34662" y="171564"/>
                  </a:lnTo>
                  <a:lnTo>
                    <a:pt x="17906" y="176683"/>
                  </a:lnTo>
                  <a:lnTo>
                    <a:pt x="0" y="178541"/>
                  </a:lnTo>
                  <a:lnTo>
                    <a:pt x="0" y="174878"/>
                  </a:lnTo>
                  <a:lnTo>
                    <a:pt x="17180" y="173094"/>
                  </a:lnTo>
                  <a:lnTo>
                    <a:pt x="33225" y="168194"/>
                  </a:lnTo>
                  <a:lnTo>
                    <a:pt x="47722" y="160169"/>
                  </a:lnTo>
                  <a:lnTo>
                    <a:pt x="60443" y="149685"/>
                  </a:lnTo>
                  <a:lnTo>
                    <a:pt x="70932" y="136970"/>
                  </a:lnTo>
                  <a:lnTo>
                    <a:pt x="78961" y="122481"/>
                  </a:lnTo>
                  <a:lnTo>
                    <a:pt x="83864" y="106442"/>
                  </a:lnTo>
                  <a:lnTo>
                    <a:pt x="85649" y="89271"/>
                  </a:lnTo>
                  <a:lnTo>
                    <a:pt x="83864" y="72099"/>
                  </a:lnTo>
                  <a:lnTo>
                    <a:pt x="78961" y="56060"/>
                  </a:lnTo>
                  <a:lnTo>
                    <a:pt x="70932" y="41571"/>
                  </a:lnTo>
                  <a:lnTo>
                    <a:pt x="60444" y="28857"/>
                  </a:lnTo>
                  <a:lnTo>
                    <a:pt x="47723" y="18373"/>
                  </a:lnTo>
                  <a:lnTo>
                    <a:pt x="33227" y="10348"/>
                  </a:lnTo>
                  <a:lnTo>
                    <a:pt x="17180" y="5447"/>
                  </a:lnTo>
                  <a:lnTo>
                    <a:pt x="0" y="36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0" name="Shape 749"/>
            <p:cNvSpPr/>
            <p:nvPr/>
          </p:nvSpPr>
          <p:spPr>
            <a:xfrm>
              <a:off x="336618" y="2580234"/>
              <a:ext cx="180462" cy="291494"/>
            </a:xfrm>
            <a:custGeom>
              <a:avLst/>
              <a:gdLst/>
              <a:ahLst/>
              <a:cxnLst/>
              <a:rect l="0" t="0" r="0" b="0"/>
              <a:pathLst>
                <a:path w="180462" h="291494">
                  <a:moveTo>
                    <a:pt x="228" y="0"/>
                  </a:moveTo>
                  <a:lnTo>
                    <a:pt x="22466" y="2308"/>
                  </a:lnTo>
                  <a:lnTo>
                    <a:pt x="43310" y="8774"/>
                  </a:lnTo>
                  <a:lnTo>
                    <a:pt x="62306" y="18973"/>
                  </a:lnTo>
                  <a:lnTo>
                    <a:pt x="78752" y="32632"/>
                  </a:lnTo>
                  <a:lnTo>
                    <a:pt x="92418" y="49069"/>
                  </a:lnTo>
                  <a:lnTo>
                    <a:pt x="102612" y="68057"/>
                  </a:lnTo>
                  <a:lnTo>
                    <a:pt x="109097" y="88891"/>
                  </a:lnTo>
                  <a:lnTo>
                    <a:pt x="111412" y="111103"/>
                  </a:lnTo>
                  <a:lnTo>
                    <a:pt x="109790" y="129636"/>
                  </a:lnTo>
                  <a:lnTo>
                    <a:pt x="105388" y="147454"/>
                  </a:lnTo>
                  <a:lnTo>
                    <a:pt x="98204" y="163907"/>
                  </a:lnTo>
                  <a:lnTo>
                    <a:pt x="89370" y="177361"/>
                  </a:lnTo>
                  <a:lnTo>
                    <a:pt x="103889" y="191669"/>
                  </a:lnTo>
                  <a:lnTo>
                    <a:pt x="109222" y="191259"/>
                  </a:lnTo>
                  <a:lnTo>
                    <a:pt x="115798" y="192476"/>
                  </a:lnTo>
                  <a:lnTo>
                    <a:pt x="121667" y="194921"/>
                  </a:lnTo>
                  <a:lnTo>
                    <a:pt x="126961" y="199010"/>
                  </a:lnTo>
                  <a:lnTo>
                    <a:pt x="172746" y="244767"/>
                  </a:lnTo>
                  <a:lnTo>
                    <a:pt x="178518" y="253654"/>
                  </a:lnTo>
                  <a:lnTo>
                    <a:pt x="180462" y="263889"/>
                  </a:lnTo>
                  <a:lnTo>
                    <a:pt x="178761" y="274135"/>
                  </a:lnTo>
                  <a:lnTo>
                    <a:pt x="172898" y="283423"/>
                  </a:lnTo>
                  <a:lnTo>
                    <a:pt x="163816" y="289540"/>
                  </a:lnTo>
                  <a:lnTo>
                    <a:pt x="153318" y="291494"/>
                  </a:lnTo>
                  <a:lnTo>
                    <a:pt x="143054" y="289540"/>
                  </a:lnTo>
                  <a:lnTo>
                    <a:pt x="133939" y="283547"/>
                  </a:lnTo>
                  <a:lnTo>
                    <a:pt x="88162" y="237790"/>
                  </a:lnTo>
                  <a:lnTo>
                    <a:pt x="84071" y="232498"/>
                  </a:lnTo>
                  <a:lnTo>
                    <a:pt x="81625" y="226633"/>
                  </a:lnTo>
                  <a:lnTo>
                    <a:pt x="80407" y="220059"/>
                  </a:lnTo>
                  <a:lnTo>
                    <a:pt x="80818" y="214729"/>
                  </a:lnTo>
                  <a:lnTo>
                    <a:pt x="66495" y="200209"/>
                  </a:lnTo>
                  <a:lnTo>
                    <a:pt x="52808" y="209047"/>
                  </a:lnTo>
                  <a:lnTo>
                    <a:pt x="36357" y="216228"/>
                  </a:lnTo>
                  <a:lnTo>
                    <a:pt x="18757" y="220627"/>
                  </a:lnTo>
                  <a:lnTo>
                    <a:pt x="213" y="222248"/>
                  </a:lnTo>
                  <a:lnTo>
                    <a:pt x="0" y="222226"/>
                  </a:lnTo>
                  <a:lnTo>
                    <a:pt x="0" y="218561"/>
                  </a:lnTo>
                  <a:lnTo>
                    <a:pt x="244" y="218587"/>
                  </a:lnTo>
                  <a:lnTo>
                    <a:pt x="18154" y="217020"/>
                  </a:lnTo>
                  <a:lnTo>
                    <a:pt x="35178" y="212766"/>
                  </a:lnTo>
                  <a:lnTo>
                    <a:pt x="51074" y="205829"/>
                  </a:lnTo>
                  <a:lnTo>
                    <a:pt x="67006" y="195540"/>
                  </a:lnTo>
                  <a:lnTo>
                    <a:pt x="84578" y="213352"/>
                  </a:lnTo>
                  <a:lnTo>
                    <a:pt x="84077" y="219862"/>
                  </a:lnTo>
                  <a:lnTo>
                    <a:pt x="85137" y="225585"/>
                  </a:lnTo>
                  <a:lnTo>
                    <a:pt x="87249" y="230651"/>
                  </a:lnTo>
                  <a:lnTo>
                    <a:pt x="90914" y="235391"/>
                  </a:lnTo>
                  <a:lnTo>
                    <a:pt x="136249" y="280705"/>
                  </a:lnTo>
                  <a:lnTo>
                    <a:pt x="144453" y="286099"/>
                  </a:lnTo>
                  <a:lnTo>
                    <a:pt x="153321" y="287787"/>
                  </a:lnTo>
                  <a:lnTo>
                    <a:pt x="162397" y="286099"/>
                  </a:lnTo>
                  <a:lnTo>
                    <a:pt x="170221" y="280825"/>
                  </a:lnTo>
                  <a:lnTo>
                    <a:pt x="175262" y="272848"/>
                  </a:lnTo>
                  <a:lnTo>
                    <a:pt x="176760" y="263949"/>
                  </a:lnTo>
                  <a:lnTo>
                    <a:pt x="175056" y="255010"/>
                  </a:lnTo>
                  <a:lnTo>
                    <a:pt x="169901" y="247066"/>
                  </a:lnTo>
                  <a:lnTo>
                    <a:pt x="124560" y="201759"/>
                  </a:lnTo>
                  <a:lnTo>
                    <a:pt x="119818" y="198097"/>
                  </a:lnTo>
                  <a:lnTo>
                    <a:pt x="114750" y="195986"/>
                  </a:lnTo>
                  <a:lnTo>
                    <a:pt x="109023" y="194927"/>
                  </a:lnTo>
                  <a:lnTo>
                    <a:pt x="102512" y="195428"/>
                  </a:lnTo>
                  <a:lnTo>
                    <a:pt x="84684" y="177858"/>
                  </a:lnTo>
                  <a:lnTo>
                    <a:pt x="94987" y="162163"/>
                  </a:lnTo>
                  <a:lnTo>
                    <a:pt x="101921" y="146289"/>
                  </a:lnTo>
                  <a:lnTo>
                    <a:pt x="106182" y="129031"/>
                  </a:lnTo>
                  <a:lnTo>
                    <a:pt x="107749" y="111133"/>
                  </a:lnTo>
                  <a:lnTo>
                    <a:pt x="105507" y="89624"/>
                  </a:lnTo>
                  <a:lnTo>
                    <a:pt x="99237" y="69478"/>
                  </a:lnTo>
                  <a:lnTo>
                    <a:pt x="89371" y="51102"/>
                  </a:lnTo>
                  <a:lnTo>
                    <a:pt x="76165" y="35217"/>
                  </a:lnTo>
                  <a:lnTo>
                    <a:pt x="60272" y="22018"/>
                  </a:lnTo>
                  <a:lnTo>
                    <a:pt x="41833" y="12134"/>
                  </a:lnTo>
                  <a:lnTo>
                    <a:pt x="21820" y="5911"/>
                  </a:lnTo>
                  <a:lnTo>
                    <a:pt x="228" y="3663"/>
                  </a:lnTo>
                  <a:lnTo>
                    <a:pt x="0" y="3687"/>
                  </a:lnTo>
                  <a:lnTo>
                    <a:pt x="0" y="24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Shape 750"/>
            <p:cNvSpPr/>
            <p:nvPr/>
          </p:nvSpPr>
          <p:spPr>
            <a:xfrm>
              <a:off x="193548" y="2548128"/>
              <a:ext cx="353568" cy="353568"/>
            </a:xfrm>
            <a:custGeom>
              <a:avLst/>
              <a:gdLst/>
              <a:ahLst/>
              <a:cxnLst/>
              <a:rect l="0" t="0" r="0" b="0"/>
              <a:pathLst>
                <a:path w="353568" h="353568">
                  <a:moveTo>
                    <a:pt x="0" y="353568"/>
                  </a:moveTo>
                  <a:lnTo>
                    <a:pt x="353568" y="353568"/>
                  </a:lnTo>
                  <a:lnTo>
                    <a:pt x="3535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08990" y="2587017"/>
              <a:ext cx="1483760" cy="3778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Chapter 4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869182" y="2628441"/>
              <a:ext cx="2861147" cy="26442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Research Design and Methodology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4" name="Shape 753"/>
            <p:cNvSpPr/>
            <p:nvPr/>
          </p:nvSpPr>
          <p:spPr>
            <a:xfrm>
              <a:off x="0" y="3206496"/>
              <a:ext cx="6800088" cy="640080"/>
            </a:xfrm>
            <a:custGeom>
              <a:avLst/>
              <a:gdLst/>
              <a:ahLst/>
              <a:cxnLst/>
              <a:rect l="0" t="0" r="0" b="0"/>
              <a:pathLst>
                <a:path w="6800088" h="640080">
                  <a:moveTo>
                    <a:pt x="64008" y="0"/>
                  </a:moveTo>
                  <a:lnTo>
                    <a:pt x="6736081" y="0"/>
                  </a:lnTo>
                  <a:cubicBezTo>
                    <a:pt x="6771386" y="0"/>
                    <a:pt x="6800088" y="28702"/>
                    <a:pt x="6800088" y="64008"/>
                  </a:cubicBezTo>
                  <a:lnTo>
                    <a:pt x="6800088" y="576072"/>
                  </a:lnTo>
                  <a:cubicBezTo>
                    <a:pt x="6800088" y="611378"/>
                    <a:pt x="6771386" y="640080"/>
                    <a:pt x="6736081" y="640080"/>
                  </a:cubicBezTo>
                  <a:lnTo>
                    <a:pt x="64008" y="640080"/>
                  </a:lnTo>
                  <a:cubicBezTo>
                    <a:pt x="28651" y="640080"/>
                    <a:pt x="0" y="611378"/>
                    <a:pt x="0" y="576072"/>
                  </a:cubicBezTo>
                  <a:lnTo>
                    <a:pt x="0" y="64008"/>
                  </a:lnTo>
                  <a:cubicBezTo>
                    <a:pt x="0" y="28702"/>
                    <a:pt x="28651" y="0"/>
                    <a:pt x="64008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EECC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Shape 754"/>
            <p:cNvSpPr/>
            <p:nvPr/>
          </p:nvSpPr>
          <p:spPr>
            <a:xfrm>
              <a:off x="287166" y="3399650"/>
              <a:ext cx="200586" cy="218681"/>
            </a:xfrm>
            <a:custGeom>
              <a:avLst/>
              <a:gdLst/>
              <a:ahLst/>
              <a:cxnLst/>
              <a:rect l="0" t="0" r="0" b="0"/>
              <a:pathLst>
                <a:path w="200586" h="218681">
                  <a:moveTo>
                    <a:pt x="175079" y="31"/>
                  </a:moveTo>
                  <a:cubicBezTo>
                    <a:pt x="189171" y="31"/>
                    <a:pt x="200586" y="11464"/>
                    <a:pt x="200574" y="25552"/>
                  </a:cubicBezTo>
                  <a:cubicBezTo>
                    <a:pt x="200574" y="39636"/>
                    <a:pt x="189149" y="51055"/>
                    <a:pt x="175058" y="51055"/>
                  </a:cubicBezTo>
                  <a:lnTo>
                    <a:pt x="156249" y="106251"/>
                  </a:lnTo>
                  <a:cubicBezTo>
                    <a:pt x="163442" y="110966"/>
                    <a:pt x="167771" y="118988"/>
                    <a:pt x="167768" y="127583"/>
                  </a:cubicBezTo>
                  <a:cubicBezTo>
                    <a:pt x="167762" y="141667"/>
                    <a:pt x="156334" y="153083"/>
                    <a:pt x="142243" y="153077"/>
                  </a:cubicBezTo>
                  <a:cubicBezTo>
                    <a:pt x="128152" y="153071"/>
                    <a:pt x="116731" y="141649"/>
                    <a:pt x="116737" y="127565"/>
                  </a:cubicBezTo>
                  <a:cubicBezTo>
                    <a:pt x="116752" y="124283"/>
                    <a:pt x="117384" y="121031"/>
                    <a:pt x="118596" y="117983"/>
                  </a:cubicBezTo>
                  <a:lnTo>
                    <a:pt x="80869" y="89747"/>
                  </a:lnTo>
                  <a:cubicBezTo>
                    <a:pt x="76483" y="93002"/>
                    <a:pt x="71170" y="94763"/>
                    <a:pt x="65706" y="94775"/>
                  </a:cubicBezTo>
                  <a:lnTo>
                    <a:pt x="65341" y="94775"/>
                  </a:lnTo>
                  <a:lnTo>
                    <a:pt x="40810" y="172705"/>
                  </a:lnTo>
                  <a:cubicBezTo>
                    <a:pt x="47280" y="177530"/>
                    <a:pt x="51086" y="185135"/>
                    <a:pt x="51065" y="193205"/>
                  </a:cubicBezTo>
                  <a:cubicBezTo>
                    <a:pt x="51031" y="207289"/>
                    <a:pt x="39579" y="218681"/>
                    <a:pt x="25488" y="218648"/>
                  </a:cubicBezTo>
                  <a:cubicBezTo>
                    <a:pt x="11397" y="218614"/>
                    <a:pt x="0" y="207168"/>
                    <a:pt x="33" y="193084"/>
                  </a:cubicBezTo>
                  <a:cubicBezTo>
                    <a:pt x="67" y="178996"/>
                    <a:pt x="11518" y="167608"/>
                    <a:pt x="25610" y="167641"/>
                  </a:cubicBezTo>
                  <a:lnTo>
                    <a:pt x="27104" y="167641"/>
                  </a:lnTo>
                  <a:lnTo>
                    <a:pt x="51417" y="90403"/>
                  </a:lnTo>
                  <a:cubicBezTo>
                    <a:pt x="41666" y="83830"/>
                    <a:pt x="37672" y="71451"/>
                    <a:pt x="41745" y="60425"/>
                  </a:cubicBezTo>
                  <a:cubicBezTo>
                    <a:pt x="46624" y="47211"/>
                    <a:pt x="61298" y="40453"/>
                    <a:pt x="74518" y="45329"/>
                  </a:cubicBezTo>
                  <a:cubicBezTo>
                    <a:pt x="87737" y="50208"/>
                    <a:pt x="94499" y="64872"/>
                    <a:pt x="89617" y="78089"/>
                  </a:cubicBezTo>
                  <a:lnTo>
                    <a:pt x="127672" y="106616"/>
                  </a:lnTo>
                  <a:cubicBezTo>
                    <a:pt x="131955" y="103643"/>
                    <a:pt x="137043" y="102055"/>
                    <a:pt x="142252" y="102062"/>
                  </a:cubicBezTo>
                  <a:lnTo>
                    <a:pt x="161134" y="46902"/>
                  </a:lnTo>
                  <a:cubicBezTo>
                    <a:pt x="153898" y="42190"/>
                    <a:pt x="149536" y="34141"/>
                    <a:pt x="149543" y="25509"/>
                  </a:cubicBezTo>
                  <a:cubicBezTo>
                    <a:pt x="149555" y="11422"/>
                    <a:pt x="160988" y="0"/>
                    <a:pt x="175079" y="31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Shape 755"/>
            <p:cNvSpPr/>
            <p:nvPr/>
          </p:nvSpPr>
          <p:spPr>
            <a:xfrm>
              <a:off x="285553" y="3441706"/>
              <a:ext cx="102094" cy="178595"/>
            </a:xfrm>
            <a:custGeom>
              <a:avLst/>
              <a:gdLst/>
              <a:ahLst/>
              <a:cxnLst/>
              <a:rect l="0" t="0" r="0" b="0"/>
              <a:pathLst>
                <a:path w="102094" h="178595">
                  <a:moveTo>
                    <a:pt x="66025" y="0"/>
                  </a:moveTo>
                  <a:lnTo>
                    <a:pt x="76762" y="1710"/>
                  </a:lnTo>
                  <a:lnTo>
                    <a:pt x="86030" y="7317"/>
                  </a:lnTo>
                  <a:lnTo>
                    <a:pt x="92391" y="15873"/>
                  </a:lnTo>
                  <a:lnTo>
                    <a:pt x="94839" y="26153"/>
                  </a:lnTo>
                  <a:lnTo>
                    <a:pt x="93362" y="35443"/>
                  </a:lnTo>
                  <a:lnTo>
                    <a:pt x="102094" y="41976"/>
                  </a:lnTo>
                  <a:lnTo>
                    <a:pt x="102094" y="46525"/>
                  </a:lnTo>
                  <a:lnTo>
                    <a:pt x="89417" y="37040"/>
                  </a:lnTo>
                  <a:lnTo>
                    <a:pt x="91125" y="26293"/>
                  </a:lnTo>
                  <a:lnTo>
                    <a:pt x="89018" y="17447"/>
                  </a:lnTo>
                  <a:lnTo>
                    <a:pt x="83528" y="10061"/>
                  </a:lnTo>
                  <a:lnTo>
                    <a:pt x="75489" y="5197"/>
                  </a:lnTo>
                  <a:lnTo>
                    <a:pt x="66173" y="3716"/>
                  </a:lnTo>
                  <a:lnTo>
                    <a:pt x="57532" y="5823"/>
                  </a:lnTo>
                  <a:lnTo>
                    <a:pt x="50151" y="11092"/>
                  </a:lnTo>
                  <a:lnTo>
                    <a:pt x="45278" y="19140"/>
                  </a:lnTo>
                  <a:lnTo>
                    <a:pt x="43798" y="26956"/>
                  </a:lnTo>
                  <a:lnTo>
                    <a:pt x="44853" y="34546"/>
                  </a:lnTo>
                  <a:lnTo>
                    <a:pt x="48445" y="41516"/>
                  </a:lnTo>
                  <a:lnTo>
                    <a:pt x="55193" y="48010"/>
                  </a:lnTo>
                  <a:lnTo>
                    <a:pt x="30075" y="127553"/>
                  </a:lnTo>
                  <a:lnTo>
                    <a:pt x="27558" y="127553"/>
                  </a:lnTo>
                  <a:lnTo>
                    <a:pt x="18073" y="129491"/>
                  </a:lnTo>
                  <a:lnTo>
                    <a:pt x="10685" y="134555"/>
                  </a:lnTo>
                  <a:lnTo>
                    <a:pt x="5619" y="141940"/>
                  </a:lnTo>
                  <a:lnTo>
                    <a:pt x="3713" y="151250"/>
                  </a:lnTo>
                  <a:lnTo>
                    <a:pt x="5403" y="160327"/>
                  </a:lnTo>
                  <a:lnTo>
                    <a:pt x="10467" y="167919"/>
                  </a:lnTo>
                  <a:lnTo>
                    <a:pt x="17845" y="172976"/>
                  </a:lnTo>
                  <a:lnTo>
                    <a:pt x="27144" y="174878"/>
                  </a:lnTo>
                  <a:lnTo>
                    <a:pt x="36443" y="172976"/>
                  </a:lnTo>
                  <a:lnTo>
                    <a:pt x="43845" y="167902"/>
                  </a:lnTo>
                  <a:lnTo>
                    <a:pt x="49128" y="160510"/>
                  </a:lnTo>
                  <a:lnTo>
                    <a:pt x="51043" y="151153"/>
                  </a:lnTo>
                  <a:lnTo>
                    <a:pt x="50419" y="145748"/>
                  </a:lnTo>
                  <a:lnTo>
                    <a:pt x="48552" y="140773"/>
                  </a:lnTo>
                  <a:lnTo>
                    <a:pt x="40600" y="131138"/>
                  </a:lnTo>
                  <a:lnTo>
                    <a:pt x="65672" y="51043"/>
                  </a:lnTo>
                  <a:lnTo>
                    <a:pt x="67319" y="51043"/>
                  </a:lnTo>
                  <a:lnTo>
                    <a:pt x="74855" y="49752"/>
                  </a:lnTo>
                  <a:lnTo>
                    <a:pt x="82680" y="45715"/>
                  </a:lnTo>
                  <a:lnTo>
                    <a:pt x="102094" y="60209"/>
                  </a:lnTo>
                  <a:lnTo>
                    <a:pt x="102094" y="64757"/>
                  </a:lnTo>
                  <a:lnTo>
                    <a:pt x="82325" y="49997"/>
                  </a:lnTo>
                  <a:lnTo>
                    <a:pt x="76027" y="53247"/>
                  </a:lnTo>
                  <a:lnTo>
                    <a:pt x="68394" y="54554"/>
                  </a:lnTo>
                  <a:lnTo>
                    <a:pt x="44671" y="130342"/>
                  </a:lnTo>
                  <a:lnTo>
                    <a:pt x="51754" y="138923"/>
                  </a:lnTo>
                  <a:lnTo>
                    <a:pt x="53990" y="144883"/>
                  </a:lnTo>
                  <a:lnTo>
                    <a:pt x="54731" y="151313"/>
                  </a:lnTo>
                  <a:lnTo>
                    <a:pt x="52544" y="161997"/>
                  </a:lnTo>
                  <a:lnTo>
                    <a:pt x="46438" y="170543"/>
                  </a:lnTo>
                  <a:lnTo>
                    <a:pt x="37894" y="176397"/>
                  </a:lnTo>
                  <a:lnTo>
                    <a:pt x="27144" y="178595"/>
                  </a:lnTo>
                  <a:lnTo>
                    <a:pt x="16394" y="176397"/>
                  </a:lnTo>
                  <a:lnTo>
                    <a:pt x="7825" y="170525"/>
                  </a:lnTo>
                  <a:lnTo>
                    <a:pt x="1956" y="161727"/>
                  </a:lnTo>
                  <a:lnTo>
                    <a:pt x="0" y="151219"/>
                  </a:lnTo>
                  <a:lnTo>
                    <a:pt x="2193" y="140489"/>
                  </a:lnTo>
                  <a:lnTo>
                    <a:pt x="8062" y="131933"/>
                  </a:lnTo>
                  <a:lnTo>
                    <a:pt x="16622" y="126068"/>
                  </a:lnTo>
                  <a:lnTo>
                    <a:pt x="27186" y="123909"/>
                  </a:lnTo>
                  <a:lnTo>
                    <a:pt x="27403" y="123909"/>
                  </a:lnTo>
                  <a:lnTo>
                    <a:pt x="51037" y="49066"/>
                  </a:lnTo>
                  <a:lnTo>
                    <a:pt x="45482" y="43720"/>
                  </a:lnTo>
                  <a:lnTo>
                    <a:pt x="41329" y="35662"/>
                  </a:lnTo>
                  <a:lnTo>
                    <a:pt x="40105" y="26860"/>
                  </a:lnTo>
                  <a:lnTo>
                    <a:pt x="41818" y="17819"/>
                  </a:lnTo>
                  <a:lnTo>
                    <a:pt x="47422" y="8565"/>
                  </a:lnTo>
                  <a:lnTo>
                    <a:pt x="55985" y="2447"/>
                  </a:lnTo>
                  <a:lnTo>
                    <a:pt x="6602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Shape 756"/>
            <p:cNvSpPr/>
            <p:nvPr/>
          </p:nvSpPr>
          <p:spPr>
            <a:xfrm>
              <a:off x="387647" y="3397981"/>
              <a:ext cx="102100" cy="156741"/>
            </a:xfrm>
            <a:custGeom>
              <a:avLst/>
              <a:gdLst/>
              <a:ahLst/>
              <a:cxnLst/>
              <a:rect l="0" t="0" r="0" b="0"/>
              <a:pathLst>
                <a:path w="102100" h="156741">
                  <a:moveTo>
                    <a:pt x="74726" y="0"/>
                  </a:moveTo>
                  <a:lnTo>
                    <a:pt x="85476" y="2201"/>
                  </a:lnTo>
                  <a:lnTo>
                    <a:pt x="94036" y="8067"/>
                  </a:lnTo>
                  <a:lnTo>
                    <a:pt x="99901" y="16623"/>
                  </a:lnTo>
                  <a:lnTo>
                    <a:pt x="102100" y="27367"/>
                  </a:lnTo>
                  <a:lnTo>
                    <a:pt x="99901" y="38112"/>
                  </a:lnTo>
                  <a:lnTo>
                    <a:pt x="94036" y="46668"/>
                  </a:lnTo>
                  <a:lnTo>
                    <a:pt x="85476" y="52531"/>
                  </a:lnTo>
                  <a:lnTo>
                    <a:pt x="76114" y="54446"/>
                  </a:lnTo>
                  <a:lnTo>
                    <a:pt x="57896" y="107538"/>
                  </a:lnTo>
                  <a:lnTo>
                    <a:pt x="66041" y="116322"/>
                  </a:lnTo>
                  <a:lnTo>
                    <a:pt x="68538" y="122561"/>
                  </a:lnTo>
                  <a:lnTo>
                    <a:pt x="69279" y="129468"/>
                  </a:lnTo>
                  <a:lnTo>
                    <a:pt x="67095" y="140125"/>
                  </a:lnTo>
                  <a:lnTo>
                    <a:pt x="61230" y="148680"/>
                  </a:lnTo>
                  <a:lnTo>
                    <a:pt x="52670" y="154543"/>
                  </a:lnTo>
                  <a:lnTo>
                    <a:pt x="41920" y="156741"/>
                  </a:lnTo>
                  <a:lnTo>
                    <a:pt x="31170" y="154543"/>
                  </a:lnTo>
                  <a:lnTo>
                    <a:pt x="22610" y="148680"/>
                  </a:lnTo>
                  <a:lnTo>
                    <a:pt x="16742" y="140125"/>
                  </a:lnTo>
                  <a:lnTo>
                    <a:pt x="14545" y="129392"/>
                  </a:lnTo>
                  <a:lnTo>
                    <a:pt x="16224" y="120596"/>
                  </a:lnTo>
                  <a:lnTo>
                    <a:pt x="0" y="108483"/>
                  </a:lnTo>
                  <a:lnTo>
                    <a:pt x="0" y="103935"/>
                  </a:lnTo>
                  <a:lnTo>
                    <a:pt x="20232" y="119039"/>
                  </a:lnTo>
                  <a:lnTo>
                    <a:pt x="18262" y="129363"/>
                  </a:lnTo>
                  <a:lnTo>
                    <a:pt x="20167" y="138674"/>
                  </a:lnTo>
                  <a:lnTo>
                    <a:pt x="25233" y="146059"/>
                  </a:lnTo>
                  <a:lnTo>
                    <a:pt x="32621" y="151122"/>
                  </a:lnTo>
                  <a:lnTo>
                    <a:pt x="41920" y="153024"/>
                  </a:lnTo>
                  <a:lnTo>
                    <a:pt x="51219" y="151122"/>
                  </a:lnTo>
                  <a:lnTo>
                    <a:pt x="58607" y="146058"/>
                  </a:lnTo>
                  <a:lnTo>
                    <a:pt x="63673" y="138674"/>
                  </a:lnTo>
                  <a:lnTo>
                    <a:pt x="65592" y="129295"/>
                  </a:lnTo>
                  <a:lnTo>
                    <a:pt x="64965" y="123443"/>
                  </a:lnTo>
                  <a:lnTo>
                    <a:pt x="62908" y="118303"/>
                  </a:lnTo>
                  <a:lnTo>
                    <a:pt x="53739" y="108416"/>
                  </a:lnTo>
                  <a:lnTo>
                    <a:pt x="73341" y="51295"/>
                  </a:lnTo>
                  <a:lnTo>
                    <a:pt x="84024" y="49109"/>
                  </a:lnTo>
                  <a:lnTo>
                    <a:pt x="91413" y="44045"/>
                  </a:lnTo>
                  <a:lnTo>
                    <a:pt x="96479" y="36661"/>
                  </a:lnTo>
                  <a:lnTo>
                    <a:pt x="98381" y="27367"/>
                  </a:lnTo>
                  <a:lnTo>
                    <a:pt x="96479" y="18073"/>
                  </a:lnTo>
                  <a:lnTo>
                    <a:pt x="91413" y="10689"/>
                  </a:lnTo>
                  <a:lnTo>
                    <a:pt x="84025" y="5625"/>
                  </a:lnTo>
                  <a:lnTo>
                    <a:pt x="74726" y="3724"/>
                  </a:lnTo>
                  <a:lnTo>
                    <a:pt x="65428" y="5624"/>
                  </a:lnTo>
                  <a:lnTo>
                    <a:pt x="58039" y="10688"/>
                  </a:lnTo>
                  <a:lnTo>
                    <a:pt x="52973" y="18073"/>
                  </a:lnTo>
                  <a:lnTo>
                    <a:pt x="51053" y="27452"/>
                  </a:lnTo>
                  <a:lnTo>
                    <a:pt x="51677" y="33272"/>
                  </a:lnTo>
                  <a:lnTo>
                    <a:pt x="53950" y="38436"/>
                  </a:lnTo>
                  <a:lnTo>
                    <a:pt x="62900" y="48347"/>
                  </a:lnTo>
                  <a:lnTo>
                    <a:pt x="43287" y="105513"/>
                  </a:lnTo>
                  <a:lnTo>
                    <a:pt x="34946" y="106775"/>
                  </a:lnTo>
                  <a:lnTo>
                    <a:pt x="27136" y="110553"/>
                  </a:lnTo>
                  <a:lnTo>
                    <a:pt x="0" y="90251"/>
                  </a:lnTo>
                  <a:lnTo>
                    <a:pt x="0" y="85702"/>
                  </a:lnTo>
                  <a:lnTo>
                    <a:pt x="27544" y="106309"/>
                  </a:lnTo>
                  <a:lnTo>
                    <a:pt x="33855" y="103255"/>
                  </a:lnTo>
                  <a:lnTo>
                    <a:pt x="40553" y="102242"/>
                  </a:lnTo>
                  <a:lnTo>
                    <a:pt x="58756" y="49193"/>
                  </a:lnTo>
                  <a:lnTo>
                    <a:pt x="50850" y="40438"/>
                  </a:lnTo>
                  <a:lnTo>
                    <a:pt x="48111" y="34217"/>
                  </a:lnTo>
                  <a:lnTo>
                    <a:pt x="47366" y="27279"/>
                  </a:lnTo>
                  <a:lnTo>
                    <a:pt x="49547" y="16623"/>
                  </a:lnTo>
                  <a:lnTo>
                    <a:pt x="55416" y="8067"/>
                  </a:lnTo>
                  <a:lnTo>
                    <a:pt x="63976" y="2201"/>
                  </a:lnTo>
                  <a:lnTo>
                    <a:pt x="7472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8" name="Shape 757"/>
            <p:cNvSpPr/>
            <p:nvPr/>
          </p:nvSpPr>
          <p:spPr>
            <a:xfrm>
              <a:off x="247164" y="3399711"/>
              <a:ext cx="251508" cy="255020"/>
            </a:xfrm>
            <a:custGeom>
              <a:avLst/>
              <a:gdLst/>
              <a:ahLst/>
              <a:cxnLst/>
              <a:rect l="0" t="0" r="0" b="0"/>
              <a:pathLst>
                <a:path w="251508" h="255020">
                  <a:moveTo>
                    <a:pt x="0" y="0"/>
                  </a:moveTo>
                  <a:lnTo>
                    <a:pt x="21871" y="0"/>
                  </a:lnTo>
                  <a:lnTo>
                    <a:pt x="21871" y="233160"/>
                  </a:lnTo>
                  <a:lnTo>
                    <a:pt x="251508" y="233160"/>
                  </a:lnTo>
                  <a:lnTo>
                    <a:pt x="251508" y="255020"/>
                  </a:lnTo>
                  <a:lnTo>
                    <a:pt x="0" y="2550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Shape 758"/>
            <p:cNvSpPr/>
            <p:nvPr/>
          </p:nvSpPr>
          <p:spPr>
            <a:xfrm>
              <a:off x="245342" y="3397890"/>
              <a:ext cx="127578" cy="258663"/>
            </a:xfrm>
            <a:custGeom>
              <a:avLst/>
              <a:gdLst/>
              <a:ahLst/>
              <a:cxnLst/>
              <a:rect l="0" t="0" r="0" b="0"/>
              <a:pathLst>
                <a:path w="127578" h="258663">
                  <a:moveTo>
                    <a:pt x="0" y="0"/>
                  </a:moveTo>
                  <a:lnTo>
                    <a:pt x="25515" y="0"/>
                  </a:lnTo>
                  <a:lnTo>
                    <a:pt x="25516" y="233160"/>
                  </a:lnTo>
                  <a:lnTo>
                    <a:pt x="127578" y="233160"/>
                  </a:lnTo>
                  <a:lnTo>
                    <a:pt x="127578" y="236803"/>
                  </a:lnTo>
                  <a:lnTo>
                    <a:pt x="21870" y="236803"/>
                  </a:lnTo>
                  <a:lnTo>
                    <a:pt x="21870" y="3631"/>
                  </a:lnTo>
                  <a:lnTo>
                    <a:pt x="3645" y="3631"/>
                  </a:lnTo>
                  <a:lnTo>
                    <a:pt x="3645" y="255020"/>
                  </a:lnTo>
                  <a:lnTo>
                    <a:pt x="127578" y="255020"/>
                  </a:lnTo>
                  <a:lnTo>
                    <a:pt x="127578" y="258663"/>
                  </a:lnTo>
                  <a:lnTo>
                    <a:pt x="0" y="2586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0" name="Shape 759"/>
            <p:cNvSpPr/>
            <p:nvPr/>
          </p:nvSpPr>
          <p:spPr>
            <a:xfrm>
              <a:off x="372920" y="3631049"/>
              <a:ext cx="127575" cy="25503"/>
            </a:xfrm>
            <a:custGeom>
              <a:avLst/>
              <a:gdLst/>
              <a:ahLst/>
              <a:cxnLst/>
              <a:rect l="0" t="0" r="0" b="0"/>
              <a:pathLst>
                <a:path w="127575" h="25503">
                  <a:moveTo>
                    <a:pt x="0" y="0"/>
                  </a:moveTo>
                  <a:lnTo>
                    <a:pt x="127575" y="0"/>
                  </a:lnTo>
                  <a:lnTo>
                    <a:pt x="127575" y="25503"/>
                  </a:lnTo>
                  <a:lnTo>
                    <a:pt x="0" y="25503"/>
                  </a:lnTo>
                  <a:lnTo>
                    <a:pt x="0" y="21860"/>
                  </a:lnTo>
                  <a:lnTo>
                    <a:pt x="123933" y="21860"/>
                  </a:lnTo>
                  <a:lnTo>
                    <a:pt x="123933" y="3644"/>
                  </a:lnTo>
                  <a:lnTo>
                    <a:pt x="0" y="3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1" name="Shape 760"/>
            <p:cNvSpPr/>
            <p:nvPr/>
          </p:nvSpPr>
          <p:spPr>
            <a:xfrm>
              <a:off x="193548" y="3349752"/>
              <a:ext cx="353568" cy="353568"/>
            </a:xfrm>
            <a:custGeom>
              <a:avLst/>
              <a:gdLst/>
              <a:ahLst/>
              <a:cxnLst/>
              <a:rect l="0" t="0" r="0" b="0"/>
              <a:pathLst>
                <a:path w="353568" h="353568">
                  <a:moveTo>
                    <a:pt x="0" y="353568"/>
                  </a:moveTo>
                  <a:lnTo>
                    <a:pt x="353568" y="353568"/>
                  </a:lnTo>
                  <a:lnTo>
                    <a:pt x="3535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08990" y="3389171"/>
              <a:ext cx="1483001" cy="37742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Chapter 5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69182" y="3292270"/>
              <a:ext cx="2790455" cy="26442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Results of the Study (quantitative)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869182" y="3569638"/>
              <a:ext cx="2861147" cy="26442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Findings of the Study (qualitative)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5" name="Shape 764"/>
            <p:cNvSpPr/>
            <p:nvPr/>
          </p:nvSpPr>
          <p:spPr>
            <a:xfrm>
              <a:off x="0" y="4008120"/>
              <a:ext cx="6800088" cy="640080"/>
            </a:xfrm>
            <a:custGeom>
              <a:avLst/>
              <a:gdLst/>
              <a:ahLst/>
              <a:cxnLst/>
              <a:rect l="0" t="0" r="0" b="0"/>
              <a:pathLst>
                <a:path w="6800088" h="640080">
                  <a:moveTo>
                    <a:pt x="64008" y="0"/>
                  </a:moveTo>
                  <a:lnTo>
                    <a:pt x="6736081" y="0"/>
                  </a:lnTo>
                  <a:cubicBezTo>
                    <a:pt x="6771386" y="0"/>
                    <a:pt x="6800088" y="28651"/>
                    <a:pt x="6800088" y="64008"/>
                  </a:cubicBezTo>
                  <a:lnTo>
                    <a:pt x="6800088" y="576072"/>
                  </a:lnTo>
                  <a:cubicBezTo>
                    <a:pt x="6800088" y="611416"/>
                    <a:pt x="6771386" y="640080"/>
                    <a:pt x="6736081" y="640080"/>
                  </a:cubicBezTo>
                  <a:lnTo>
                    <a:pt x="64008" y="640080"/>
                  </a:lnTo>
                  <a:cubicBezTo>
                    <a:pt x="28651" y="640080"/>
                    <a:pt x="0" y="611416"/>
                    <a:pt x="0" y="576072"/>
                  </a:cubicBezTo>
                  <a:lnTo>
                    <a:pt x="0" y="64008"/>
                  </a:lnTo>
                  <a:cubicBezTo>
                    <a:pt x="0" y="28651"/>
                    <a:pt x="28651" y="0"/>
                    <a:pt x="64008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EECC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6" name="Shape 765"/>
            <p:cNvSpPr/>
            <p:nvPr/>
          </p:nvSpPr>
          <p:spPr>
            <a:xfrm>
              <a:off x="352507" y="4225733"/>
              <a:ext cx="30619" cy="30604"/>
            </a:xfrm>
            <a:custGeom>
              <a:avLst/>
              <a:gdLst/>
              <a:ahLst/>
              <a:cxnLst/>
              <a:rect l="0" t="0" r="0" b="0"/>
              <a:pathLst>
                <a:path w="30619" h="30604">
                  <a:moveTo>
                    <a:pt x="15309" y="0"/>
                  </a:moveTo>
                  <a:cubicBezTo>
                    <a:pt x="23693" y="0"/>
                    <a:pt x="30619" y="6922"/>
                    <a:pt x="30619" y="15302"/>
                  </a:cubicBezTo>
                  <a:cubicBezTo>
                    <a:pt x="30619" y="23682"/>
                    <a:pt x="23693" y="30604"/>
                    <a:pt x="15309" y="30604"/>
                  </a:cubicBezTo>
                  <a:cubicBezTo>
                    <a:pt x="6926" y="30604"/>
                    <a:pt x="0" y="23682"/>
                    <a:pt x="0" y="15302"/>
                  </a:cubicBezTo>
                  <a:cubicBezTo>
                    <a:pt x="0" y="6922"/>
                    <a:pt x="6926" y="0"/>
                    <a:pt x="1530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7" name="Shape 766"/>
            <p:cNvSpPr/>
            <p:nvPr/>
          </p:nvSpPr>
          <p:spPr>
            <a:xfrm>
              <a:off x="350709" y="4223978"/>
              <a:ext cx="17234" cy="34223"/>
            </a:xfrm>
            <a:custGeom>
              <a:avLst/>
              <a:gdLst/>
              <a:ahLst/>
              <a:cxnLst/>
              <a:rect l="0" t="0" r="0" b="0"/>
              <a:pathLst>
                <a:path w="17234" h="34223">
                  <a:moveTo>
                    <a:pt x="17120" y="0"/>
                  </a:moveTo>
                  <a:lnTo>
                    <a:pt x="17234" y="22"/>
                  </a:lnTo>
                  <a:lnTo>
                    <a:pt x="17234" y="3731"/>
                  </a:lnTo>
                  <a:lnTo>
                    <a:pt x="17120" y="3709"/>
                  </a:lnTo>
                  <a:lnTo>
                    <a:pt x="11932" y="4706"/>
                  </a:lnTo>
                  <a:lnTo>
                    <a:pt x="7719" y="7715"/>
                  </a:lnTo>
                  <a:lnTo>
                    <a:pt x="4709" y="11927"/>
                  </a:lnTo>
                  <a:lnTo>
                    <a:pt x="3711" y="17111"/>
                  </a:lnTo>
                  <a:lnTo>
                    <a:pt x="4709" y="22296"/>
                  </a:lnTo>
                  <a:lnTo>
                    <a:pt x="7719" y="26508"/>
                  </a:lnTo>
                  <a:lnTo>
                    <a:pt x="11933" y="29516"/>
                  </a:lnTo>
                  <a:lnTo>
                    <a:pt x="17120" y="30514"/>
                  </a:lnTo>
                  <a:lnTo>
                    <a:pt x="17234" y="30492"/>
                  </a:lnTo>
                  <a:lnTo>
                    <a:pt x="17234" y="34201"/>
                  </a:lnTo>
                  <a:lnTo>
                    <a:pt x="17120" y="34223"/>
                  </a:lnTo>
                  <a:lnTo>
                    <a:pt x="10461" y="32941"/>
                  </a:lnTo>
                  <a:lnTo>
                    <a:pt x="5106" y="29119"/>
                  </a:lnTo>
                  <a:lnTo>
                    <a:pt x="1282" y="23766"/>
                  </a:lnTo>
                  <a:lnTo>
                    <a:pt x="0" y="17111"/>
                  </a:lnTo>
                  <a:lnTo>
                    <a:pt x="1282" y="10456"/>
                  </a:lnTo>
                  <a:lnTo>
                    <a:pt x="5106" y="5104"/>
                  </a:lnTo>
                  <a:lnTo>
                    <a:pt x="10461" y="1281"/>
                  </a:lnTo>
                  <a:lnTo>
                    <a:pt x="1712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8" name="Shape 767"/>
            <p:cNvSpPr/>
            <p:nvPr/>
          </p:nvSpPr>
          <p:spPr>
            <a:xfrm>
              <a:off x="367943" y="4224000"/>
              <a:ext cx="17234" cy="34179"/>
            </a:xfrm>
            <a:custGeom>
              <a:avLst/>
              <a:gdLst/>
              <a:ahLst/>
              <a:cxnLst/>
              <a:rect l="0" t="0" r="0" b="0"/>
              <a:pathLst>
                <a:path w="17234" h="34179">
                  <a:moveTo>
                    <a:pt x="0" y="0"/>
                  </a:moveTo>
                  <a:lnTo>
                    <a:pt x="6523" y="1253"/>
                  </a:lnTo>
                  <a:lnTo>
                    <a:pt x="12115" y="5064"/>
                  </a:lnTo>
                  <a:lnTo>
                    <a:pt x="15952" y="10435"/>
                  </a:lnTo>
                  <a:lnTo>
                    <a:pt x="17234" y="17090"/>
                  </a:lnTo>
                  <a:lnTo>
                    <a:pt x="15952" y="23745"/>
                  </a:lnTo>
                  <a:lnTo>
                    <a:pt x="12115" y="29116"/>
                  </a:lnTo>
                  <a:lnTo>
                    <a:pt x="6523" y="32926"/>
                  </a:lnTo>
                  <a:lnTo>
                    <a:pt x="0" y="34179"/>
                  </a:lnTo>
                  <a:lnTo>
                    <a:pt x="0" y="30470"/>
                  </a:lnTo>
                  <a:lnTo>
                    <a:pt x="5091" y="29491"/>
                  </a:lnTo>
                  <a:lnTo>
                    <a:pt x="9528" y="26468"/>
                  </a:lnTo>
                  <a:lnTo>
                    <a:pt x="12525" y="22273"/>
                  </a:lnTo>
                  <a:lnTo>
                    <a:pt x="13523" y="17090"/>
                  </a:lnTo>
                  <a:lnTo>
                    <a:pt x="12525" y="11905"/>
                  </a:lnTo>
                  <a:lnTo>
                    <a:pt x="9528" y="7712"/>
                  </a:lnTo>
                  <a:lnTo>
                    <a:pt x="5091" y="4688"/>
                  </a:lnTo>
                  <a:lnTo>
                    <a:pt x="0" y="37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9" name="Shape 768"/>
            <p:cNvSpPr/>
            <p:nvPr/>
          </p:nvSpPr>
          <p:spPr>
            <a:xfrm>
              <a:off x="306579" y="4299692"/>
              <a:ext cx="30619" cy="30604"/>
            </a:xfrm>
            <a:custGeom>
              <a:avLst/>
              <a:gdLst/>
              <a:ahLst/>
              <a:cxnLst/>
              <a:rect l="0" t="0" r="0" b="0"/>
              <a:pathLst>
                <a:path w="30619" h="30604">
                  <a:moveTo>
                    <a:pt x="15309" y="0"/>
                  </a:moveTo>
                  <a:cubicBezTo>
                    <a:pt x="23766" y="0"/>
                    <a:pt x="30619" y="6850"/>
                    <a:pt x="30619" y="15302"/>
                  </a:cubicBezTo>
                  <a:cubicBezTo>
                    <a:pt x="30619" y="23751"/>
                    <a:pt x="23766" y="30604"/>
                    <a:pt x="15309" y="30604"/>
                  </a:cubicBezTo>
                  <a:cubicBezTo>
                    <a:pt x="6856" y="30604"/>
                    <a:pt x="0" y="23751"/>
                    <a:pt x="0" y="15302"/>
                  </a:cubicBezTo>
                  <a:cubicBezTo>
                    <a:pt x="0" y="6850"/>
                    <a:pt x="6856" y="0"/>
                    <a:pt x="1530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0" name="Shape 769"/>
            <p:cNvSpPr/>
            <p:nvPr/>
          </p:nvSpPr>
          <p:spPr>
            <a:xfrm>
              <a:off x="304917" y="4297983"/>
              <a:ext cx="17120" cy="34223"/>
            </a:xfrm>
            <a:custGeom>
              <a:avLst/>
              <a:gdLst/>
              <a:ahLst/>
              <a:cxnLst/>
              <a:rect l="0" t="0" r="0" b="0"/>
              <a:pathLst>
                <a:path w="17120" h="34223">
                  <a:moveTo>
                    <a:pt x="17120" y="0"/>
                  </a:moveTo>
                  <a:lnTo>
                    <a:pt x="17120" y="3709"/>
                  </a:lnTo>
                  <a:lnTo>
                    <a:pt x="11932" y="4706"/>
                  </a:lnTo>
                  <a:lnTo>
                    <a:pt x="7719" y="7715"/>
                  </a:lnTo>
                  <a:lnTo>
                    <a:pt x="4709" y="11927"/>
                  </a:lnTo>
                  <a:lnTo>
                    <a:pt x="3711" y="17111"/>
                  </a:lnTo>
                  <a:lnTo>
                    <a:pt x="4709" y="22296"/>
                  </a:lnTo>
                  <a:lnTo>
                    <a:pt x="7719" y="26508"/>
                  </a:lnTo>
                  <a:lnTo>
                    <a:pt x="11933" y="29516"/>
                  </a:lnTo>
                  <a:lnTo>
                    <a:pt x="17120" y="30514"/>
                  </a:lnTo>
                  <a:lnTo>
                    <a:pt x="17120" y="34223"/>
                  </a:lnTo>
                  <a:lnTo>
                    <a:pt x="10461" y="32941"/>
                  </a:lnTo>
                  <a:lnTo>
                    <a:pt x="5106" y="29119"/>
                  </a:lnTo>
                  <a:lnTo>
                    <a:pt x="1282" y="23766"/>
                  </a:lnTo>
                  <a:lnTo>
                    <a:pt x="0" y="17111"/>
                  </a:lnTo>
                  <a:lnTo>
                    <a:pt x="1282" y="10456"/>
                  </a:lnTo>
                  <a:lnTo>
                    <a:pt x="5106" y="5104"/>
                  </a:lnTo>
                  <a:lnTo>
                    <a:pt x="10461" y="1281"/>
                  </a:lnTo>
                  <a:lnTo>
                    <a:pt x="1712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1" name="Shape 770"/>
            <p:cNvSpPr/>
            <p:nvPr/>
          </p:nvSpPr>
          <p:spPr>
            <a:xfrm>
              <a:off x="322037" y="4297983"/>
              <a:ext cx="17120" cy="34223"/>
            </a:xfrm>
            <a:custGeom>
              <a:avLst/>
              <a:gdLst/>
              <a:ahLst/>
              <a:cxnLst/>
              <a:rect l="0" t="0" r="0" b="0"/>
              <a:pathLst>
                <a:path w="17120" h="34223">
                  <a:moveTo>
                    <a:pt x="0" y="0"/>
                  </a:moveTo>
                  <a:lnTo>
                    <a:pt x="6658" y="1281"/>
                  </a:lnTo>
                  <a:lnTo>
                    <a:pt x="12014" y="5104"/>
                  </a:lnTo>
                  <a:lnTo>
                    <a:pt x="15838" y="10456"/>
                  </a:lnTo>
                  <a:lnTo>
                    <a:pt x="17120" y="17111"/>
                  </a:lnTo>
                  <a:lnTo>
                    <a:pt x="15838" y="23766"/>
                  </a:lnTo>
                  <a:lnTo>
                    <a:pt x="12014" y="29119"/>
                  </a:lnTo>
                  <a:lnTo>
                    <a:pt x="6658" y="32941"/>
                  </a:lnTo>
                  <a:lnTo>
                    <a:pt x="0" y="34223"/>
                  </a:lnTo>
                  <a:lnTo>
                    <a:pt x="0" y="30514"/>
                  </a:lnTo>
                  <a:lnTo>
                    <a:pt x="5187" y="29516"/>
                  </a:lnTo>
                  <a:lnTo>
                    <a:pt x="9401" y="26508"/>
                  </a:lnTo>
                  <a:lnTo>
                    <a:pt x="12411" y="22296"/>
                  </a:lnTo>
                  <a:lnTo>
                    <a:pt x="13409" y="17111"/>
                  </a:lnTo>
                  <a:lnTo>
                    <a:pt x="12411" y="11927"/>
                  </a:lnTo>
                  <a:lnTo>
                    <a:pt x="9401" y="7715"/>
                  </a:lnTo>
                  <a:lnTo>
                    <a:pt x="5187" y="4706"/>
                  </a:lnTo>
                  <a:lnTo>
                    <a:pt x="0" y="37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2" name="Shape 771"/>
            <p:cNvSpPr/>
            <p:nvPr/>
          </p:nvSpPr>
          <p:spPr>
            <a:xfrm>
              <a:off x="245706" y="4180687"/>
              <a:ext cx="76365" cy="287691"/>
            </a:xfrm>
            <a:custGeom>
              <a:avLst/>
              <a:gdLst/>
              <a:ahLst/>
              <a:cxnLst/>
              <a:rect l="0" t="0" r="0" b="0"/>
              <a:pathLst>
                <a:path w="76365" h="287691">
                  <a:moveTo>
                    <a:pt x="76365" y="0"/>
                  </a:moveTo>
                  <a:lnTo>
                    <a:pt x="76365" y="90223"/>
                  </a:lnTo>
                  <a:lnTo>
                    <a:pt x="71079" y="90223"/>
                  </a:lnTo>
                  <a:lnTo>
                    <a:pt x="66705" y="99331"/>
                  </a:lnTo>
                  <a:cubicBezTo>
                    <a:pt x="63789" y="100060"/>
                    <a:pt x="61237" y="101153"/>
                    <a:pt x="58686" y="102610"/>
                  </a:cubicBezTo>
                  <a:lnTo>
                    <a:pt x="49209" y="99331"/>
                  </a:lnTo>
                  <a:lnTo>
                    <a:pt x="41918" y="106618"/>
                  </a:lnTo>
                  <a:lnTo>
                    <a:pt x="45199" y="116091"/>
                  </a:lnTo>
                  <a:cubicBezTo>
                    <a:pt x="43741" y="118641"/>
                    <a:pt x="42647" y="121191"/>
                    <a:pt x="41918" y="124106"/>
                  </a:cubicBezTo>
                  <a:lnTo>
                    <a:pt x="32806" y="128478"/>
                  </a:lnTo>
                  <a:lnTo>
                    <a:pt x="32806" y="138679"/>
                  </a:lnTo>
                  <a:lnTo>
                    <a:pt x="41918" y="143051"/>
                  </a:lnTo>
                  <a:cubicBezTo>
                    <a:pt x="42647" y="145966"/>
                    <a:pt x="43741" y="148516"/>
                    <a:pt x="45199" y="151066"/>
                  </a:cubicBezTo>
                  <a:lnTo>
                    <a:pt x="41918" y="160539"/>
                  </a:lnTo>
                  <a:lnTo>
                    <a:pt x="49209" y="167825"/>
                  </a:lnTo>
                  <a:lnTo>
                    <a:pt x="58686" y="164911"/>
                  </a:lnTo>
                  <a:cubicBezTo>
                    <a:pt x="61237" y="166368"/>
                    <a:pt x="63789" y="167461"/>
                    <a:pt x="66705" y="168190"/>
                  </a:cubicBezTo>
                  <a:lnTo>
                    <a:pt x="71079" y="177298"/>
                  </a:lnTo>
                  <a:lnTo>
                    <a:pt x="76365" y="177298"/>
                  </a:lnTo>
                  <a:lnTo>
                    <a:pt x="76365" y="287691"/>
                  </a:lnTo>
                  <a:lnTo>
                    <a:pt x="44470" y="287691"/>
                  </a:lnTo>
                  <a:lnTo>
                    <a:pt x="44470" y="195515"/>
                  </a:lnTo>
                  <a:cubicBezTo>
                    <a:pt x="17132" y="174384"/>
                    <a:pt x="1458" y="141958"/>
                    <a:pt x="1458" y="107347"/>
                  </a:cubicBezTo>
                  <a:cubicBezTo>
                    <a:pt x="0" y="67270"/>
                    <a:pt x="20412" y="29380"/>
                    <a:pt x="55041" y="8989"/>
                  </a:cubicBezTo>
                  <a:lnTo>
                    <a:pt x="7636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3" name="Shape 772"/>
            <p:cNvSpPr/>
            <p:nvPr/>
          </p:nvSpPr>
          <p:spPr>
            <a:xfrm>
              <a:off x="322071" y="4174374"/>
              <a:ext cx="45563" cy="294003"/>
            </a:xfrm>
            <a:custGeom>
              <a:avLst/>
              <a:gdLst/>
              <a:ahLst/>
              <a:cxnLst/>
              <a:rect l="0" t="0" r="0" b="0"/>
              <a:pathLst>
                <a:path w="45563" h="294003">
                  <a:moveTo>
                    <a:pt x="34628" y="0"/>
                  </a:moveTo>
                  <a:lnTo>
                    <a:pt x="45563" y="1456"/>
                  </a:lnTo>
                  <a:lnTo>
                    <a:pt x="45563" y="22953"/>
                  </a:lnTo>
                  <a:lnTo>
                    <a:pt x="40643" y="22953"/>
                  </a:lnTo>
                  <a:lnTo>
                    <a:pt x="36268" y="32049"/>
                  </a:lnTo>
                  <a:cubicBezTo>
                    <a:pt x="33352" y="32778"/>
                    <a:pt x="30801" y="33871"/>
                    <a:pt x="28249" y="35328"/>
                  </a:cubicBezTo>
                  <a:lnTo>
                    <a:pt x="18772" y="32049"/>
                  </a:lnTo>
                  <a:lnTo>
                    <a:pt x="11482" y="39336"/>
                  </a:lnTo>
                  <a:lnTo>
                    <a:pt x="14398" y="48808"/>
                  </a:lnTo>
                  <a:cubicBezTo>
                    <a:pt x="12940" y="51359"/>
                    <a:pt x="11846" y="53909"/>
                    <a:pt x="11117" y="56824"/>
                  </a:cubicBezTo>
                  <a:lnTo>
                    <a:pt x="2005" y="61195"/>
                  </a:lnTo>
                  <a:lnTo>
                    <a:pt x="2005" y="71397"/>
                  </a:lnTo>
                  <a:lnTo>
                    <a:pt x="11117" y="75769"/>
                  </a:lnTo>
                  <a:cubicBezTo>
                    <a:pt x="11846" y="78684"/>
                    <a:pt x="12940" y="81234"/>
                    <a:pt x="14398" y="83784"/>
                  </a:cubicBezTo>
                  <a:lnTo>
                    <a:pt x="11117" y="93257"/>
                  </a:lnTo>
                  <a:lnTo>
                    <a:pt x="18408" y="100543"/>
                  </a:lnTo>
                  <a:lnTo>
                    <a:pt x="27885" y="97265"/>
                  </a:lnTo>
                  <a:cubicBezTo>
                    <a:pt x="30436" y="98722"/>
                    <a:pt x="32988" y="99815"/>
                    <a:pt x="35904" y="100543"/>
                  </a:cubicBezTo>
                  <a:lnTo>
                    <a:pt x="40278" y="109652"/>
                  </a:lnTo>
                  <a:lnTo>
                    <a:pt x="45563" y="109652"/>
                  </a:lnTo>
                  <a:lnTo>
                    <a:pt x="45563" y="294003"/>
                  </a:lnTo>
                  <a:lnTo>
                    <a:pt x="0" y="294003"/>
                  </a:lnTo>
                  <a:lnTo>
                    <a:pt x="0" y="183611"/>
                  </a:lnTo>
                  <a:lnTo>
                    <a:pt x="4921" y="183611"/>
                  </a:lnTo>
                  <a:lnTo>
                    <a:pt x="8930" y="174867"/>
                  </a:lnTo>
                  <a:cubicBezTo>
                    <a:pt x="11846" y="174138"/>
                    <a:pt x="14398" y="173045"/>
                    <a:pt x="16950" y="171588"/>
                  </a:cubicBezTo>
                  <a:lnTo>
                    <a:pt x="26427" y="174867"/>
                  </a:lnTo>
                  <a:lnTo>
                    <a:pt x="33717" y="167580"/>
                  </a:lnTo>
                  <a:lnTo>
                    <a:pt x="30801" y="158108"/>
                  </a:lnTo>
                  <a:cubicBezTo>
                    <a:pt x="32259" y="155558"/>
                    <a:pt x="33352" y="153007"/>
                    <a:pt x="34081" y="150092"/>
                  </a:cubicBezTo>
                  <a:lnTo>
                    <a:pt x="43194" y="145721"/>
                  </a:lnTo>
                  <a:lnTo>
                    <a:pt x="43559" y="134791"/>
                  </a:lnTo>
                  <a:lnTo>
                    <a:pt x="34446" y="130419"/>
                  </a:lnTo>
                  <a:cubicBezTo>
                    <a:pt x="33717" y="127504"/>
                    <a:pt x="32623" y="124954"/>
                    <a:pt x="31165" y="122403"/>
                  </a:cubicBezTo>
                  <a:lnTo>
                    <a:pt x="34446" y="112931"/>
                  </a:lnTo>
                  <a:lnTo>
                    <a:pt x="27156" y="105644"/>
                  </a:lnTo>
                  <a:lnTo>
                    <a:pt x="17679" y="108923"/>
                  </a:lnTo>
                  <a:cubicBezTo>
                    <a:pt x="15127" y="107466"/>
                    <a:pt x="12575" y="106373"/>
                    <a:pt x="9659" y="105644"/>
                  </a:cubicBezTo>
                  <a:lnTo>
                    <a:pt x="5285" y="96536"/>
                  </a:lnTo>
                  <a:lnTo>
                    <a:pt x="0" y="96536"/>
                  </a:lnTo>
                  <a:lnTo>
                    <a:pt x="0" y="6313"/>
                  </a:lnTo>
                  <a:lnTo>
                    <a:pt x="5900" y="3826"/>
                  </a:lnTo>
                  <a:cubicBezTo>
                    <a:pt x="15309" y="1275"/>
                    <a:pt x="24969" y="0"/>
                    <a:pt x="34628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4" name="Shape 773"/>
            <p:cNvSpPr/>
            <p:nvPr/>
          </p:nvSpPr>
          <p:spPr>
            <a:xfrm>
              <a:off x="367634" y="4175830"/>
              <a:ext cx="132496" cy="292547"/>
            </a:xfrm>
            <a:custGeom>
              <a:avLst/>
              <a:gdLst/>
              <a:ahLst/>
              <a:cxnLst/>
              <a:rect l="0" t="0" r="0" b="0"/>
              <a:pathLst>
                <a:path w="132496" h="292547">
                  <a:moveTo>
                    <a:pt x="0" y="0"/>
                  </a:moveTo>
                  <a:lnTo>
                    <a:pt x="17793" y="2370"/>
                  </a:lnTo>
                  <a:cubicBezTo>
                    <a:pt x="27201" y="4920"/>
                    <a:pt x="36360" y="8746"/>
                    <a:pt x="45017" y="13846"/>
                  </a:cubicBezTo>
                  <a:cubicBezTo>
                    <a:pt x="79645" y="34601"/>
                    <a:pt x="100057" y="72127"/>
                    <a:pt x="98600" y="112203"/>
                  </a:cubicBezTo>
                  <a:lnTo>
                    <a:pt x="98600" y="114025"/>
                  </a:lnTo>
                  <a:lnTo>
                    <a:pt x="123751" y="157745"/>
                  </a:lnTo>
                  <a:cubicBezTo>
                    <a:pt x="132496" y="171225"/>
                    <a:pt x="124115" y="182155"/>
                    <a:pt x="114638" y="183248"/>
                  </a:cubicBezTo>
                  <a:lnTo>
                    <a:pt x="98600" y="183248"/>
                  </a:lnTo>
                  <a:lnTo>
                    <a:pt x="98600" y="205108"/>
                  </a:lnTo>
                  <a:cubicBezTo>
                    <a:pt x="98600" y="216766"/>
                    <a:pt x="94225" y="227696"/>
                    <a:pt x="86206" y="236076"/>
                  </a:cubicBezTo>
                  <a:cubicBezTo>
                    <a:pt x="78187" y="244091"/>
                    <a:pt x="67252" y="248827"/>
                    <a:pt x="55588" y="248827"/>
                  </a:cubicBezTo>
                  <a:lnTo>
                    <a:pt x="37727" y="248827"/>
                  </a:lnTo>
                  <a:lnTo>
                    <a:pt x="37727" y="292547"/>
                  </a:lnTo>
                  <a:lnTo>
                    <a:pt x="0" y="292547"/>
                  </a:lnTo>
                  <a:lnTo>
                    <a:pt x="0" y="108196"/>
                  </a:lnTo>
                  <a:lnTo>
                    <a:pt x="4921" y="108196"/>
                  </a:lnTo>
                  <a:lnTo>
                    <a:pt x="9295" y="99452"/>
                  </a:lnTo>
                  <a:cubicBezTo>
                    <a:pt x="12211" y="98723"/>
                    <a:pt x="14763" y="97630"/>
                    <a:pt x="17314" y="96173"/>
                  </a:cubicBezTo>
                  <a:lnTo>
                    <a:pt x="26791" y="99452"/>
                  </a:lnTo>
                  <a:lnTo>
                    <a:pt x="34082" y="92165"/>
                  </a:lnTo>
                  <a:lnTo>
                    <a:pt x="30801" y="82692"/>
                  </a:lnTo>
                  <a:cubicBezTo>
                    <a:pt x="32259" y="80142"/>
                    <a:pt x="33717" y="77592"/>
                    <a:pt x="34446" y="74677"/>
                  </a:cubicBezTo>
                  <a:lnTo>
                    <a:pt x="43559" y="70305"/>
                  </a:lnTo>
                  <a:lnTo>
                    <a:pt x="43559" y="59375"/>
                  </a:lnTo>
                  <a:lnTo>
                    <a:pt x="34446" y="55003"/>
                  </a:lnTo>
                  <a:cubicBezTo>
                    <a:pt x="33717" y="52089"/>
                    <a:pt x="32623" y="49538"/>
                    <a:pt x="31165" y="46988"/>
                  </a:cubicBezTo>
                  <a:lnTo>
                    <a:pt x="34446" y="37515"/>
                  </a:lnTo>
                  <a:lnTo>
                    <a:pt x="27156" y="30229"/>
                  </a:lnTo>
                  <a:lnTo>
                    <a:pt x="17679" y="33508"/>
                  </a:lnTo>
                  <a:cubicBezTo>
                    <a:pt x="15127" y="32050"/>
                    <a:pt x="12575" y="30957"/>
                    <a:pt x="9659" y="30229"/>
                  </a:cubicBezTo>
                  <a:lnTo>
                    <a:pt x="5285" y="21497"/>
                  </a:lnTo>
                  <a:lnTo>
                    <a:pt x="0" y="2149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5" name="Shape 774"/>
            <p:cNvSpPr/>
            <p:nvPr/>
          </p:nvSpPr>
          <p:spPr>
            <a:xfrm>
              <a:off x="276701" y="4269097"/>
              <a:ext cx="45426" cy="90855"/>
            </a:xfrm>
            <a:custGeom>
              <a:avLst/>
              <a:gdLst/>
              <a:ahLst/>
              <a:cxnLst/>
              <a:rect l="0" t="0" r="0" b="0"/>
              <a:pathLst>
                <a:path w="45426" h="90855">
                  <a:moveTo>
                    <a:pt x="38945" y="0"/>
                  </a:moveTo>
                  <a:lnTo>
                    <a:pt x="45426" y="0"/>
                  </a:lnTo>
                  <a:lnTo>
                    <a:pt x="45426" y="3643"/>
                  </a:lnTo>
                  <a:lnTo>
                    <a:pt x="41248" y="3643"/>
                  </a:lnTo>
                  <a:lnTo>
                    <a:pt x="37119" y="12333"/>
                  </a:lnTo>
                  <a:lnTo>
                    <a:pt x="27855" y="16301"/>
                  </a:lnTo>
                  <a:lnTo>
                    <a:pt x="18697" y="13033"/>
                  </a:lnTo>
                  <a:lnTo>
                    <a:pt x="13039" y="18688"/>
                  </a:lnTo>
                  <a:lnTo>
                    <a:pt x="16309" y="27841"/>
                  </a:lnTo>
                  <a:lnTo>
                    <a:pt x="12339" y="37101"/>
                  </a:lnTo>
                  <a:lnTo>
                    <a:pt x="3645" y="41227"/>
                  </a:lnTo>
                  <a:lnTo>
                    <a:pt x="3645" y="49172"/>
                  </a:lnTo>
                  <a:lnTo>
                    <a:pt x="12348" y="53305"/>
                  </a:lnTo>
                  <a:lnTo>
                    <a:pt x="16309" y="62805"/>
                  </a:lnTo>
                  <a:lnTo>
                    <a:pt x="13045" y="71717"/>
                  </a:lnTo>
                  <a:lnTo>
                    <a:pt x="18736" y="77406"/>
                  </a:lnTo>
                  <a:lnTo>
                    <a:pt x="27894" y="74573"/>
                  </a:lnTo>
                  <a:lnTo>
                    <a:pt x="37119" y="78522"/>
                  </a:lnTo>
                  <a:lnTo>
                    <a:pt x="41248" y="87212"/>
                  </a:lnTo>
                  <a:lnTo>
                    <a:pt x="45426" y="87212"/>
                  </a:lnTo>
                  <a:lnTo>
                    <a:pt x="45426" y="90855"/>
                  </a:lnTo>
                  <a:lnTo>
                    <a:pt x="38945" y="90855"/>
                  </a:lnTo>
                  <a:lnTo>
                    <a:pt x="34416" y="81326"/>
                  </a:lnTo>
                  <a:lnTo>
                    <a:pt x="27693" y="78446"/>
                  </a:lnTo>
                  <a:lnTo>
                    <a:pt x="17715" y="81534"/>
                  </a:lnTo>
                  <a:lnTo>
                    <a:pt x="8824" y="72648"/>
                  </a:lnTo>
                  <a:lnTo>
                    <a:pt x="12397" y="62893"/>
                  </a:lnTo>
                  <a:lnTo>
                    <a:pt x="9521" y="55994"/>
                  </a:lnTo>
                  <a:lnTo>
                    <a:pt x="0" y="51474"/>
                  </a:lnTo>
                  <a:lnTo>
                    <a:pt x="0" y="38926"/>
                  </a:lnTo>
                  <a:lnTo>
                    <a:pt x="9533" y="34399"/>
                  </a:lnTo>
                  <a:lnTo>
                    <a:pt x="12397" y="27722"/>
                  </a:lnTo>
                  <a:lnTo>
                    <a:pt x="8830" y="17743"/>
                  </a:lnTo>
                  <a:lnTo>
                    <a:pt x="17752" y="8826"/>
                  </a:lnTo>
                  <a:lnTo>
                    <a:pt x="27732" y="12389"/>
                  </a:lnTo>
                  <a:lnTo>
                    <a:pt x="34418" y="9525"/>
                  </a:lnTo>
                  <a:lnTo>
                    <a:pt x="3894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6" name="Shape 775"/>
            <p:cNvSpPr/>
            <p:nvPr/>
          </p:nvSpPr>
          <p:spPr>
            <a:xfrm>
              <a:off x="245490" y="4178352"/>
              <a:ext cx="76637" cy="292038"/>
            </a:xfrm>
            <a:custGeom>
              <a:avLst/>
              <a:gdLst/>
              <a:ahLst/>
              <a:cxnLst/>
              <a:rect l="0" t="0" r="0" b="0"/>
              <a:pathLst>
                <a:path w="76637" h="292038">
                  <a:moveTo>
                    <a:pt x="76637" y="0"/>
                  </a:moveTo>
                  <a:lnTo>
                    <a:pt x="76637" y="3866"/>
                  </a:lnTo>
                  <a:lnTo>
                    <a:pt x="69402" y="6405"/>
                  </a:lnTo>
                  <a:lnTo>
                    <a:pt x="69627" y="6284"/>
                  </a:lnTo>
                  <a:lnTo>
                    <a:pt x="56287" y="13064"/>
                  </a:lnTo>
                  <a:lnTo>
                    <a:pt x="44154" y="21389"/>
                  </a:lnTo>
                  <a:lnTo>
                    <a:pt x="33436" y="30989"/>
                  </a:lnTo>
                  <a:lnTo>
                    <a:pt x="24266" y="41943"/>
                  </a:lnTo>
                  <a:lnTo>
                    <a:pt x="16635" y="54057"/>
                  </a:lnTo>
                  <a:lnTo>
                    <a:pt x="10594" y="67027"/>
                  </a:lnTo>
                  <a:lnTo>
                    <a:pt x="6337" y="80911"/>
                  </a:lnTo>
                  <a:lnTo>
                    <a:pt x="4097" y="95240"/>
                  </a:lnTo>
                  <a:lnTo>
                    <a:pt x="3647" y="109867"/>
                  </a:lnTo>
                  <a:lnTo>
                    <a:pt x="4319" y="122400"/>
                  </a:lnTo>
                  <a:lnTo>
                    <a:pt x="6568" y="134993"/>
                  </a:lnTo>
                  <a:lnTo>
                    <a:pt x="9917" y="146819"/>
                  </a:lnTo>
                  <a:lnTo>
                    <a:pt x="14831" y="158204"/>
                  </a:lnTo>
                  <a:lnTo>
                    <a:pt x="28077" y="179075"/>
                  </a:lnTo>
                  <a:lnTo>
                    <a:pt x="46703" y="197227"/>
                  </a:lnTo>
                  <a:lnTo>
                    <a:pt x="46703" y="288395"/>
                  </a:lnTo>
                  <a:lnTo>
                    <a:pt x="76637" y="288395"/>
                  </a:lnTo>
                  <a:lnTo>
                    <a:pt x="76637" y="292038"/>
                  </a:lnTo>
                  <a:lnTo>
                    <a:pt x="43058" y="292038"/>
                  </a:lnTo>
                  <a:lnTo>
                    <a:pt x="43058" y="198765"/>
                  </a:lnTo>
                  <a:lnTo>
                    <a:pt x="25230" y="181391"/>
                  </a:lnTo>
                  <a:lnTo>
                    <a:pt x="11597" y="159910"/>
                  </a:lnTo>
                  <a:lnTo>
                    <a:pt x="6479" y="148055"/>
                  </a:lnTo>
                  <a:lnTo>
                    <a:pt x="3007" y="135786"/>
                  </a:lnTo>
                  <a:lnTo>
                    <a:pt x="693" y="122834"/>
                  </a:lnTo>
                  <a:lnTo>
                    <a:pt x="0" y="109894"/>
                  </a:lnTo>
                  <a:lnTo>
                    <a:pt x="459" y="94902"/>
                  </a:lnTo>
                  <a:lnTo>
                    <a:pt x="2776" y="80089"/>
                  </a:lnTo>
                  <a:lnTo>
                    <a:pt x="7181" y="65725"/>
                  </a:lnTo>
                  <a:lnTo>
                    <a:pt x="13432" y="52299"/>
                  </a:lnTo>
                  <a:lnTo>
                    <a:pt x="21305" y="39803"/>
                  </a:lnTo>
                  <a:lnTo>
                    <a:pt x="30810" y="28451"/>
                  </a:lnTo>
                  <a:lnTo>
                    <a:pt x="41931" y="18489"/>
                  </a:lnTo>
                  <a:lnTo>
                    <a:pt x="54427" y="9927"/>
                  </a:lnTo>
                  <a:lnTo>
                    <a:pt x="68084" y="3005"/>
                  </a:lnTo>
                  <a:lnTo>
                    <a:pt x="7663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" name="Shape 15512"/>
            <p:cNvSpPr/>
            <p:nvPr/>
          </p:nvSpPr>
          <p:spPr>
            <a:xfrm>
              <a:off x="322127" y="4466747"/>
              <a:ext cx="45587" cy="9144"/>
            </a:xfrm>
            <a:custGeom>
              <a:avLst/>
              <a:gdLst/>
              <a:ahLst/>
              <a:cxnLst/>
              <a:rect l="0" t="0" r="0" b="0"/>
              <a:pathLst>
                <a:path w="45587" h="9144">
                  <a:moveTo>
                    <a:pt x="0" y="0"/>
                  </a:moveTo>
                  <a:lnTo>
                    <a:pt x="45587" y="0"/>
                  </a:lnTo>
                  <a:lnTo>
                    <a:pt x="45587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" name="Shape 777"/>
            <p:cNvSpPr/>
            <p:nvPr/>
          </p:nvSpPr>
          <p:spPr>
            <a:xfrm>
              <a:off x="322127" y="4269097"/>
              <a:ext cx="45522" cy="90855"/>
            </a:xfrm>
            <a:custGeom>
              <a:avLst/>
              <a:gdLst/>
              <a:ahLst/>
              <a:cxnLst/>
              <a:rect l="0" t="0" r="0" b="0"/>
              <a:pathLst>
                <a:path w="45522" h="90855">
                  <a:moveTo>
                    <a:pt x="0" y="0"/>
                  </a:moveTo>
                  <a:lnTo>
                    <a:pt x="6529" y="0"/>
                  </a:lnTo>
                  <a:lnTo>
                    <a:pt x="11055" y="9525"/>
                  </a:lnTo>
                  <a:lnTo>
                    <a:pt x="17742" y="12389"/>
                  </a:lnTo>
                  <a:lnTo>
                    <a:pt x="27722" y="8826"/>
                  </a:lnTo>
                  <a:lnTo>
                    <a:pt x="36643" y="17743"/>
                  </a:lnTo>
                  <a:lnTo>
                    <a:pt x="33077" y="27722"/>
                  </a:lnTo>
                  <a:lnTo>
                    <a:pt x="35940" y="34399"/>
                  </a:lnTo>
                  <a:lnTo>
                    <a:pt x="45522" y="38947"/>
                  </a:lnTo>
                  <a:lnTo>
                    <a:pt x="44972" y="52154"/>
                  </a:lnTo>
                  <a:lnTo>
                    <a:pt x="35517" y="56881"/>
                  </a:lnTo>
                  <a:lnTo>
                    <a:pt x="32827" y="63602"/>
                  </a:lnTo>
                  <a:lnTo>
                    <a:pt x="35926" y="73370"/>
                  </a:lnTo>
                  <a:lnTo>
                    <a:pt x="27056" y="82236"/>
                  </a:lnTo>
                  <a:lnTo>
                    <a:pt x="17054" y="78904"/>
                  </a:lnTo>
                  <a:lnTo>
                    <a:pt x="10373" y="81574"/>
                  </a:lnTo>
                  <a:lnTo>
                    <a:pt x="6088" y="90855"/>
                  </a:lnTo>
                  <a:lnTo>
                    <a:pt x="0" y="90855"/>
                  </a:lnTo>
                  <a:lnTo>
                    <a:pt x="0" y="87212"/>
                  </a:lnTo>
                  <a:lnTo>
                    <a:pt x="3755" y="87212"/>
                  </a:lnTo>
                  <a:lnTo>
                    <a:pt x="7671" y="78732"/>
                  </a:lnTo>
                  <a:lnTo>
                    <a:pt x="16938" y="75025"/>
                  </a:lnTo>
                  <a:lnTo>
                    <a:pt x="26073" y="78069"/>
                  </a:lnTo>
                  <a:lnTo>
                    <a:pt x="31783" y="72362"/>
                  </a:lnTo>
                  <a:lnTo>
                    <a:pt x="28958" y="63460"/>
                  </a:lnTo>
                  <a:lnTo>
                    <a:pt x="32649" y="54240"/>
                  </a:lnTo>
                  <a:lnTo>
                    <a:pt x="41420" y="49856"/>
                  </a:lnTo>
                  <a:lnTo>
                    <a:pt x="41781" y="41205"/>
                  </a:lnTo>
                  <a:lnTo>
                    <a:pt x="33135" y="37101"/>
                  </a:lnTo>
                  <a:lnTo>
                    <a:pt x="29164" y="27841"/>
                  </a:lnTo>
                  <a:lnTo>
                    <a:pt x="32434" y="18688"/>
                  </a:lnTo>
                  <a:lnTo>
                    <a:pt x="26776" y="13033"/>
                  </a:lnTo>
                  <a:lnTo>
                    <a:pt x="17619" y="16301"/>
                  </a:lnTo>
                  <a:lnTo>
                    <a:pt x="8354" y="12333"/>
                  </a:lnTo>
                  <a:lnTo>
                    <a:pt x="4226" y="3643"/>
                  </a:lnTo>
                  <a:lnTo>
                    <a:pt x="0" y="3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9" name="Shape 778"/>
            <p:cNvSpPr/>
            <p:nvPr/>
          </p:nvSpPr>
          <p:spPr>
            <a:xfrm>
              <a:off x="322265" y="4195536"/>
              <a:ext cx="45450" cy="90412"/>
            </a:xfrm>
            <a:custGeom>
              <a:avLst/>
              <a:gdLst/>
              <a:ahLst/>
              <a:cxnLst/>
              <a:rect l="0" t="0" r="0" b="0"/>
              <a:pathLst>
                <a:path w="45450" h="90412">
                  <a:moveTo>
                    <a:pt x="39400" y="0"/>
                  </a:moveTo>
                  <a:lnTo>
                    <a:pt x="45450" y="0"/>
                  </a:lnTo>
                  <a:lnTo>
                    <a:pt x="45450" y="3644"/>
                  </a:lnTo>
                  <a:lnTo>
                    <a:pt x="41708" y="3644"/>
                  </a:lnTo>
                  <a:lnTo>
                    <a:pt x="37575" y="12345"/>
                  </a:lnTo>
                  <a:lnTo>
                    <a:pt x="28310" y="16313"/>
                  </a:lnTo>
                  <a:lnTo>
                    <a:pt x="19153" y="13045"/>
                  </a:lnTo>
                  <a:lnTo>
                    <a:pt x="13456" y="18740"/>
                  </a:lnTo>
                  <a:lnTo>
                    <a:pt x="16290" y="27893"/>
                  </a:lnTo>
                  <a:lnTo>
                    <a:pt x="12339" y="37113"/>
                  </a:lnTo>
                  <a:lnTo>
                    <a:pt x="3645" y="41240"/>
                  </a:lnTo>
                  <a:lnTo>
                    <a:pt x="3645" y="49185"/>
                  </a:lnTo>
                  <a:lnTo>
                    <a:pt x="12339" y="53311"/>
                  </a:lnTo>
                  <a:lnTo>
                    <a:pt x="16309" y="62571"/>
                  </a:lnTo>
                  <a:lnTo>
                    <a:pt x="13039" y="71724"/>
                  </a:lnTo>
                  <a:lnTo>
                    <a:pt x="18717" y="77398"/>
                  </a:lnTo>
                  <a:lnTo>
                    <a:pt x="27851" y="74354"/>
                  </a:lnTo>
                  <a:lnTo>
                    <a:pt x="37107" y="78055"/>
                  </a:lnTo>
                  <a:lnTo>
                    <a:pt x="41247" y="86769"/>
                  </a:lnTo>
                  <a:lnTo>
                    <a:pt x="45450" y="86769"/>
                  </a:lnTo>
                  <a:lnTo>
                    <a:pt x="45450" y="90412"/>
                  </a:lnTo>
                  <a:lnTo>
                    <a:pt x="38945" y="90412"/>
                  </a:lnTo>
                  <a:lnTo>
                    <a:pt x="34428" y="80909"/>
                  </a:lnTo>
                  <a:lnTo>
                    <a:pt x="27736" y="78233"/>
                  </a:lnTo>
                  <a:lnTo>
                    <a:pt x="17733" y="81565"/>
                  </a:lnTo>
                  <a:lnTo>
                    <a:pt x="8830" y="72669"/>
                  </a:lnTo>
                  <a:lnTo>
                    <a:pt x="12397" y="62690"/>
                  </a:lnTo>
                  <a:lnTo>
                    <a:pt x="9533" y="56012"/>
                  </a:lnTo>
                  <a:lnTo>
                    <a:pt x="0" y="51486"/>
                  </a:lnTo>
                  <a:lnTo>
                    <a:pt x="0" y="38938"/>
                  </a:lnTo>
                  <a:lnTo>
                    <a:pt x="9533" y="34412"/>
                  </a:lnTo>
                  <a:lnTo>
                    <a:pt x="12415" y="27692"/>
                  </a:lnTo>
                  <a:lnTo>
                    <a:pt x="9325" y="17719"/>
                  </a:lnTo>
                  <a:lnTo>
                    <a:pt x="18207" y="8838"/>
                  </a:lnTo>
                  <a:lnTo>
                    <a:pt x="28187" y="12401"/>
                  </a:lnTo>
                  <a:lnTo>
                    <a:pt x="34873" y="9538"/>
                  </a:lnTo>
                  <a:lnTo>
                    <a:pt x="3940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0" name="Shape 779"/>
            <p:cNvSpPr/>
            <p:nvPr/>
          </p:nvSpPr>
          <p:spPr>
            <a:xfrm>
              <a:off x="322127" y="4172765"/>
              <a:ext cx="45587" cy="9454"/>
            </a:xfrm>
            <a:custGeom>
              <a:avLst/>
              <a:gdLst/>
              <a:ahLst/>
              <a:cxnLst/>
              <a:rect l="0" t="0" r="0" b="0"/>
              <a:pathLst>
                <a:path w="45587" h="9454">
                  <a:moveTo>
                    <a:pt x="34766" y="0"/>
                  </a:moveTo>
                  <a:lnTo>
                    <a:pt x="45587" y="699"/>
                  </a:lnTo>
                  <a:lnTo>
                    <a:pt x="45587" y="4338"/>
                  </a:lnTo>
                  <a:lnTo>
                    <a:pt x="34763" y="3651"/>
                  </a:lnTo>
                  <a:lnTo>
                    <a:pt x="20401" y="4548"/>
                  </a:lnTo>
                  <a:lnTo>
                    <a:pt x="6365" y="7220"/>
                  </a:lnTo>
                  <a:lnTo>
                    <a:pt x="0" y="9454"/>
                  </a:lnTo>
                  <a:lnTo>
                    <a:pt x="0" y="5587"/>
                  </a:lnTo>
                  <a:lnTo>
                    <a:pt x="5359" y="3704"/>
                  </a:lnTo>
                  <a:lnTo>
                    <a:pt x="19958" y="941"/>
                  </a:lnTo>
                  <a:lnTo>
                    <a:pt x="3476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1" name="Shape 780"/>
            <p:cNvSpPr/>
            <p:nvPr/>
          </p:nvSpPr>
          <p:spPr>
            <a:xfrm>
              <a:off x="367715" y="4195536"/>
              <a:ext cx="45450" cy="90412"/>
            </a:xfrm>
            <a:custGeom>
              <a:avLst/>
              <a:gdLst/>
              <a:ahLst/>
              <a:cxnLst/>
              <a:rect l="0" t="0" r="0" b="0"/>
              <a:pathLst>
                <a:path w="45450" h="90412">
                  <a:moveTo>
                    <a:pt x="0" y="0"/>
                  </a:moveTo>
                  <a:lnTo>
                    <a:pt x="6493" y="0"/>
                  </a:lnTo>
                  <a:lnTo>
                    <a:pt x="11012" y="9284"/>
                  </a:lnTo>
                  <a:lnTo>
                    <a:pt x="17713" y="11963"/>
                  </a:lnTo>
                  <a:lnTo>
                    <a:pt x="27716" y="8629"/>
                  </a:lnTo>
                  <a:lnTo>
                    <a:pt x="36625" y="17534"/>
                  </a:lnTo>
                  <a:lnTo>
                    <a:pt x="33055" y="27285"/>
                  </a:lnTo>
                  <a:lnTo>
                    <a:pt x="35924" y="33974"/>
                  </a:lnTo>
                  <a:lnTo>
                    <a:pt x="45450" y="38735"/>
                  </a:lnTo>
                  <a:lnTo>
                    <a:pt x="45450" y="51942"/>
                  </a:lnTo>
                  <a:lnTo>
                    <a:pt x="35897" y="56478"/>
                  </a:lnTo>
                  <a:lnTo>
                    <a:pt x="32825" y="63193"/>
                  </a:lnTo>
                  <a:lnTo>
                    <a:pt x="36143" y="73143"/>
                  </a:lnTo>
                  <a:lnTo>
                    <a:pt x="27233" y="82048"/>
                  </a:lnTo>
                  <a:lnTo>
                    <a:pt x="17474" y="78477"/>
                  </a:lnTo>
                  <a:lnTo>
                    <a:pt x="10554" y="81359"/>
                  </a:lnTo>
                  <a:lnTo>
                    <a:pt x="6025" y="90412"/>
                  </a:lnTo>
                  <a:lnTo>
                    <a:pt x="0" y="90412"/>
                  </a:lnTo>
                  <a:lnTo>
                    <a:pt x="0" y="86769"/>
                  </a:lnTo>
                  <a:lnTo>
                    <a:pt x="3771" y="86769"/>
                  </a:lnTo>
                  <a:lnTo>
                    <a:pt x="7899" y="78517"/>
                  </a:lnTo>
                  <a:lnTo>
                    <a:pt x="17386" y="74567"/>
                  </a:lnTo>
                  <a:lnTo>
                    <a:pt x="26305" y="77827"/>
                  </a:lnTo>
                  <a:lnTo>
                    <a:pt x="31974" y="72160"/>
                  </a:lnTo>
                  <a:lnTo>
                    <a:pt x="28913" y="62981"/>
                  </a:lnTo>
                  <a:lnTo>
                    <a:pt x="33132" y="53757"/>
                  </a:lnTo>
                  <a:lnTo>
                    <a:pt x="41805" y="49640"/>
                  </a:lnTo>
                  <a:lnTo>
                    <a:pt x="41805" y="40987"/>
                  </a:lnTo>
                  <a:lnTo>
                    <a:pt x="33102" y="36637"/>
                  </a:lnTo>
                  <a:lnTo>
                    <a:pt x="29138" y="27389"/>
                  </a:lnTo>
                  <a:lnTo>
                    <a:pt x="32405" y="18467"/>
                  </a:lnTo>
                  <a:lnTo>
                    <a:pt x="26733" y="12798"/>
                  </a:lnTo>
                  <a:lnTo>
                    <a:pt x="17598" y="15842"/>
                  </a:lnTo>
                  <a:lnTo>
                    <a:pt x="8352" y="12145"/>
                  </a:lnTo>
                  <a:lnTo>
                    <a:pt x="4205" y="3644"/>
                  </a:lnTo>
                  <a:lnTo>
                    <a:pt x="0" y="36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2" name="Shape 781"/>
            <p:cNvSpPr/>
            <p:nvPr/>
          </p:nvSpPr>
          <p:spPr>
            <a:xfrm>
              <a:off x="367715" y="4173464"/>
              <a:ext cx="129326" cy="296927"/>
            </a:xfrm>
            <a:custGeom>
              <a:avLst/>
              <a:gdLst/>
              <a:ahLst/>
              <a:cxnLst/>
              <a:rect l="0" t="0" r="0" b="0"/>
              <a:pathLst>
                <a:path w="129326" h="296927">
                  <a:moveTo>
                    <a:pt x="0" y="0"/>
                  </a:moveTo>
                  <a:lnTo>
                    <a:pt x="3759" y="243"/>
                  </a:lnTo>
                  <a:lnTo>
                    <a:pt x="18358" y="3005"/>
                  </a:lnTo>
                  <a:lnTo>
                    <a:pt x="32270" y="7894"/>
                  </a:lnTo>
                  <a:lnTo>
                    <a:pt x="45926" y="14816"/>
                  </a:lnTo>
                  <a:lnTo>
                    <a:pt x="58432" y="23378"/>
                  </a:lnTo>
                  <a:lnTo>
                    <a:pt x="69553" y="33573"/>
                  </a:lnTo>
                  <a:lnTo>
                    <a:pt x="79048" y="44919"/>
                  </a:lnTo>
                  <a:lnTo>
                    <a:pt x="86922" y="57415"/>
                  </a:lnTo>
                  <a:lnTo>
                    <a:pt x="93173" y="70838"/>
                  </a:lnTo>
                  <a:lnTo>
                    <a:pt x="97577" y="84974"/>
                  </a:lnTo>
                  <a:lnTo>
                    <a:pt x="99895" y="99790"/>
                  </a:lnTo>
                  <a:lnTo>
                    <a:pt x="100354" y="114734"/>
                  </a:lnTo>
                  <a:lnTo>
                    <a:pt x="100354" y="116097"/>
                  </a:lnTo>
                  <a:lnTo>
                    <a:pt x="125426" y="159437"/>
                  </a:lnTo>
                  <a:lnTo>
                    <a:pt x="128044" y="164678"/>
                  </a:lnTo>
                  <a:lnTo>
                    <a:pt x="129326" y="169799"/>
                  </a:lnTo>
                  <a:lnTo>
                    <a:pt x="127807" y="178407"/>
                  </a:lnTo>
                  <a:lnTo>
                    <a:pt x="122403" y="184837"/>
                  </a:lnTo>
                  <a:lnTo>
                    <a:pt x="115040" y="187627"/>
                  </a:lnTo>
                  <a:lnTo>
                    <a:pt x="100354" y="187627"/>
                  </a:lnTo>
                  <a:lnTo>
                    <a:pt x="100354" y="207760"/>
                  </a:lnTo>
                  <a:lnTo>
                    <a:pt x="99415" y="216667"/>
                  </a:lnTo>
                  <a:lnTo>
                    <a:pt x="97046" y="224962"/>
                  </a:lnTo>
                  <a:lnTo>
                    <a:pt x="93015" y="232780"/>
                  </a:lnTo>
                  <a:lnTo>
                    <a:pt x="87550" y="239906"/>
                  </a:lnTo>
                  <a:lnTo>
                    <a:pt x="80640" y="245620"/>
                  </a:lnTo>
                  <a:lnTo>
                    <a:pt x="73040" y="249658"/>
                  </a:lnTo>
                  <a:lnTo>
                    <a:pt x="64732" y="252266"/>
                  </a:lnTo>
                  <a:lnTo>
                    <a:pt x="55796" y="253207"/>
                  </a:lnTo>
                  <a:lnTo>
                    <a:pt x="39526" y="253207"/>
                  </a:lnTo>
                  <a:lnTo>
                    <a:pt x="39526" y="296927"/>
                  </a:lnTo>
                  <a:lnTo>
                    <a:pt x="0" y="296927"/>
                  </a:lnTo>
                  <a:lnTo>
                    <a:pt x="0" y="293283"/>
                  </a:lnTo>
                  <a:lnTo>
                    <a:pt x="35881" y="293283"/>
                  </a:lnTo>
                  <a:lnTo>
                    <a:pt x="35881" y="249564"/>
                  </a:lnTo>
                  <a:lnTo>
                    <a:pt x="55595" y="249564"/>
                  </a:lnTo>
                  <a:lnTo>
                    <a:pt x="63996" y="248680"/>
                  </a:lnTo>
                  <a:lnTo>
                    <a:pt x="71615" y="246287"/>
                  </a:lnTo>
                  <a:lnTo>
                    <a:pt x="78606" y="242574"/>
                  </a:lnTo>
                  <a:lnTo>
                    <a:pt x="84911" y="237359"/>
                  </a:lnTo>
                  <a:lnTo>
                    <a:pt x="89924" y="230823"/>
                  </a:lnTo>
                  <a:lnTo>
                    <a:pt x="93637" y="223620"/>
                  </a:lnTo>
                  <a:lnTo>
                    <a:pt x="95823" y="215973"/>
                  </a:lnTo>
                  <a:lnTo>
                    <a:pt x="96709" y="207561"/>
                  </a:lnTo>
                  <a:lnTo>
                    <a:pt x="96709" y="183984"/>
                  </a:lnTo>
                  <a:lnTo>
                    <a:pt x="114371" y="183984"/>
                  </a:lnTo>
                  <a:lnTo>
                    <a:pt x="120224" y="181765"/>
                  </a:lnTo>
                  <a:lnTo>
                    <a:pt x="124387" y="176812"/>
                  </a:lnTo>
                  <a:lnTo>
                    <a:pt x="125602" y="169930"/>
                  </a:lnTo>
                  <a:lnTo>
                    <a:pt x="124607" y="165952"/>
                  </a:lnTo>
                  <a:lnTo>
                    <a:pt x="122198" y="161137"/>
                  </a:lnTo>
                  <a:lnTo>
                    <a:pt x="96709" y="117072"/>
                  </a:lnTo>
                  <a:lnTo>
                    <a:pt x="96709" y="114816"/>
                  </a:lnTo>
                  <a:lnTo>
                    <a:pt x="96256" y="100129"/>
                  </a:lnTo>
                  <a:lnTo>
                    <a:pt x="94016" y="85796"/>
                  </a:lnTo>
                  <a:lnTo>
                    <a:pt x="89765" y="72154"/>
                  </a:lnTo>
                  <a:lnTo>
                    <a:pt x="83719" y="59173"/>
                  </a:lnTo>
                  <a:lnTo>
                    <a:pt x="76088" y="47058"/>
                  </a:lnTo>
                  <a:lnTo>
                    <a:pt x="66906" y="36090"/>
                  </a:lnTo>
                  <a:lnTo>
                    <a:pt x="56129" y="26229"/>
                  </a:lnTo>
                  <a:lnTo>
                    <a:pt x="44067" y="17952"/>
                  </a:lnTo>
                  <a:lnTo>
                    <a:pt x="30727" y="11173"/>
                  </a:lnTo>
                  <a:lnTo>
                    <a:pt x="30951" y="11294"/>
                  </a:lnTo>
                  <a:lnTo>
                    <a:pt x="17351" y="6521"/>
                  </a:lnTo>
                  <a:lnTo>
                    <a:pt x="3317" y="3849"/>
                  </a:lnTo>
                  <a:lnTo>
                    <a:pt x="0" y="36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" name="Shape 782"/>
            <p:cNvSpPr/>
            <p:nvPr/>
          </p:nvSpPr>
          <p:spPr>
            <a:xfrm>
              <a:off x="193548" y="4151376"/>
              <a:ext cx="353568" cy="353568"/>
            </a:xfrm>
            <a:custGeom>
              <a:avLst/>
              <a:gdLst/>
              <a:ahLst/>
              <a:cxnLst/>
              <a:rect l="0" t="0" r="0" b="0"/>
              <a:pathLst>
                <a:path w="353568" h="353568">
                  <a:moveTo>
                    <a:pt x="0" y="353568"/>
                  </a:moveTo>
                  <a:lnTo>
                    <a:pt x="353568" y="353568"/>
                  </a:lnTo>
                  <a:lnTo>
                    <a:pt x="3535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08990" y="4190795"/>
              <a:ext cx="1483001" cy="37742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Chapter 6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771650" y="4247294"/>
              <a:ext cx="2958679" cy="26442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Discussion and Conclusions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586987" y="4759605"/>
              <a:ext cx="67498" cy="22600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99" name="Picture 9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993636" y="435347"/>
              <a:ext cx="4163569" cy="326797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11475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3 - (ORLD students ONLY)</a:t>
            </a:r>
            <a:br>
              <a:rPr lang="en-US" dirty="0"/>
            </a:br>
            <a:r>
              <a:rPr lang="en-US" dirty="0"/>
              <a:t>(Theoretical or Conceptual Framework)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37177"/>
          </a:xfrm>
        </p:spPr>
        <p:txBody>
          <a:bodyPr/>
          <a:lstStyle/>
          <a:p>
            <a:r>
              <a:rPr lang="en-US" dirty="0"/>
              <a:t>ORLD utilizes a distinct chapter for the theoretical/conceptual framework </a:t>
            </a:r>
          </a:p>
          <a:p>
            <a:r>
              <a:rPr lang="en-US" dirty="0" smtClean="0"/>
              <a:t>Overview </a:t>
            </a:r>
            <a:r>
              <a:rPr lang="en-US" dirty="0"/>
              <a:t>of </a:t>
            </a:r>
            <a:r>
              <a:rPr lang="en-US" dirty="0" smtClean="0"/>
              <a:t>chapter</a:t>
            </a:r>
          </a:p>
          <a:p>
            <a:r>
              <a:rPr lang="en-US" dirty="0" smtClean="0"/>
              <a:t>Theory(</a:t>
            </a:r>
            <a:r>
              <a:rPr lang="en-US" dirty="0" err="1" smtClean="0"/>
              <a:t>ies</a:t>
            </a:r>
            <a:r>
              <a:rPr lang="en-US" dirty="0"/>
              <a:t>) or concepts from which study is derived </a:t>
            </a:r>
          </a:p>
          <a:p>
            <a:r>
              <a:rPr lang="en-US" dirty="0" smtClean="0"/>
              <a:t>How </a:t>
            </a:r>
            <a:r>
              <a:rPr lang="en-US" dirty="0"/>
              <a:t>does theory inform this study? </a:t>
            </a:r>
          </a:p>
          <a:p>
            <a:r>
              <a:rPr lang="en-US" dirty="0" smtClean="0"/>
              <a:t>What </a:t>
            </a:r>
            <a:r>
              <a:rPr lang="en-US" dirty="0"/>
              <a:t>is missing from theory that this study may help to explain? </a:t>
            </a:r>
          </a:p>
          <a:p>
            <a:r>
              <a:rPr lang="en-US" dirty="0" smtClean="0"/>
              <a:t>Conceptual </a:t>
            </a:r>
            <a:r>
              <a:rPr lang="en-US" dirty="0"/>
              <a:t>or theoretical model of the study </a:t>
            </a:r>
          </a:p>
          <a:p>
            <a:r>
              <a:rPr lang="en-US" dirty="0" smtClean="0"/>
              <a:t>Research </a:t>
            </a:r>
            <a:r>
              <a:rPr lang="en-US" dirty="0"/>
              <a:t>questions </a:t>
            </a:r>
          </a:p>
          <a:p>
            <a:r>
              <a:rPr lang="en-US" dirty="0" smtClean="0"/>
              <a:t>Hypotheses </a:t>
            </a:r>
            <a:r>
              <a:rPr lang="en-US" dirty="0"/>
              <a:t>or synthesizing questions </a:t>
            </a:r>
          </a:p>
          <a:p>
            <a:r>
              <a:rPr lang="en-US" dirty="0" smtClean="0"/>
              <a:t>Summary </a:t>
            </a:r>
            <a:r>
              <a:rPr lang="en-US" dirty="0"/>
              <a:t>of the chapter</a:t>
            </a:r>
          </a:p>
        </p:txBody>
      </p:sp>
    </p:spTree>
    <p:extLst>
      <p:ext uri="{BB962C8B-B14F-4D97-AF65-F5344CB8AC3E}">
        <p14:creationId xmlns:p14="http://schemas.microsoft.com/office/powerpoint/2010/main" val="751307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Pieces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References </a:t>
            </a:r>
            <a:endParaRPr lang="en-US" sz="2800" dirty="0" smtClean="0"/>
          </a:p>
          <a:p>
            <a:r>
              <a:rPr lang="en-US" sz="2800" dirty="0" smtClean="0"/>
              <a:t>Appendices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639936" y="2512474"/>
            <a:ext cx="6957060" cy="30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10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and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Utilize UMES guidelines </a:t>
            </a:r>
          </a:p>
          <a:p>
            <a:r>
              <a:rPr lang="en-US" sz="2400" dirty="0" smtClean="0"/>
              <a:t>Citation </a:t>
            </a:r>
            <a:r>
              <a:rPr lang="en-US" sz="2400" dirty="0"/>
              <a:t>and reference format dictated by your program </a:t>
            </a:r>
            <a:endParaRPr lang="en-US" sz="2400" dirty="0" smtClean="0"/>
          </a:p>
          <a:p>
            <a:pPr lvl="1"/>
            <a:r>
              <a:rPr lang="en-US" sz="2400" dirty="0" smtClean="0"/>
              <a:t>APA </a:t>
            </a:r>
            <a:r>
              <a:rPr lang="en-US" sz="2400" dirty="0"/>
              <a:t>common in social </a:t>
            </a:r>
            <a:r>
              <a:rPr lang="en-US" sz="2400" dirty="0" smtClean="0"/>
              <a:t>sciences</a:t>
            </a:r>
          </a:p>
          <a:p>
            <a:pPr marL="324000" lvl="1" indent="0">
              <a:buNone/>
            </a:pPr>
            <a:r>
              <a:rPr lang="en-US" sz="2400" dirty="0"/>
              <a:t>(American Psychological Association, </a:t>
            </a:r>
            <a:r>
              <a:rPr lang="en-US" sz="2400" dirty="0" smtClean="0"/>
              <a:t>2022)</a:t>
            </a:r>
          </a:p>
          <a:p>
            <a:r>
              <a:rPr lang="en-US" sz="2600" dirty="0" smtClean="0"/>
              <a:t>Publishing on ProQuest</a:t>
            </a:r>
          </a:p>
          <a:p>
            <a:pPr marL="0" indent="0">
              <a:buNone/>
            </a:pPr>
            <a:endParaRPr lang="en-US" sz="2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043" y="2301592"/>
            <a:ext cx="2462134" cy="343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60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Department </a:t>
            </a:r>
            <a:endParaRPr lang="en-US" sz="2000" dirty="0" smtClean="0"/>
          </a:p>
          <a:p>
            <a:pPr lvl="1"/>
            <a:r>
              <a:rPr lang="en-US" sz="2000" dirty="0" smtClean="0"/>
              <a:t>Chair </a:t>
            </a:r>
          </a:p>
          <a:p>
            <a:pPr lvl="1"/>
            <a:r>
              <a:rPr lang="en-US" sz="2000" dirty="0" smtClean="0"/>
              <a:t>Advisor </a:t>
            </a:r>
          </a:p>
          <a:p>
            <a:pPr lvl="1"/>
            <a:r>
              <a:rPr lang="en-US" sz="2000" dirty="0" smtClean="0"/>
              <a:t>Professors </a:t>
            </a:r>
            <a:r>
              <a:rPr lang="en-US" sz="2000" dirty="0"/>
              <a:t>with specific expertise </a:t>
            </a:r>
          </a:p>
          <a:p>
            <a:r>
              <a:rPr lang="en-US" sz="2000" dirty="0" smtClean="0"/>
              <a:t>Department </a:t>
            </a:r>
            <a:r>
              <a:rPr lang="en-US" sz="2000" dirty="0"/>
              <a:t>formatting guidelines </a:t>
            </a:r>
          </a:p>
          <a:p>
            <a:r>
              <a:rPr lang="en-US" sz="2000" dirty="0" smtClean="0"/>
              <a:t>UMES </a:t>
            </a:r>
            <a:r>
              <a:rPr lang="en-US" sz="2000" dirty="0"/>
              <a:t>Guide to Preparation of Theses and Dissertations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UMES Graduate Writing Center***</a:t>
            </a:r>
          </a:p>
          <a:p>
            <a:r>
              <a:rPr lang="en-US" sz="2000" dirty="0" smtClean="0"/>
              <a:t>Peer </a:t>
            </a:r>
            <a:r>
              <a:rPr lang="en-US" sz="2000" dirty="0"/>
              <a:t>mentors </a:t>
            </a:r>
          </a:p>
          <a:p>
            <a:r>
              <a:rPr lang="en-US" sz="2000" dirty="0" smtClean="0"/>
              <a:t>Books </a:t>
            </a:r>
            <a:r>
              <a:rPr lang="en-US" sz="2000" dirty="0"/>
              <a:t>&amp; articles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352" y="1846234"/>
            <a:ext cx="3249450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92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Prior </a:t>
            </a:r>
            <a:r>
              <a:rPr lang="en-US" sz="2400" dirty="0"/>
              <a:t>research informs your study</a:t>
            </a:r>
          </a:p>
          <a:p>
            <a:r>
              <a:rPr lang="en-US" sz="2400" dirty="0" smtClean="0"/>
              <a:t>Be </a:t>
            </a:r>
            <a:r>
              <a:rPr lang="en-US" sz="2400" dirty="0"/>
              <a:t>flexible</a:t>
            </a:r>
          </a:p>
          <a:p>
            <a:r>
              <a:rPr lang="en-US" sz="2400" dirty="0" smtClean="0"/>
              <a:t>Remain </a:t>
            </a:r>
            <a:r>
              <a:rPr lang="en-US" sz="2400" dirty="0"/>
              <a:t>open to other options</a:t>
            </a:r>
          </a:p>
          <a:p>
            <a:r>
              <a:rPr lang="en-US" sz="2400" dirty="0" smtClean="0"/>
              <a:t>Listen </a:t>
            </a:r>
            <a:r>
              <a:rPr lang="en-US" sz="2400" dirty="0"/>
              <a:t>to feedback</a:t>
            </a:r>
          </a:p>
          <a:p>
            <a:r>
              <a:rPr lang="en-US" sz="2400" dirty="0" smtClean="0"/>
              <a:t>Cite </a:t>
            </a:r>
            <a:r>
              <a:rPr lang="en-US" sz="2400" dirty="0"/>
              <a:t>your sources</a:t>
            </a:r>
          </a:p>
          <a:p>
            <a:r>
              <a:rPr lang="en-US" sz="2400" dirty="0" smtClean="0"/>
              <a:t>You </a:t>
            </a:r>
            <a:r>
              <a:rPr lang="en-US" sz="2400" dirty="0"/>
              <a:t>must be passionate about the topic</a:t>
            </a:r>
          </a:p>
          <a:p>
            <a:r>
              <a:rPr lang="en-US" sz="2400" dirty="0" smtClean="0"/>
              <a:t>IT </a:t>
            </a:r>
            <a:r>
              <a:rPr lang="en-US" sz="2400" dirty="0"/>
              <a:t>WILL NOT BE PERFECT</a:t>
            </a:r>
          </a:p>
        </p:txBody>
      </p:sp>
    </p:spTree>
    <p:extLst>
      <p:ext uri="{BB962C8B-B14F-4D97-AF65-F5344CB8AC3E}">
        <p14:creationId xmlns:p14="http://schemas.microsoft.com/office/powerpoint/2010/main" val="4061856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American Psychological Association. (2020). Publication manual of the American Psychological Association (7th Edition). APA.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Brewerton</a:t>
            </a:r>
            <a:r>
              <a:rPr lang="en-US" dirty="0"/>
              <a:t>, P., &amp; </a:t>
            </a:r>
            <a:r>
              <a:rPr lang="en-US" dirty="0" err="1"/>
              <a:t>Millward</a:t>
            </a:r>
            <a:r>
              <a:rPr lang="en-US" dirty="0"/>
              <a:t>, L. (2004). Organizational research methods: A guide for students and researchers. Thousand Oaks, CA: Sage </a:t>
            </a:r>
            <a:r>
              <a:rPr lang="en-US" dirty="0" smtClean="0"/>
              <a:t>	Publications</a:t>
            </a:r>
            <a:r>
              <a:rPr lang="en-US" dirty="0"/>
              <a:t>, Inc.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Dane</a:t>
            </a:r>
            <a:r>
              <a:rPr lang="en-US" dirty="0"/>
              <a:t>, F. C. (2011). Evaluating research: Methodology for people who need to read research. Los Angeles, CA: Sage Publications, Inc.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Daniel</a:t>
            </a:r>
            <a:r>
              <a:rPr lang="en-US" dirty="0"/>
              <a:t>, J. (2012). Sampling essentials: Practical guidelines for making sampling choices. Thousand Oaks, CA: SAGE Publications, Inc.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Fowler</a:t>
            </a:r>
            <a:r>
              <a:rPr lang="en-US" dirty="0"/>
              <a:t>, F. J. (2014), Survey research methods. Los Angeles, CA: Sage Publications, Inc.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Loseke</a:t>
            </a:r>
            <a:r>
              <a:rPr lang="en-US" dirty="0"/>
              <a:t>, D. R. (2017). Methodological thinking: Basic principles of social research design. Thousand Oaks, CA: Sage Publications, Inc.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Machi</a:t>
            </a:r>
            <a:r>
              <a:rPr lang="en-US" dirty="0"/>
              <a:t>, L. A., &amp; </a:t>
            </a:r>
            <a:r>
              <a:rPr lang="en-US" dirty="0" err="1"/>
              <a:t>McEvoy</a:t>
            </a:r>
            <a:r>
              <a:rPr lang="en-US" dirty="0"/>
              <a:t>, B. T. (2016). The literature review: Six steps to success. Thousand Oaks, CA: Corwin.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Morgan</a:t>
            </a:r>
            <a:r>
              <a:rPr lang="en-US" dirty="0"/>
              <a:t>, S. E., Reichert, T., &amp; Harrison, T. R. (2017). From numbers to words: Reporting statistical results for the social sciences. New York, NY: </a:t>
            </a:r>
            <a:r>
              <a:rPr lang="en-US" dirty="0" smtClean="0"/>
              <a:t>	Routledge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Pollock</a:t>
            </a:r>
            <a:r>
              <a:rPr lang="en-US" dirty="0"/>
              <a:t>, T. G., &amp; Bono, J. E. (2013). Being Scheherazade: The importance of storytelling in academic writing. Academy of Management Journal, </a:t>
            </a:r>
            <a:r>
              <a:rPr lang="en-US" dirty="0" smtClean="0"/>
              <a:t>	56(3</a:t>
            </a:r>
            <a:r>
              <a:rPr lang="en-US" dirty="0"/>
              <a:t>), 629 – 234. </a:t>
            </a:r>
            <a:r>
              <a:rPr lang="en-US" dirty="0" err="1"/>
              <a:t>doi</a:t>
            </a:r>
            <a:r>
              <a:rPr lang="en-US" dirty="0"/>
              <a:t>: 10.5465/amj.2013.4003</a:t>
            </a:r>
          </a:p>
        </p:txBody>
      </p:sp>
    </p:spTree>
    <p:extLst>
      <p:ext uri="{BB962C8B-B14F-4D97-AF65-F5344CB8AC3E}">
        <p14:creationId xmlns:p14="http://schemas.microsoft.com/office/powerpoint/2010/main" val="29391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Help me… </a:t>
            </a:r>
            <a:endParaRPr lang="en-US" sz="2400" dirty="0" smtClean="0"/>
          </a:p>
          <a:p>
            <a:r>
              <a:rPr lang="en-US" sz="2400" dirty="0" smtClean="0"/>
              <a:t>Designing </a:t>
            </a:r>
          </a:p>
          <a:p>
            <a:r>
              <a:rPr lang="en-US" sz="2400" dirty="0" smtClean="0"/>
              <a:t>Format </a:t>
            </a:r>
            <a:r>
              <a:rPr lang="en-US" sz="2400" dirty="0"/>
              <a:t>and Structure </a:t>
            </a:r>
            <a:endParaRPr lang="en-US" sz="2400" dirty="0" smtClean="0"/>
          </a:p>
          <a:p>
            <a:pPr lvl="1"/>
            <a:r>
              <a:rPr lang="en-US" sz="2400" dirty="0" smtClean="0"/>
              <a:t>Citing </a:t>
            </a:r>
            <a:r>
              <a:rPr lang="en-US" sz="2400" dirty="0"/>
              <a:t>Sources </a:t>
            </a:r>
            <a:endParaRPr lang="en-US" sz="2400" dirty="0" smtClean="0"/>
          </a:p>
          <a:p>
            <a:r>
              <a:rPr lang="en-US" sz="2400" dirty="0" smtClean="0"/>
              <a:t>Resources </a:t>
            </a:r>
          </a:p>
          <a:p>
            <a:r>
              <a:rPr lang="en-US" sz="2400" dirty="0" smtClean="0"/>
              <a:t>Final </a:t>
            </a:r>
            <a:r>
              <a:rPr lang="en-US" sz="2400" dirty="0"/>
              <a:t>Thoughts</a:t>
            </a:r>
          </a:p>
        </p:txBody>
      </p:sp>
    </p:spTree>
    <p:extLst>
      <p:ext uri="{BB962C8B-B14F-4D97-AF65-F5344CB8AC3E}">
        <p14:creationId xmlns:p14="http://schemas.microsoft.com/office/powerpoint/2010/main" val="25337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61804"/>
            <a:ext cx="11029615" cy="441405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Identify Broad Research</a:t>
            </a:r>
          </a:p>
          <a:p>
            <a:r>
              <a:rPr lang="en-US" sz="2400" dirty="0"/>
              <a:t>Focus</a:t>
            </a:r>
          </a:p>
          <a:p>
            <a:r>
              <a:rPr lang="en-US" sz="2400" dirty="0"/>
              <a:t>Examine the literature</a:t>
            </a:r>
          </a:p>
          <a:p>
            <a:r>
              <a:rPr lang="en-US" sz="2400" dirty="0"/>
              <a:t>Identify areas of </a:t>
            </a:r>
            <a:r>
              <a:rPr lang="en-US" sz="2400" dirty="0" smtClean="0"/>
              <a:t>exploration</a:t>
            </a:r>
          </a:p>
          <a:p>
            <a:r>
              <a:rPr lang="en-US" sz="2400" dirty="0"/>
              <a:t>Identify the Gap(s) in the </a:t>
            </a:r>
            <a:r>
              <a:rPr lang="en-US" sz="2400" dirty="0" smtClean="0"/>
              <a:t>Literature</a:t>
            </a:r>
          </a:p>
          <a:p>
            <a:pPr lvl="1"/>
            <a:r>
              <a:rPr lang="en-US" sz="2000" dirty="0"/>
              <a:t>Is this a gap worthy of exploring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/>
              <a:t>Will studying this help contribute to furthering knowledge in your field</a:t>
            </a:r>
            <a:r>
              <a:rPr lang="en-US" sz="2000" dirty="0" smtClean="0"/>
              <a:t>?</a:t>
            </a:r>
          </a:p>
          <a:p>
            <a:r>
              <a:rPr lang="en-US" sz="2400" dirty="0"/>
              <a:t>Create Your </a:t>
            </a:r>
            <a:r>
              <a:rPr lang="en-US" sz="2400" dirty="0" smtClean="0"/>
              <a:t>Research Question(s)</a:t>
            </a:r>
          </a:p>
          <a:p>
            <a:pPr lvl="1"/>
            <a:r>
              <a:rPr lang="en-US" sz="2000" dirty="0"/>
              <a:t>What questions will help to address the identified gap in the literature? </a:t>
            </a:r>
            <a:endParaRPr lang="en-US" sz="2000" dirty="0" smtClean="0"/>
          </a:p>
          <a:p>
            <a:pPr lvl="1"/>
            <a:r>
              <a:rPr lang="en-US" sz="2000" dirty="0" smtClean="0"/>
              <a:t>What </a:t>
            </a:r>
            <a:r>
              <a:rPr lang="en-US" sz="2000" dirty="0"/>
              <a:t>methodological approach is appropriate?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585" y="2299001"/>
            <a:ext cx="3516284" cy="368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1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research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214959"/>
              </p:ext>
            </p:extLst>
          </p:nvPr>
        </p:nvGraphicFramePr>
        <p:xfrm>
          <a:off x="648394" y="1986742"/>
          <a:ext cx="11047613" cy="4414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9363">
                  <a:extLst>
                    <a:ext uri="{9D8B030D-6E8A-4147-A177-3AD203B41FA5}">
                      <a16:colId xmlns:a16="http://schemas.microsoft.com/office/drawing/2014/main" val="4272895729"/>
                    </a:ext>
                  </a:extLst>
                </a:gridCol>
                <a:gridCol w="4169125">
                  <a:extLst>
                    <a:ext uri="{9D8B030D-6E8A-4147-A177-3AD203B41FA5}">
                      <a16:colId xmlns:a16="http://schemas.microsoft.com/office/drawing/2014/main" val="2522144198"/>
                    </a:ext>
                  </a:extLst>
                </a:gridCol>
                <a:gridCol w="4169125">
                  <a:extLst>
                    <a:ext uri="{9D8B030D-6E8A-4147-A177-3AD203B41FA5}">
                      <a16:colId xmlns:a16="http://schemas.microsoft.com/office/drawing/2014/main" val="3185855426"/>
                    </a:ext>
                  </a:extLst>
                </a:gridCol>
              </a:tblGrid>
              <a:tr h="361007">
                <a:tc>
                  <a:txBody>
                    <a:bodyPr/>
                    <a:lstStyle/>
                    <a:p>
                      <a:pPr marL="0" marR="6413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Goal of Research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60" marR="24520" marT="48539" marB="0"/>
                </a:tc>
                <a:tc>
                  <a:txBody>
                    <a:bodyPr/>
                    <a:lstStyle/>
                    <a:p>
                      <a:pPr marL="0" marR="635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Description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60" marR="24520" marT="48539" marB="0"/>
                </a:tc>
                <a:tc>
                  <a:txBody>
                    <a:bodyPr/>
                    <a:lstStyle/>
                    <a:p>
                      <a:pPr marL="0" marR="6223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Abstract Question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60" marR="24520" marT="48539" marB="0"/>
                </a:tc>
                <a:extLst>
                  <a:ext uri="{0D108BD9-81ED-4DB2-BD59-A6C34878D82A}">
                    <a16:rowId xmlns:a16="http://schemas.microsoft.com/office/drawing/2014/main" val="3752693983"/>
                  </a:ext>
                </a:extLst>
              </a:tr>
              <a:tr h="640160">
                <a:tc>
                  <a:txBody>
                    <a:bodyPr/>
                    <a:lstStyle/>
                    <a:p>
                      <a:pPr marL="990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Exploratory Research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60" marR="24520" marT="4853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Seeking to determine if a phenomenon exists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60" marR="24520" marT="48539" marB="0"/>
                </a:tc>
                <a:tc>
                  <a:txBody>
                    <a:bodyPr/>
                    <a:lstStyle/>
                    <a:p>
                      <a:pPr marL="0" marR="6223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Does it exist?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60" marR="24520" marT="48539" marB="0" anchor="ctr"/>
                </a:tc>
                <a:extLst>
                  <a:ext uri="{0D108BD9-81ED-4DB2-BD59-A6C34878D82A}">
                    <a16:rowId xmlns:a16="http://schemas.microsoft.com/office/drawing/2014/main" val="1623492244"/>
                  </a:ext>
                </a:extLst>
              </a:tr>
              <a:tr h="1203356">
                <a:tc>
                  <a:txBody>
                    <a:bodyPr/>
                    <a:lstStyle/>
                    <a:p>
                      <a:pPr marL="1111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Descriptive Research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60" marR="24520" marT="4853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Differentiating phenomenon from other phenomenon or attempting to </a:t>
                      </a:r>
                      <a:endParaRPr lang="en-US" sz="900">
                        <a:effectLst/>
                      </a:endParaRPr>
                    </a:p>
                    <a:p>
                      <a:pPr marL="0" marR="6286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characterize it in a more complete </a:t>
                      </a:r>
                      <a:endParaRPr lang="en-US" sz="900">
                        <a:effectLst/>
                      </a:endParaRPr>
                    </a:p>
                    <a:p>
                      <a:pPr marL="0" marR="6223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manner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60" marR="24520" marT="48539" marB="0"/>
                </a:tc>
                <a:tc>
                  <a:txBody>
                    <a:bodyPr/>
                    <a:lstStyle/>
                    <a:p>
                      <a:pPr marL="0" marR="6223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What are its characteristics?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60" marR="24520" marT="48539" marB="0" anchor="ctr"/>
                </a:tc>
                <a:extLst>
                  <a:ext uri="{0D108BD9-81ED-4DB2-BD59-A6C34878D82A}">
                    <a16:rowId xmlns:a16="http://schemas.microsoft.com/office/drawing/2014/main" val="4031052619"/>
                  </a:ext>
                </a:extLst>
              </a:tr>
              <a:tr h="913673">
                <a:tc>
                  <a:txBody>
                    <a:bodyPr/>
                    <a:lstStyle/>
                    <a:p>
                      <a:pPr marL="0" marR="6159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Predictive Research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60" marR="24520" marT="4853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Identifying relationships to provide knowledge about some thing by </a:t>
                      </a:r>
                      <a:endParaRPr lang="en-US" sz="900">
                        <a:effectLst/>
                      </a:endParaRPr>
                    </a:p>
                    <a:p>
                      <a:pPr marL="0" marR="635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knowing about another thing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60" marR="24520" marT="48539" marB="0"/>
                </a:tc>
                <a:tc>
                  <a:txBody>
                    <a:bodyPr/>
                    <a:lstStyle/>
                    <a:p>
                      <a:pPr marL="0" marR="6032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 what is it related?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60" marR="24520" marT="48539" marB="0" anchor="ctr"/>
                </a:tc>
                <a:extLst>
                  <a:ext uri="{0D108BD9-81ED-4DB2-BD59-A6C34878D82A}">
                    <a16:rowId xmlns:a16="http://schemas.microsoft.com/office/drawing/2014/main" val="1148658061"/>
                  </a:ext>
                </a:extLst>
              </a:tr>
              <a:tr h="929842">
                <a:tc>
                  <a:txBody>
                    <a:bodyPr/>
                    <a:lstStyle/>
                    <a:p>
                      <a:pPr marL="730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Explanatory Research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60" marR="24520" marT="4853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Seeking an explanation by examining a cause-effect relationship between two or more phenomena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60" marR="24520" marT="48539" marB="0"/>
                </a:tc>
                <a:tc>
                  <a:txBody>
                    <a:bodyPr/>
                    <a:lstStyle/>
                    <a:p>
                      <a:pPr marL="0" marR="6159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What causes it?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60" marR="24520" marT="48539" marB="0" anchor="ctr"/>
                </a:tc>
                <a:extLst>
                  <a:ext uri="{0D108BD9-81ED-4DB2-BD59-A6C34878D82A}">
                    <a16:rowId xmlns:a16="http://schemas.microsoft.com/office/drawing/2014/main" val="1103562039"/>
                  </a:ext>
                </a:extLst>
              </a:tr>
              <a:tr h="366021">
                <a:tc>
                  <a:txBody>
                    <a:bodyPr/>
                    <a:lstStyle/>
                    <a:p>
                      <a:pPr marL="0" marR="6096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Action Research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60" marR="24520" marT="48539" marB="0"/>
                </a:tc>
                <a:tc>
                  <a:txBody>
                    <a:bodyPr/>
                    <a:lstStyle/>
                    <a:p>
                      <a:pPr marL="11303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Research to solve a social problem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60" marR="24520" marT="48539" marB="0"/>
                </a:tc>
                <a:tc>
                  <a:txBody>
                    <a:bodyPr/>
                    <a:lstStyle/>
                    <a:p>
                      <a:pPr marL="635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Can this be used to solve a problem?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60" marR="24520" marT="48539" marB="0"/>
                </a:tc>
                <a:extLst>
                  <a:ext uri="{0D108BD9-81ED-4DB2-BD59-A6C34878D82A}">
                    <a16:rowId xmlns:a16="http://schemas.microsoft.com/office/drawing/2014/main" val="1724303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45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Cyclical Nature of Research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60190" y="2269375"/>
            <a:ext cx="3886777" cy="4041122"/>
            <a:chOff x="0" y="0"/>
            <a:chExt cx="4509241" cy="4930382"/>
          </a:xfrm>
        </p:grpSpPr>
        <p:sp>
          <p:nvSpPr>
            <p:cNvPr id="5" name="Rectangle 4"/>
            <p:cNvSpPr/>
            <p:nvPr/>
          </p:nvSpPr>
          <p:spPr>
            <a:xfrm>
              <a:off x="2278889" y="4633111"/>
              <a:ext cx="506529" cy="226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2011)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44972" y="4633112"/>
              <a:ext cx="202303" cy="2207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(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4279" y="4633110"/>
              <a:ext cx="1056887" cy="2972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Dane,     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Shape 226"/>
            <p:cNvSpPr/>
            <p:nvPr/>
          </p:nvSpPr>
          <p:spPr>
            <a:xfrm>
              <a:off x="805815" y="455676"/>
              <a:ext cx="1413129" cy="768604"/>
            </a:xfrm>
            <a:custGeom>
              <a:avLst/>
              <a:gdLst/>
              <a:ahLst/>
              <a:cxnLst/>
              <a:rect l="0" t="0" r="0" b="0"/>
              <a:pathLst>
                <a:path w="1413129" h="768604">
                  <a:moveTo>
                    <a:pt x="1413129" y="0"/>
                  </a:moveTo>
                  <a:lnTo>
                    <a:pt x="1413129" y="141351"/>
                  </a:lnTo>
                  <a:cubicBezTo>
                    <a:pt x="906018" y="141351"/>
                    <a:pt x="426593" y="372237"/>
                    <a:pt x="110490" y="768604"/>
                  </a:cubicBezTo>
                  <a:lnTo>
                    <a:pt x="0" y="680466"/>
                  </a:lnTo>
                  <a:cubicBezTo>
                    <a:pt x="342900" y="250444"/>
                    <a:pt x="863092" y="0"/>
                    <a:pt x="141312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7A76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Shape 227"/>
            <p:cNvSpPr/>
            <p:nvPr/>
          </p:nvSpPr>
          <p:spPr>
            <a:xfrm>
              <a:off x="334391" y="1136269"/>
              <a:ext cx="581914" cy="1529080"/>
            </a:xfrm>
            <a:custGeom>
              <a:avLst/>
              <a:gdLst/>
              <a:ahLst/>
              <a:cxnLst/>
              <a:rect l="0" t="0" r="0" b="0"/>
              <a:pathLst>
                <a:path w="581914" h="1529080">
                  <a:moveTo>
                    <a:pt x="471424" y="0"/>
                  </a:moveTo>
                  <a:lnTo>
                    <a:pt x="581914" y="88011"/>
                  </a:lnTo>
                  <a:cubicBezTo>
                    <a:pt x="265811" y="484505"/>
                    <a:pt x="147320" y="1003300"/>
                    <a:pt x="260223" y="1497584"/>
                  </a:cubicBezTo>
                  <a:lnTo>
                    <a:pt x="122428" y="1529080"/>
                  </a:lnTo>
                  <a:cubicBezTo>
                    <a:pt x="0" y="992759"/>
                    <a:pt x="128524" y="430022"/>
                    <a:pt x="4714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3A53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Shape 228"/>
            <p:cNvSpPr/>
            <p:nvPr/>
          </p:nvSpPr>
          <p:spPr>
            <a:xfrm>
              <a:off x="456819" y="2633853"/>
              <a:ext cx="1039241" cy="1257757"/>
            </a:xfrm>
            <a:custGeom>
              <a:avLst/>
              <a:gdLst/>
              <a:ahLst/>
              <a:cxnLst/>
              <a:rect l="0" t="0" r="0" b="0"/>
              <a:pathLst>
                <a:path w="1039241" h="1257757">
                  <a:moveTo>
                    <a:pt x="137795" y="0"/>
                  </a:moveTo>
                  <a:cubicBezTo>
                    <a:pt x="250571" y="494411"/>
                    <a:pt x="582422" y="910463"/>
                    <a:pt x="1039241" y="1130440"/>
                  </a:cubicBezTo>
                  <a:lnTo>
                    <a:pt x="977900" y="1257757"/>
                  </a:lnTo>
                  <a:cubicBezTo>
                    <a:pt x="482346" y="1019048"/>
                    <a:pt x="122428" y="567690"/>
                    <a:pt x="0" y="31496"/>
                  </a:cubicBezTo>
                  <a:lnTo>
                    <a:pt x="1377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1C3F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Shape 229"/>
            <p:cNvSpPr/>
            <p:nvPr/>
          </p:nvSpPr>
          <p:spPr>
            <a:xfrm>
              <a:off x="1434719" y="3764293"/>
              <a:ext cx="1568450" cy="365976"/>
            </a:xfrm>
            <a:custGeom>
              <a:avLst/>
              <a:gdLst/>
              <a:ahLst/>
              <a:cxnLst/>
              <a:rect l="0" t="0" r="0" b="0"/>
              <a:pathLst>
                <a:path w="1568450" h="365976">
                  <a:moveTo>
                    <a:pt x="61341" y="0"/>
                  </a:moveTo>
                  <a:cubicBezTo>
                    <a:pt x="518160" y="220002"/>
                    <a:pt x="1050290" y="220002"/>
                    <a:pt x="1507109" y="0"/>
                  </a:cubicBezTo>
                  <a:lnTo>
                    <a:pt x="1568450" y="127317"/>
                  </a:lnTo>
                  <a:cubicBezTo>
                    <a:pt x="1072896" y="365976"/>
                    <a:pt x="495554" y="365976"/>
                    <a:pt x="0" y="127317"/>
                  </a:cubicBezTo>
                  <a:lnTo>
                    <a:pt x="6134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EB3C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Shape 230"/>
            <p:cNvSpPr/>
            <p:nvPr/>
          </p:nvSpPr>
          <p:spPr>
            <a:xfrm>
              <a:off x="2941828" y="2633853"/>
              <a:ext cx="1039241" cy="1257757"/>
            </a:xfrm>
            <a:custGeom>
              <a:avLst/>
              <a:gdLst/>
              <a:ahLst/>
              <a:cxnLst/>
              <a:rect l="0" t="0" r="0" b="0"/>
              <a:pathLst>
                <a:path w="1039241" h="1257757">
                  <a:moveTo>
                    <a:pt x="901447" y="0"/>
                  </a:moveTo>
                  <a:lnTo>
                    <a:pt x="1039241" y="31496"/>
                  </a:lnTo>
                  <a:cubicBezTo>
                    <a:pt x="916813" y="567690"/>
                    <a:pt x="556895" y="1019048"/>
                    <a:pt x="61341" y="1257757"/>
                  </a:cubicBezTo>
                  <a:lnTo>
                    <a:pt x="0" y="1130440"/>
                  </a:lnTo>
                  <a:cubicBezTo>
                    <a:pt x="456819" y="910463"/>
                    <a:pt x="788670" y="494411"/>
                    <a:pt x="90144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C1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Shape 231"/>
            <p:cNvSpPr/>
            <p:nvPr/>
          </p:nvSpPr>
          <p:spPr>
            <a:xfrm>
              <a:off x="3521583" y="1136142"/>
              <a:ext cx="581914" cy="1529207"/>
            </a:xfrm>
            <a:custGeom>
              <a:avLst/>
              <a:gdLst/>
              <a:ahLst/>
              <a:cxnLst/>
              <a:rect l="0" t="0" r="0" b="0"/>
              <a:pathLst>
                <a:path w="581914" h="1529207">
                  <a:moveTo>
                    <a:pt x="110490" y="0"/>
                  </a:moveTo>
                  <a:cubicBezTo>
                    <a:pt x="453390" y="430149"/>
                    <a:pt x="581914" y="992886"/>
                    <a:pt x="459486" y="1529207"/>
                  </a:cubicBezTo>
                  <a:lnTo>
                    <a:pt x="321691" y="1497711"/>
                  </a:lnTo>
                  <a:cubicBezTo>
                    <a:pt x="434594" y="1003427"/>
                    <a:pt x="316103" y="484632"/>
                    <a:pt x="0" y="88138"/>
                  </a:cubicBezTo>
                  <a:lnTo>
                    <a:pt x="1104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7A76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Shape 232"/>
            <p:cNvSpPr/>
            <p:nvPr/>
          </p:nvSpPr>
          <p:spPr>
            <a:xfrm>
              <a:off x="2218944" y="455676"/>
              <a:ext cx="1413129" cy="768604"/>
            </a:xfrm>
            <a:custGeom>
              <a:avLst/>
              <a:gdLst/>
              <a:ahLst/>
              <a:cxnLst/>
              <a:rect l="0" t="0" r="0" b="0"/>
              <a:pathLst>
                <a:path w="1413129" h="768604">
                  <a:moveTo>
                    <a:pt x="0" y="0"/>
                  </a:moveTo>
                  <a:cubicBezTo>
                    <a:pt x="550037" y="0"/>
                    <a:pt x="1070229" y="250444"/>
                    <a:pt x="1413129" y="680466"/>
                  </a:cubicBezTo>
                  <a:lnTo>
                    <a:pt x="1302639" y="768604"/>
                  </a:lnTo>
                  <a:cubicBezTo>
                    <a:pt x="986536" y="372237"/>
                    <a:pt x="507111" y="141351"/>
                    <a:pt x="0" y="141351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3A53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Shape 233"/>
            <p:cNvSpPr/>
            <p:nvPr/>
          </p:nvSpPr>
          <p:spPr>
            <a:xfrm>
              <a:off x="1517904" y="1562100"/>
              <a:ext cx="1402080" cy="1402080"/>
            </a:xfrm>
            <a:custGeom>
              <a:avLst/>
              <a:gdLst/>
              <a:ahLst/>
              <a:cxnLst/>
              <a:rect l="0" t="0" r="0" b="0"/>
              <a:pathLst>
                <a:path w="1402080" h="1402080">
                  <a:moveTo>
                    <a:pt x="701040" y="0"/>
                  </a:moveTo>
                  <a:cubicBezTo>
                    <a:pt x="1088263" y="0"/>
                    <a:pt x="1402080" y="313817"/>
                    <a:pt x="1402080" y="701040"/>
                  </a:cubicBezTo>
                  <a:cubicBezTo>
                    <a:pt x="1402080" y="1088263"/>
                    <a:pt x="1088263" y="1402080"/>
                    <a:pt x="701040" y="1402080"/>
                  </a:cubicBezTo>
                  <a:cubicBezTo>
                    <a:pt x="313817" y="1402080"/>
                    <a:pt x="0" y="1088263"/>
                    <a:pt x="0" y="701040"/>
                  </a:cubicBezTo>
                  <a:cubicBezTo>
                    <a:pt x="0" y="313817"/>
                    <a:pt x="313817" y="0"/>
                    <a:pt x="70104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9CB3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Shape 234"/>
            <p:cNvSpPr/>
            <p:nvPr/>
          </p:nvSpPr>
          <p:spPr>
            <a:xfrm>
              <a:off x="1517904" y="1562100"/>
              <a:ext cx="1402080" cy="1402080"/>
            </a:xfrm>
            <a:custGeom>
              <a:avLst/>
              <a:gdLst/>
              <a:ahLst/>
              <a:cxnLst/>
              <a:rect l="0" t="0" r="0" b="0"/>
              <a:pathLst>
                <a:path w="1402080" h="1402080">
                  <a:moveTo>
                    <a:pt x="0" y="701040"/>
                  </a:moveTo>
                  <a:cubicBezTo>
                    <a:pt x="0" y="313817"/>
                    <a:pt x="313817" y="0"/>
                    <a:pt x="701040" y="0"/>
                  </a:cubicBezTo>
                  <a:cubicBezTo>
                    <a:pt x="1088263" y="0"/>
                    <a:pt x="1402080" y="313817"/>
                    <a:pt x="1402080" y="701040"/>
                  </a:cubicBezTo>
                  <a:cubicBezTo>
                    <a:pt x="1402080" y="1088263"/>
                    <a:pt x="1088263" y="1402080"/>
                    <a:pt x="701040" y="1402080"/>
                  </a:cubicBezTo>
                  <a:cubicBezTo>
                    <a:pt x="313817" y="1402080"/>
                    <a:pt x="0" y="1088263"/>
                    <a:pt x="0" y="701040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24279" y="2111169"/>
              <a:ext cx="1318780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Curiosity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Shape 236"/>
            <p:cNvSpPr/>
            <p:nvPr/>
          </p:nvSpPr>
          <p:spPr>
            <a:xfrm>
              <a:off x="1728216" y="0"/>
              <a:ext cx="981456" cy="981456"/>
            </a:xfrm>
            <a:custGeom>
              <a:avLst/>
              <a:gdLst/>
              <a:ahLst/>
              <a:cxnLst/>
              <a:rect l="0" t="0" r="0" b="0"/>
              <a:pathLst>
                <a:path w="981456" h="981456">
                  <a:moveTo>
                    <a:pt x="490728" y="0"/>
                  </a:moveTo>
                  <a:cubicBezTo>
                    <a:pt x="761746" y="0"/>
                    <a:pt x="981456" y="219710"/>
                    <a:pt x="981456" y="490728"/>
                  </a:cubicBezTo>
                  <a:cubicBezTo>
                    <a:pt x="981456" y="761746"/>
                    <a:pt x="761746" y="981456"/>
                    <a:pt x="490728" y="981456"/>
                  </a:cubicBezTo>
                  <a:cubicBezTo>
                    <a:pt x="219710" y="981456"/>
                    <a:pt x="0" y="761746"/>
                    <a:pt x="0" y="490728"/>
                  </a:cubicBezTo>
                  <a:cubicBezTo>
                    <a:pt x="0" y="219710"/>
                    <a:pt x="219710" y="0"/>
                    <a:pt x="49072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3A53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Shape 237"/>
            <p:cNvSpPr/>
            <p:nvPr/>
          </p:nvSpPr>
          <p:spPr>
            <a:xfrm>
              <a:off x="1728216" y="0"/>
              <a:ext cx="981456" cy="981456"/>
            </a:xfrm>
            <a:custGeom>
              <a:avLst/>
              <a:gdLst/>
              <a:ahLst/>
              <a:cxnLst/>
              <a:rect l="0" t="0" r="0" b="0"/>
              <a:pathLst>
                <a:path w="981456" h="981456">
                  <a:moveTo>
                    <a:pt x="0" y="490728"/>
                  </a:moveTo>
                  <a:cubicBezTo>
                    <a:pt x="0" y="219710"/>
                    <a:pt x="219710" y="0"/>
                    <a:pt x="490728" y="0"/>
                  </a:cubicBezTo>
                  <a:cubicBezTo>
                    <a:pt x="761746" y="0"/>
                    <a:pt x="981456" y="219710"/>
                    <a:pt x="981456" y="490728"/>
                  </a:cubicBezTo>
                  <a:cubicBezTo>
                    <a:pt x="981456" y="761746"/>
                    <a:pt x="761746" y="981456"/>
                    <a:pt x="490728" y="981456"/>
                  </a:cubicBezTo>
                  <a:cubicBezTo>
                    <a:pt x="219710" y="981456"/>
                    <a:pt x="0" y="761746"/>
                    <a:pt x="0" y="490728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11096" y="334630"/>
              <a:ext cx="870069" cy="2079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Review of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23288" y="479410"/>
              <a:ext cx="788050" cy="2079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Literature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Shape 240"/>
            <p:cNvSpPr/>
            <p:nvPr/>
          </p:nvSpPr>
          <p:spPr>
            <a:xfrm>
              <a:off x="3113532" y="667512"/>
              <a:ext cx="981456" cy="981456"/>
            </a:xfrm>
            <a:custGeom>
              <a:avLst/>
              <a:gdLst/>
              <a:ahLst/>
              <a:cxnLst/>
              <a:rect l="0" t="0" r="0" b="0"/>
              <a:pathLst>
                <a:path w="981456" h="981456">
                  <a:moveTo>
                    <a:pt x="490728" y="0"/>
                  </a:moveTo>
                  <a:cubicBezTo>
                    <a:pt x="761746" y="0"/>
                    <a:pt x="981456" y="219710"/>
                    <a:pt x="981456" y="490728"/>
                  </a:cubicBezTo>
                  <a:cubicBezTo>
                    <a:pt x="981456" y="761746"/>
                    <a:pt x="761746" y="981456"/>
                    <a:pt x="490728" y="981456"/>
                  </a:cubicBezTo>
                  <a:cubicBezTo>
                    <a:pt x="219710" y="981456"/>
                    <a:pt x="0" y="761746"/>
                    <a:pt x="0" y="490728"/>
                  </a:cubicBezTo>
                  <a:cubicBezTo>
                    <a:pt x="0" y="219710"/>
                    <a:pt x="219710" y="0"/>
                    <a:pt x="49072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7A76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241"/>
            <p:cNvSpPr/>
            <p:nvPr/>
          </p:nvSpPr>
          <p:spPr>
            <a:xfrm>
              <a:off x="3113532" y="667512"/>
              <a:ext cx="981456" cy="981456"/>
            </a:xfrm>
            <a:custGeom>
              <a:avLst/>
              <a:gdLst/>
              <a:ahLst/>
              <a:cxnLst/>
              <a:rect l="0" t="0" r="0" b="0"/>
              <a:pathLst>
                <a:path w="981456" h="981456">
                  <a:moveTo>
                    <a:pt x="0" y="490728"/>
                  </a:moveTo>
                  <a:cubicBezTo>
                    <a:pt x="0" y="219710"/>
                    <a:pt x="219710" y="0"/>
                    <a:pt x="490728" y="0"/>
                  </a:cubicBezTo>
                  <a:cubicBezTo>
                    <a:pt x="761746" y="0"/>
                    <a:pt x="981456" y="219710"/>
                    <a:pt x="981456" y="490728"/>
                  </a:cubicBezTo>
                  <a:cubicBezTo>
                    <a:pt x="981456" y="761746"/>
                    <a:pt x="761746" y="981456"/>
                    <a:pt x="490728" y="981456"/>
                  </a:cubicBezTo>
                  <a:cubicBezTo>
                    <a:pt x="219710" y="981456"/>
                    <a:pt x="0" y="761746"/>
                    <a:pt x="0" y="490728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278378" y="940222"/>
              <a:ext cx="918570" cy="1988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5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Creation of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58566" y="1078906"/>
              <a:ext cx="971576" cy="1988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5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Operational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90570" y="1216066"/>
              <a:ext cx="834053" cy="1988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5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Definitions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Shape 245"/>
            <p:cNvSpPr/>
            <p:nvPr/>
          </p:nvSpPr>
          <p:spPr>
            <a:xfrm>
              <a:off x="3456432" y="2167128"/>
              <a:ext cx="981456" cy="981456"/>
            </a:xfrm>
            <a:custGeom>
              <a:avLst/>
              <a:gdLst/>
              <a:ahLst/>
              <a:cxnLst/>
              <a:rect l="0" t="0" r="0" b="0"/>
              <a:pathLst>
                <a:path w="981456" h="981456">
                  <a:moveTo>
                    <a:pt x="490728" y="0"/>
                  </a:moveTo>
                  <a:cubicBezTo>
                    <a:pt x="761746" y="0"/>
                    <a:pt x="981456" y="219710"/>
                    <a:pt x="981456" y="490728"/>
                  </a:cubicBezTo>
                  <a:cubicBezTo>
                    <a:pt x="981456" y="761746"/>
                    <a:pt x="761746" y="981456"/>
                    <a:pt x="490728" y="981456"/>
                  </a:cubicBezTo>
                  <a:cubicBezTo>
                    <a:pt x="219710" y="981456"/>
                    <a:pt x="0" y="761746"/>
                    <a:pt x="0" y="490728"/>
                  </a:cubicBezTo>
                  <a:cubicBezTo>
                    <a:pt x="0" y="219710"/>
                    <a:pt x="219710" y="0"/>
                    <a:pt x="49072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C1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246"/>
            <p:cNvSpPr/>
            <p:nvPr/>
          </p:nvSpPr>
          <p:spPr>
            <a:xfrm>
              <a:off x="3456432" y="2167128"/>
              <a:ext cx="981456" cy="981456"/>
            </a:xfrm>
            <a:custGeom>
              <a:avLst/>
              <a:gdLst/>
              <a:ahLst/>
              <a:cxnLst/>
              <a:rect l="0" t="0" r="0" b="0"/>
              <a:pathLst>
                <a:path w="981456" h="981456">
                  <a:moveTo>
                    <a:pt x="0" y="490728"/>
                  </a:moveTo>
                  <a:cubicBezTo>
                    <a:pt x="0" y="219710"/>
                    <a:pt x="219710" y="0"/>
                    <a:pt x="490728" y="0"/>
                  </a:cubicBezTo>
                  <a:cubicBezTo>
                    <a:pt x="761746" y="0"/>
                    <a:pt x="981456" y="219710"/>
                    <a:pt x="981456" y="490728"/>
                  </a:cubicBezTo>
                  <a:cubicBezTo>
                    <a:pt x="981456" y="761746"/>
                    <a:pt x="761746" y="981456"/>
                    <a:pt x="490728" y="981456"/>
                  </a:cubicBezTo>
                  <a:cubicBezTo>
                    <a:pt x="219710" y="981456"/>
                    <a:pt x="0" y="761746"/>
                    <a:pt x="0" y="490728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35629" y="2517727"/>
              <a:ext cx="873612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Hypothesis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12769" y="2648791"/>
              <a:ext cx="89080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Formulation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Shape 249"/>
            <p:cNvSpPr/>
            <p:nvPr/>
          </p:nvSpPr>
          <p:spPr>
            <a:xfrm>
              <a:off x="2497836" y="3369564"/>
              <a:ext cx="979932" cy="981456"/>
            </a:xfrm>
            <a:custGeom>
              <a:avLst/>
              <a:gdLst/>
              <a:ahLst/>
              <a:cxnLst/>
              <a:rect l="0" t="0" r="0" b="0"/>
              <a:pathLst>
                <a:path w="979932" h="981456">
                  <a:moveTo>
                    <a:pt x="489966" y="0"/>
                  </a:moveTo>
                  <a:cubicBezTo>
                    <a:pt x="760603" y="0"/>
                    <a:pt x="979932" y="219710"/>
                    <a:pt x="979932" y="490728"/>
                  </a:cubicBezTo>
                  <a:cubicBezTo>
                    <a:pt x="979932" y="761746"/>
                    <a:pt x="760603" y="981456"/>
                    <a:pt x="489966" y="981456"/>
                  </a:cubicBezTo>
                  <a:cubicBezTo>
                    <a:pt x="219329" y="981456"/>
                    <a:pt x="0" y="761746"/>
                    <a:pt x="0" y="490728"/>
                  </a:cubicBezTo>
                  <a:cubicBezTo>
                    <a:pt x="0" y="219710"/>
                    <a:pt x="219329" y="0"/>
                    <a:pt x="48996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EB3C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250"/>
            <p:cNvSpPr/>
            <p:nvPr/>
          </p:nvSpPr>
          <p:spPr>
            <a:xfrm>
              <a:off x="2497836" y="3369564"/>
              <a:ext cx="979932" cy="981456"/>
            </a:xfrm>
            <a:custGeom>
              <a:avLst/>
              <a:gdLst/>
              <a:ahLst/>
              <a:cxnLst/>
              <a:rect l="0" t="0" r="0" b="0"/>
              <a:pathLst>
                <a:path w="979932" h="981456">
                  <a:moveTo>
                    <a:pt x="0" y="490728"/>
                  </a:moveTo>
                  <a:cubicBezTo>
                    <a:pt x="0" y="219710"/>
                    <a:pt x="219329" y="0"/>
                    <a:pt x="489966" y="0"/>
                  </a:cubicBezTo>
                  <a:cubicBezTo>
                    <a:pt x="760603" y="0"/>
                    <a:pt x="979932" y="219710"/>
                    <a:pt x="979932" y="490728"/>
                  </a:cubicBezTo>
                  <a:cubicBezTo>
                    <a:pt x="979932" y="761746"/>
                    <a:pt x="760603" y="981456"/>
                    <a:pt x="489966" y="981456"/>
                  </a:cubicBezTo>
                  <a:cubicBezTo>
                    <a:pt x="219329" y="981456"/>
                    <a:pt x="0" y="761746"/>
                    <a:pt x="0" y="490728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846197" y="3711489"/>
              <a:ext cx="426272" cy="1988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5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Data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93797" y="3850173"/>
              <a:ext cx="785358" cy="1988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5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Collection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Shape 253"/>
            <p:cNvSpPr/>
            <p:nvPr/>
          </p:nvSpPr>
          <p:spPr>
            <a:xfrm>
              <a:off x="960120" y="3369564"/>
              <a:ext cx="979932" cy="981456"/>
            </a:xfrm>
            <a:custGeom>
              <a:avLst/>
              <a:gdLst/>
              <a:ahLst/>
              <a:cxnLst/>
              <a:rect l="0" t="0" r="0" b="0"/>
              <a:pathLst>
                <a:path w="979932" h="981456">
                  <a:moveTo>
                    <a:pt x="489966" y="0"/>
                  </a:moveTo>
                  <a:cubicBezTo>
                    <a:pt x="760603" y="0"/>
                    <a:pt x="979932" y="219710"/>
                    <a:pt x="979932" y="490728"/>
                  </a:cubicBezTo>
                  <a:cubicBezTo>
                    <a:pt x="979932" y="761746"/>
                    <a:pt x="760603" y="981456"/>
                    <a:pt x="489966" y="981456"/>
                  </a:cubicBezTo>
                  <a:cubicBezTo>
                    <a:pt x="219329" y="981456"/>
                    <a:pt x="0" y="761746"/>
                    <a:pt x="0" y="490728"/>
                  </a:cubicBezTo>
                  <a:cubicBezTo>
                    <a:pt x="0" y="219710"/>
                    <a:pt x="219329" y="0"/>
                    <a:pt x="48996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1C3F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254"/>
            <p:cNvSpPr/>
            <p:nvPr/>
          </p:nvSpPr>
          <p:spPr>
            <a:xfrm>
              <a:off x="960120" y="3369564"/>
              <a:ext cx="979932" cy="981456"/>
            </a:xfrm>
            <a:custGeom>
              <a:avLst/>
              <a:gdLst/>
              <a:ahLst/>
              <a:cxnLst/>
              <a:rect l="0" t="0" r="0" b="0"/>
              <a:pathLst>
                <a:path w="979932" h="981456">
                  <a:moveTo>
                    <a:pt x="0" y="490728"/>
                  </a:moveTo>
                  <a:cubicBezTo>
                    <a:pt x="0" y="219710"/>
                    <a:pt x="219329" y="0"/>
                    <a:pt x="489966" y="0"/>
                  </a:cubicBezTo>
                  <a:cubicBezTo>
                    <a:pt x="760603" y="0"/>
                    <a:pt x="979932" y="219710"/>
                    <a:pt x="979932" y="490728"/>
                  </a:cubicBezTo>
                  <a:cubicBezTo>
                    <a:pt x="979932" y="761746"/>
                    <a:pt x="760603" y="981456"/>
                    <a:pt x="489966" y="981456"/>
                  </a:cubicBezTo>
                  <a:cubicBezTo>
                    <a:pt x="219329" y="981456"/>
                    <a:pt x="0" y="761746"/>
                    <a:pt x="0" y="490728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121029" y="3720518"/>
              <a:ext cx="922064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Explanation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168273" y="3851582"/>
              <a:ext cx="748643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of Results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Shape 257"/>
            <p:cNvSpPr/>
            <p:nvPr/>
          </p:nvSpPr>
          <p:spPr>
            <a:xfrm>
              <a:off x="0" y="2167128"/>
              <a:ext cx="981456" cy="981456"/>
            </a:xfrm>
            <a:custGeom>
              <a:avLst/>
              <a:gdLst/>
              <a:ahLst/>
              <a:cxnLst/>
              <a:rect l="0" t="0" r="0" b="0"/>
              <a:pathLst>
                <a:path w="981456" h="981456">
                  <a:moveTo>
                    <a:pt x="490728" y="0"/>
                  </a:moveTo>
                  <a:cubicBezTo>
                    <a:pt x="761746" y="0"/>
                    <a:pt x="981456" y="219710"/>
                    <a:pt x="981456" y="490728"/>
                  </a:cubicBezTo>
                  <a:cubicBezTo>
                    <a:pt x="981456" y="761746"/>
                    <a:pt x="761746" y="981456"/>
                    <a:pt x="490728" y="981456"/>
                  </a:cubicBezTo>
                  <a:cubicBezTo>
                    <a:pt x="219710" y="981456"/>
                    <a:pt x="0" y="761746"/>
                    <a:pt x="0" y="490728"/>
                  </a:cubicBezTo>
                  <a:cubicBezTo>
                    <a:pt x="0" y="219710"/>
                    <a:pt x="219710" y="0"/>
                    <a:pt x="49072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3A53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258"/>
            <p:cNvSpPr/>
            <p:nvPr/>
          </p:nvSpPr>
          <p:spPr>
            <a:xfrm>
              <a:off x="0" y="2167128"/>
              <a:ext cx="981456" cy="981456"/>
            </a:xfrm>
            <a:custGeom>
              <a:avLst/>
              <a:gdLst/>
              <a:ahLst/>
              <a:cxnLst/>
              <a:rect l="0" t="0" r="0" b="0"/>
              <a:pathLst>
                <a:path w="981456" h="981456">
                  <a:moveTo>
                    <a:pt x="0" y="490728"/>
                  </a:moveTo>
                  <a:cubicBezTo>
                    <a:pt x="0" y="219710"/>
                    <a:pt x="219710" y="0"/>
                    <a:pt x="490728" y="0"/>
                  </a:cubicBezTo>
                  <a:cubicBezTo>
                    <a:pt x="761746" y="0"/>
                    <a:pt x="981456" y="219710"/>
                    <a:pt x="981456" y="490728"/>
                  </a:cubicBezTo>
                  <a:cubicBezTo>
                    <a:pt x="981456" y="761746"/>
                    <a:pt x="761746" y="981456"/>
                    <a:pt x="490728" y="981456"/>
                  </a:cubicBezTo>
                  <a:cubicBezTo>
                    <a:pt x="219710" y="981456"/>
                    <a:pt x="0" y="761746"/>
                    <a:pt x="0" y="490728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4592" y="2537325"/>
              <a:ext cx="908200" cy="16046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5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Publication or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2400" y="2650101"/>
              <a:ext cx="902058" cy="16046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5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Dissemination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" name="Shape 261"/>
            <p:cNvSpPr/>
            <p:nvPr/>
          </p:nvSpPr>
          <p:spPr>
            <a:xfrm>
              <a:off x="342900" y="667512"/>
              <a:ext cx="981456" cy="981456"/>
            </a:xfrm>
            <a:custGeom>
              <a:avLst/>
              <a:gdLst/>
              <a:ahLst/>
              <a:cxnLst/>
              <a:rect l="0" t="0" r="0" b="0"/>
              <a:pathLst>
                <a:path w="981456" h="981456">
                  <a:moveTo>
                    <a:pt x="490728" y="0"/>
                  </a:moveTo>
                  <a:cubicBezTo>
                    <a:pt x="761746" y="0"/>
                    <a:pt x="981456" y="219710"/>
                    <a:pt x="981456" y="490728"/>
                  </a:cubicBezTo>
                  <a:cubicBezTo>
                    <a:pt x="981456" y="761746"/>
                    <a:pt x="761746" y="981456"/>
                    <a:pt x="490728" y="981456"/>
                  </a:cubicBezTo>
                  <a:cubicBezTo>
                    <a:pt x="219710" y="981456"/>
                    <a:pt x="0" y="761746"/>
                    <a:pt x="0" y="490728"/>
                  </a:cubicBezTo>
                  <a:cubicBezTo>
                    <a:pt x="0" y="219710"/>
                    <a:pt x="219710" y="0"/>
                    <a:pt x="49072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7A76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262"/>
            <p:cNvSpPr/>
            <p:nvPr/>
          </p:nvSpPr>
          <p:spPr>
            <a:xfrm>
              <a:off x="342900" y="667512"/>
              <a:ext cx="981456" cy="981456"/>
            </a:xfrm>
            <a:custGeom>
              <a:avLst/>
              <a:gdLst/>
              <a:ahLst/>
              <a:cxnLst/>
              <a:rect l="0" t="0" r="0" b="0"/>
              <a:pathLst>
                <a:path w="981456" h="981456">
                  <a:moveTo>
                    <a:pt x="0" y="490728"/>
                  </a:moveTo>
                  <a:cubicBezTo>
                    <a:pt x="0" y="219710"/>
                    <a:pt x="219710" y="0"/>
                    <a:pt x="490728" y="0"/>
                  </a:cubicBezTo>
                  <a:cubicBezTo>
                    <a:pt x="761746" y="0"/>
                    <a:pt x="981456" y="219710"/>
                    <a:pt x="981456" y="490728"/>
                  </a:cubicBezTo>
                  <a:cubicBezTo>
                    <a:pt x="981456" y="761746"/>
                    <a:pt x="761746" y="981456"/>
                    <a:pt x="490728" y="981456"/>
                  </a:cubicBezTo>
                  <a:cubicBezTo>
                    <a:pt x="219710" y="981456"/>
                    <a:pt x="0" y="761746"/>
                    <a:pt x="0" y="490728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54685" y="988314"/>
              <a:ext cx="532641" cy="2260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Topic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19049" y="1146810"/>
              <a:ext cx="835294" cy="2260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Selection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42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Your Study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Having Research Mindset </a:t>
            </a:r>
          </a:p>
          <a:p>
            <a:r>
              <a:rPr lang="en-US" sz="2400" dirty="0"/>
              <a:t>Literature guides your study </a:t>
            </a:r>
          </a:p>
          <a:p>
            <a:r>
              <a:rPr lang="en-US" sz="2400" dirty="0"/>
              <a:t>YOU ARE NOT PROVING ANYTHING! </a:t>
            </a:r>
          </a:p>
          <a:p>
            <a:r>
              <a:rPr lang="en-US" sz="2400" dirty="0"/>
              <a:t>The hypothesis is supported or not supported </a:t>
            </a:r>
          </a:p>
          <a:p>
            <a:r>
              <a:rPr lang="en-US" sz="2400" dirty="0"/>
              <a:t>Be cautious and conscientious with </a:t>
            </a:r>
            <a:r>
              <a:rPr lang="en-US" sz="2400" dirty="0" smtClean="0"/>
              <a:t>words</a:t>
            </a:r>
          </a:p>
          <a:p>
            <a:pPr lvl="1"/>
            <a:r>
              <a:rPr lang="en-US" sz="2000" dirty="0"/>
              <a:t>Hypotheses (quantitative) must support research questions </a:t>
            </a:r>
            <a:endParaRPr lang="en-US" sz="2000" dirty="0" smtClean="0"/>
          </a:p>
          <a:p>
            <a:pPr lvl="1"/>
            <a:r>
              <a:rPr lang="en-US" sz="2000" dirty="0" smtClean="0"/>
              <a:t>Synthesizing </a:t>
            </a:r>
            <a:r>
              <a:rPr lang="en-US" sz="2000" dirty="0"/>
              <a:t>questions (qualitative) must support research questions</a:t>
            </a:r>
            <a:endParaRPr lang="en-US" sz="2000" dirty="0"/>
          </a:p>
        </p:txBody>
      </p:sp>
      <p:pic>
        <p:nvPicPr>
          <p:cNvPr id="21" name="Picture 20"/>
          <p:cNvPicPr/>
          <p:nvPr/>
        </p:nvPicPr>
        <p:blipFill>
          <a:blip r:embed="rId2"/>
          <a:stretch>
            <a:fillRect/>
          </a:stretch>
        </p:blipFill>
        <p:spPr>
          <a:xfrm>
            <a:off x="8429105" y="2585258"/>
            <a:ext cx="2801112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93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Methodological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Deductive </a:t>
            </a:r>
            <a:r>
              <a:rPr lang="en-US" sz="2400" dirty="0" smtClean="0"/>
              <a:t>Logic (usually quantitative studies)</a:t>
            </a:r>
            <a:endParaRPr lang="en-US" sz="2400" dirty="0"/>
          </a:p>
          <a:p>
            <a:pPr lvl="1"/>
            <a:r>
              <a:rPr lang="en-US" sz="2400" dirty="0"/>
              <a:t>Using what is already known </a:t>
            </a:r>
            <a:r>
              <a:rPr lang="en-US" sz="2400" dirty="0" smtClean="0"/>
              <a:t>to determine </a:t>
            </a:r>
            <a:r>
              <a:rPr lang="en-US" sz="2400" dirty="0"/>
              <a:t>what data to </a:t>
            </a:r>
            <a:r>
              <a:rPr lang="en-US" sz="2400" dirty="0" smtClean="0"/>
              <a:t>collect and </a:t>
            </a:r>
            <a:r>
              <a:rPr lang="en-US" sz="2400" dirty="0"/>
              <a:t>what it will </a:t>
            </a:r>
            <a:r>
              <a:rPr lang="en-US" sz="2400" dirty="0" smtClean="0"/>
              <a:t>mean (Predictable)</a:t>
            </a:r>
            <a:endParaRPr lang="en-US" sz="2400" dirty="0"/>
          </a:p>
          <a:p>
            <a:r>
              <a:rPr lang="en-US" sz="2400" dirty="0"/>
              <a:t>Inductive </a:t>
            </a:r>
            <a:r>
              <a:rPr lang="en-US" sz="2400" dirty="0" smtClean="0"/>
              <a:t>Logic (usually qualitative)</a:t>
            </a:r>
            <a:endParaRPr lang="en-US" sz="2400" dirty="0"/>
          </a:p>
          <a:p>
            <a:pPr lvl="1"/>
            <a:r>
              <a:rPr lang="en-US" sz="2400" dirty="0"/>
              <a:t>Using data to develop </a:t>
            </a:r>
            <a:r>
              <a:rPr lang="en-US" sz="2400" dirty="0" smtClean="0"/>
              <a:t>concepts and theories (Emergent. Lens. No predictability)</a:t>
            </a:r>
          </a:p>
          <a:p>
            <a:r>
              <a:rPr lang="en-US" sz="2400" dirty="0"/>
              <a:t>Hypotheses must come </a:t>
            </a:r>
            <a:r>
              <a:rPr lang="en-US" sz="2400" dirty="0" smtClean="0"/>
              <a:t>from existing </a:t>
            </a:r>
            <a:r>
              <a:rPr lang="en-US" sz="2400" dirty="0"/>
              <a:t>literature – </a:t>
            </a:r>
            <a:r>
              <a:rPr lang="en-US" sz="2400" dirty="0" smtClean="0"/>
              <a:t>deductive logic</a:t>
            </a:r>
            <a:endParaRPr lang="en-US" sz="2400" dirty="0"/>
          </a:p>
          <a:p>
            <a:r>
              <a:rPr lang="en-US" sz="2400" dirty="0" smtClean="0"/>
              <a:t>If </a:t>
            </a:r>
            <a:r>
              <a:rPr lang="en-US" sz="2400" dirty="0"/>
              <a:t>limited knowledge on </a:t>
            </a:r>
            <a:r>
              <a:rPr lang="en-US" sz="2400" dirty="0" smtClean="0"/>
              <a:t>a topic</a:t>
            </a:r>
            <a:r>
              <a:rPr lang="en-US" sz="2400" dirty="0"/>
              <a:t>, study primarily </a:t>
            </a:r>
            <a:r>
              <a:rPr lang="en-US" sz="2400" dirty="0" smtClean="0"/>
              <a:t>utilizes inductive </a:t>
            </a:r>
            <a:r>
              <a:rPr lang="en-US" sz="2400" dirty="0"/>
              <a:t>logic</a:t>
            </a:r>
          </a:p>
          <a:p>
            <a:r>
              <a:rPr lang="en-US" sz="2400" dirty="0" smtClean="0"/>
              <a:t>Many </a:t>
            </a:r>
            <a:r>
              <a:rPr lang="en-US" sz="2400" dirty="0"/>
              <a:t>studies utilize </a:t>
            </a:r>
            <a:r>
              <a:rPr lang="en-US" sz="2400" dirty="0" smtClean="0"/>
              <a:t>a combination </a:t>
            </a:r>
            <a:r>
              <a:rPr lang="en-US" sz="2400" dirty="0"/>
              <a:t>of both types </a:t>
            </a:r>
            <a:r>
              <a:rPr lang="en-US" sz="2400" dirty="0" smtClean="0"/>
              <a:t>of logic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684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and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Follow the guidance provided by </a:t>
            </a:r>
            <a:r>
              <a:rPr lang="en-US" sz="3200" dirty="0" smtClean="0"/>
              <a:t>UMES</a:t>
            </a:r>
          </a:p>
          <a:p>
            <a:r>
              <a:rPr lang="en-US" sz="3200" dirty="0"/>
              <a:t>Follow the guidance provided by </a:t>
            </a:r>
            <a:r>
              <a:rPr lang="en-US" sz="3200" b="1" u="sng" dirty="0">
                <a:solidFill>
                  <a:schemeClr val="tx1"/>
                </a:solidFill>
              </a:rPr>
              <a:t>your</a:t>
            </a:r>
            <a:r>
              <a:rPr lang="en-US" sz="3200" u="sng" dirty="0"/>
              <a:t> </a:t>
            </a:r>
            <a:r>
              <a:rPr lang="en-US" sz="3200" dirty="0"/>
              <a:t>specific department and advisor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940" y="2277548"/>
            <a:ext cx="3310415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64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423949" y="2180496"/>
            <a:ext cx="11100337" cy="4536188"/>
            <a:chOff x="0" y="0"/>
            <a:chExt cx="10866121" cy="4984082"/>
          </a:xfrm>
          <a:solidFill>
            <a:schemeClr val="accent2">
              <a:lumMod val="50000"/>
            </a:schemeClr>
          </a:solidFill>
        </p:grpSpPr>
        <p:sp>
          <p:nvSpPr>
            <p:cNvPr id="102" name="Shape 583"/>
            <p:cNvSpPr/>
            <p:nvPr/>
          </p:nvSpPr>
          <p:spPr>
            <a:xfrm>
              <a:off x="0" y="0"/>
              <a:ext cx="6412992" cy="743712"/>
            </a:xfrm>
            <a:custGeom>
              <a:avLst/>
              <a:gdLst/>
              <a:ahLst/>
              <a:cxnLst/>
              <a:rect l="0" t="0" r="0" b="0"/>
              <a:pathLst>
                <a:path w="6412992" h="743712">
                  <a:moveTo>
                    <a:pt x="74371" y="0"/>
                  </a:moveTo>
                  <a:lnTo>
                    <a:pt x="6338570" y="0"/>
                  </a:lnTo>
                  <a:cubicBezTo>
                    <a:pt x="6379718" y="0"/>
                    <a:pt x="6412992" y="33274"/>
                    <a:pt x="6412992" y="74422"/>
                  </a:cubicBezTo>
                  <a:lnTo>
                    <a:pt x="6412992" y="669290"/>
                  </a:lnTo>
                  <a:cubicBezTo>
                    <a:pt x="6412992" y="710438"/>
                    <a:pt x="6379718" y="743712"/>
                    <a:pt x="6338570" y="743712"/>
                  </a:cubicBezTo>
                  <a:lnTo>
                    <a:pt x="74371" y="743712"/>
                  </a:lnTo>
                  <a:cubicBezTo>
                    <a:pt x="33299" y="743712"/>
                    <a:pt x="0" y="710438"/>
                    <a:pt x="0" y="669290"/>
                  </a:cubicBezTo>
                  <a:lnTo>
                    <a:pt x="0" y="74422"/>
                  </a:lnTo>
                  <a:cubicBezTo>
                    <a:pt x="0" y="33274"/>
                    <a:pt x="33299" y="0"/>
                    <a:pt x="7437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EECC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" name="Shape 584"/>
            <p:cNvSpPr/>
            <p:nvPr/>
          </p:nvSpPr>
          <p:spPr>
            <a:xfrm>
              <a:off x="251372" y="217485"/>
              <a:ext cx="177717" cy="324050"/>
            </a:xfrm>
            <a:custGeom>
              <a:avLst/>
              <a:gdLst/>
              <a:ahLst/>
              <a:cxnLst/>
              <a:rect l="0" t="0" r="0" b="0"/>
              <a:pathLst>
                <a:path w="177717" h="324050">
                  <a:moveTo>
                    <a:pt x="177717" y="0"/>
                  </a:moveTo>
                  <a:lnTo>
                    <a:pt x="177717" y="117227"/>
                  </a:lnTo>
                  <a:lnTo>
                    <a:pt x="152993" y="127198"/>
                  </a:lnTo>
                  <a:lnTo>
                    <a:pt x="35501" y="81153"/>
                  </a:lnTo>
                  <a:lnTo>
                    <a:pt x="35501" y="119172"/>
                  </a:lnTo>
                  <a:lnTo>
                    <a:pt x="152993" y="165639"/>
                  </a:lnTo>
                  <a:lnTo>
                    <a:pt x="177717" y="155358"/>
                  </a:lnTo>
                  <a:lnTo>
                    <a:pt x="177717" y="182672"/>
                  </a:lnTo>
                  <a:lnTo>
                    <a:pt x="143695" y="196899"/>
                  </a:lnTo>
                  <a:lnTo>
                    <a:pt x="22822" y="148742"/>
                  </a:lnTo>
                  <a:lnTo>
                    <a:pt x="22822" y="186760"/>
                  </a:lnTo>
                  <a:lnTo>
                    <a:pt x="140314" y="233228"/>
                  </a:lnTo>
                  <a:lnTo>
                    <a:pt x="177717" y="217768"/>
                  </a:lnTo>
                  <a:lnTo>
                    <a:pt x="177717" y="245149"/>
                  </a:lnTo>
                  <a:lnTo>
                    <a:pt x="139469" y="260263"/>
                  </a:lnTo>
                  <a:lnTo>
                    <a:pt x="34233" y="217175"/>
                  </a:lnTo>
                  <a:lnTo>
                    <a:pt x="34233" y="250125"/>
                  </a:lnTo>
                  <a:lnTo>
                    <a:pt x="152148" y="296592"/>
                  </a:lnTo>
                  <a:lnTo>
                    <a:pt x="177717" y="286023"/>
                  </a:lnTo>
                  <a:lnTo>
                    <a:pt x="177717" y="313103"/>
                  </a:lnTo>
                  <a:lnTo>
                    <a:pt x="151302" y="324050"/>
                  </a:lnTo>
                  <a:lnTo>
                    <a:pt x="33810" y="275470"/>
                  </a:lnTo>
                  <a:cubicBezTo>
                    <a:pt x="16905" y="269556"/>
                    <a:pt x="11833" y="252237"/>
                    <a:pt x="11833" y="233228"/>
                  </a:cubicBezTo>
                  <a:cubicBezTo>
                    <a:pt x="11833" y="222667"/>
                    <a:pt x="10565" y="213796"/>
                    <a:pt x="12678" y="206615"/>
                  </a:cubicBezTo>
                  <a:cubicBezTo>
                    <a:pt x="3381" y="198166"/>
                    <a:pt x="0" y="184648"/>
                    <a:pt x="0" y="169863"/>
                  </a:cubicBezTo>
                  <a:cubicBezTo>
                    <a:pt x="0" y="151699"/>
                    <a:pt x="423" y="130155"/>
                    <a:pt x="14791" y="120861"/>
                  </a:cubicBezTo>
                  <a:cubicBezTo>
                    <a:pt x="13524" y="114947"/>
                    <a:pt x="12678" y="108611"/>
                    <a:pt x="12678" y="102275"/>
                  </a:cubicBezTo>
                  <a:cubicBezTo>
                    <a:pt x="12678" y="83265"/>
                    <a:pt x="13101" y="60032"/>
                    <a:pt x="30429" y="51583"/>
                  </a:cubicBezTo>
                  <a:lnTo>
                    <a:pt x="17771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" name="Shape 585"/>
            <p:cNvSpPr/>
            <p:nvPr/>
          </p:nvSpPr>
          <p:spPr>
            <a:xfrm>
              <a:off x="429089" y="205718"/>
              <a:ext cx="182363" cy="324870"/>
            </a:xfrm>
            <a:custGeom>
              <a:avLst/>
              <a:gdLst/>
              <a:ahLst/>
              <a:cxnLst/>
              <a:rect l="0" t="0" r="0" b="0"/>
              <a:pathLst>
                <a:path w="182363" h="324870">
                  <a:moveTo>
                    <a:pt x="33599" y="0"/>
                  </a:moveTo>
                  <a:lnTo>
                    <a:pt x="182363" y="54902"/>
                  </a:lnTo>
                  <a:lnTo>
                    <a:pt x="160386" y="64195"/>
                  </a:lnTo>
                  <a:lnTo>
                    <a:pt x="160386" y="110240"/>
                  </a:lnTo>
                  <a:lnTo>
                    <a:pt x="182363" y="118266"/>
                  </a:lnTo>
                  <a:lnTo>
                    <a:pt x="147711" y="132629"/>
                  </a:lnTo>
                  <a:lnTo>
                    <a:pt x="147711" y="173182"/>
                  </a:lnTo>
                  <a:lnTo>
                    <a:pt x="181518" y="185855"/>
                  </a:lnTo>
                  <a:lnTo>
                    <a:pt x="159541" y="195148"/>
                  </a:lnTo>
                  <a:lnTo>
                    <a:pt x="159541" y="241615"/>
                  </a:lnTo>
                  <a:lnTo>
                    <a:pt x="181518" y="249642"/>
                  </a:lnTo>
                  <a:lnTo>
                    <a:pt x="0" y="324870"/>
                  </a:lnTo>
                  <a:lnTo>
                    <a:pt x="0" y="297790"/>
                  </a:lnTo>
                  <a:lnTo>
                    <a:pt x="143062" y="238659"/>
                  </a:lnTo>
                  <a:lnTo>
                    <a:pt x="143484" y="200217"/>
                  </a:lnTo>
                  <a:lnTo>
                    <a:pt x="0" y="256916"/>
                  </a:lnTo>
                  <a:lnTo>
                    <a:pt x="0" y="229535"/>
                  </a:lnTo>
                  <a:lnTo>
                    <a:pt x="131228" y="175294"/>
                  </a:lnTo>
                  <a:lnTo>
                    <a:pt x="131650" y="175294"/>
                  </a:lnTo>
                  <a:lnTo>
                    <a:pt x="131650" y="139388"/>
                  </a:lnTo>
                  <a:lnTo>
                    <a:pt x="0" y="194439"/>
                  </a:lnTo>
                  <a:lnTo>
                    <a:pt x="0" y="167125"/>
                  </a:lnTo>
                  <a:lnTo>
                    <a:pt x="143907" y="107283"/>
                  </a:lnTo>
                  <a:lnTo>
                    <a:pt x="143907" y="70954"/>
                  </a:lnTo>
                  <a:lnTo>
                    <a:pt x="0" y="128994"/>
                  </a:lnTo>
                  <a:lnTo>
                    <a:pt x="0" y="11767"/>
                  </a:lnTo>
                  <a:lnTo>
                    <a:pt x="33599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5" name="Shape 586"/>
            <p:cNvSpPr/>
            <p:nvPr/>
          </p:nvSpPr>
          <p:spPr>
            <a:xfrm>
              <a:off x="283664" y="431682"/>
              <a:ext cx="145534" cy="84894"/>
            </a:xfrm>
            <a:custGeom>
              <a:avLst/>
              <a:gdLst/>
              <a:ahLst/>
              <a:cxnLst/>
              <a:rect l="0" t="0" r="0" b="0"/>
              <a:pathLst>
                <a:path w="145534" h="84894">
                  <a:moveTo>
                    <a:pt x="0" y="0"/>
                  </a:moveTo>
                  <a:lnTo>
                    <a:pt x="107255" y="43906"/>
                  </a:lnTo>
                  <a:lnTo>
                    <a:pt x="145534" y="28779"/>
                  </a:lnTo>
                  <a:lnTo>
                    <a:pt x="145534" y="33323"/>
                  </a:lnTo>
                  <a:lnTo>
                    <a:pt x="107229" y="48460"/>
                  </a:lnTo>
                  <a:lnTo>
                    <a:pt x="4226" y="6293"/>
                  </a:lnTo>
                  <a:lnTo>
                    <a:pt x="4226" y="34713"/>
                  </a:lnTo>
                  <a:lnTo>
                    <a:pt x="119902" y="80339"/>
                  </a:lnTo>
                  <a:lnTo>
                    <a:pt x="145534" y="69754"/>
                  </a:lnTo>
                  <a:lnTo>
                    <a:pt x="145534" y="74325"/>
                  </a:lnTo>
                  <a:lnTo>
                    <a:pt x="119940" y="84894"/>
                  </a:lnTo>
                  <a:lnTo>
                    <a:pt x="0" y="375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6" name="Shape 587"/>
            <p:cNvSpPr/>
            <p:nvPr/>
          </p:nvSpPr>
          <p:spPr>
            <a:xfrm>
              <a:off x="272306" y="363333"/>
              <a:ext cx="156892" cy="89879"/>
            </a:xfrm>
            <a:custGeom>
              <a:avLst/>
              <a:gdLst/>
              <a:ahLst/>
              <a:cxnLst/>
              <a:rect l="0" t="0" r="0" b="0"/>
              <a:pathLst>
                <a:path w="156892" h="89879">
                  <a:moveTo>
                    <a:pt x="0" y="0"/>
                  </a:moveTo>
                  <a:lnTo>
                    <a:pt x="122806" y="48886"/>
                  </a:lnTo>
                  <a:lnTo>
                    <a:pt x="156892" y="34650"/>
                  </a:lnTo>
                  <a:lnTo>
                    <a:pt x="156892" y="39228"/>
                  </a:lnTo>
                  <a:lnTo>
                    <a:pt x="122846" y="53448"/>
                  </a:lnTo>
                  <a:lnTo>
                    <a:pt x="4226" y="6229"/>
                  </a:lnTo>
                  <a:lnTo>
                    <a:pt x="4226" y="39699"/>
                  </a:lnTo>
                  <a:lnTo>
                    <a:pt x="119377" y="85322"/>
                  </a:lnTo>
                  <a:lnTo>
                    <a:pt x="156892" y="69830"/>
                  </a:lnTo>
                  <a:lnTo>
                    <a:pt x="156892" y="74401"/>
                  </a:lnTo>
                  <a:lnTo>
                    <a:pt x="119412" y="89879"/>
                  </a:lnTo>
                  <a:lnTo>
                    <a:pt x="0" y="425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7" name="Shape 588"/>
            <p:cNvSpPr/>
            <p:nvPr/>
          </p:nvSpPr>
          <p:spPr>
            <a:xfrm>
              <a:off x="284985" y="295762"/>
              <a:ext cx="144213" cy="89865"/>
            </a:xfrm>
            <a:custGeom>
              <a:avLst/>
              <a:gdLst/>
              <a:ahLst/>
              <a:cxnLst/>
              <a:rect l="0" t="0" r="0" b="0"/>
              <a:pathLst>
                <a:path w="144213" h="89865">
                  <a:moveTo>
                    <a:pt x="0" y="0"/>
                  </a:moveTo>
                  <a:lnTo>
                    <a:pt x="119385" y="46764"/>
                  </a:lnTo>
                  <a:lnTo>
                    <a:pt x="144213" y="36744"/>
                  </a:lnTo>
                  <a:lnTo>
                    <a:pt x="144213" y="41299"/>
                  </a:lnTo>
                  <a:lnTo>
                    <a:pt x="119405" y="51311"/>
                  </a:lnTo>
                  <a:lnTo>
                    <a:pt x="4226" y="6196"/>
                  </a:lnTo>
                  <a:lnTo>
                    <a:pt x="4226" y="39681"/>
                  </a:lnTo>
                  <a:lnTo>
                    <a:pt x="119375" y="85303"/>
                  </a:lnTo>
                  <a:lnTo>
                    <a:pt x="144213" y="74968"/>
                  </a:lnTo>
                  <a:lnTo>
                    <a:pt x="144213" y="79547"/>
                  </a:lnTo>
                  <a:lnTo>
                    <a:pt x="119415" y="89865"/>
                  </a:lnTo>
                  <a:lnTo>
                    <a:pt x="0" y="425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8" name="Shape 589"/>
            <p:cNvSpPr/>
            <p:nvPr/>
          </p:nvSpPr>
          <p:spPr>
            <a:xfrm>
              <a:off x="249324" y="215435"/>
              <a:ext cx="179874" cy="328608"/>
            </a:xfrm>
            <a:custGeom>
              <a:avLst/>
              <a:gdLst/>
              <a:ahLst/>
              <a:cxnLst/>
              <a:rect l="0" t="0" r="0" b="0"/>
              <a:pathLst>
                <a:path w="179874" h="328608">
                  <a:moveTo>
                    <a:pt x="179874" y="0"/>
                  </a:moveTo>
                  <a:lnTo>
                    <a:pt x="179874" y="4493"/>
                  </a:lnTo>
                  <a:lnTo>
                    <a:pt x="33571" y="55713"/>
                  </a:lnTo>
                  <a:lnTo>
                    <a:pt x="24216" y="63834"/>
                  </a:lnTo>
                  <a:lnTo>
                    <a:pt x="19224" y="75808"/>
                  </a:lnTo>
                  <a:lnTo>
                    <a:pt x="17168" y="89936"/>
                  </a:lnTo>
                  <a:lnTo>
                    <a:pt x="16909" y="104451"/>
                  </a:lnTo>
                  <a:lnTo>
                    <a:pt x="19119" y="123760"/>
                  </a:lnTo>
                  <a:lnTo>
                    <a:pt x="10302" y="133123"/>
                  </a:lnTo>
                  <a:lnTo>
                    <a:pt x="6295" y="144638"/>
                  </a:lnTo>
                  <a:lnTo>
                    <a:pt x="4489" y="158302"/>
                  </a:lnTo>
                  <a:lnTo>
                    <a:pt x="4229" y="172078"/>
                  </a:lnTo>
                  <a:lnTo>
                    <a:pt x="5004" y="182663"/>
                  </a:lnTo>
                  <a:lnTo>
                    <a:pt x="7041" y="192333"/>
                  </a:lnTo>
                  <a:lnTo>
                    <a:pt x="10792" y="200582"/>
                  </a:lnTo>
                  <a:lnTo>
                    <a:pt x="16974" y="208165"/>
                  </a:lnTo>
                  <a:lnTo>
                    <a:pt x="15852" y="221057"/>
                  </a:lnTo>
                  <a:lnTo>
                    <a:pt x="16114" y="235420"/>
                  </a:lnTo>
                  <a:lnTo>
                    <a:pt x="17146" y="248831"/>
                  </a:lnTo>
                  <a:lnTo>
                    <a:pt x="20685" y="260455"/>
                  </a:lnTo>
                  <a:lnTo>
                    <a:pt x="26858" y="269586"/>
                  </a:lnTo>
                  <a:lnTo>
                    <a:pt x="36892" y="275855"/>
                  </a:lnTo>
                  <a:lnTo>
                    <a:pt x="153471" y="324035"/>
                  </a:lnTo>
                  <a:lnTo>
                    <a:pt x="179874" y="313069"/>
                  </a:lnTo>
                  <a:lnTo>
                    <a:pt x="179874" y="317644"/>
                  </a:lnTo>
                  <a:lnTo>
                    <a:pt x="153474" y="328608"/>
                  </a:lnTo>
                  <a:lnTo>
                    <a:pt x="34953" y="279626"/>
                  </a:lnTo>
                  <a:lnTo>
                    <a:pt x="23859" y="272694"/>
                  </a:lnTo>
                  <a:lnTo>
                    <a:pt x="16826" y="262292"/>
                  </a:lnTo>
                  <a:lnTo>
                    <a:pt x="12969" y="249623"/>
                  </a:lnTo>
                  <a:lnTo>
                    <a:pt x="11888" y="235598"/>
                  </a:lnTo>
                  <a:lnTo>
                    <a:pt x="11624" y="220905"/>
                  </a:lnTo>
                  <a:lnTo>
                    <a:pt x="12613" y="209503"/>
                  </a:lnTo>
                  <a:lnTo>
                    <a:pt x="7172" y="202828"/>
                  </a:lnTo>
                  <a:lnTo>
                    <a:pt x="3000" y="193654"/>
                  </a:lnTo>
                  <a:lnTo>
                    <a:pt x="810" y="183255"/>
                  </a:lnTo>
                  <a:lnTo>
                    <a:pt x="0" y="172191"/>
                  </a:lnTo>
                  <a:lnTo>
                    <a:pt x="268" y="157984"/>
                  </a:lnTo>
                  <a:lnTo>
                    <a:pt x="2161" y="143660"/>
                  </a:lnTo>
                  <a:lnTo>
                    <a:pt x="6606" y="130885"/>
                  </a:lnTo>
                  <a:lnTo>
                    <a:pt x="14696" y="122294"/>
                  </a:lnTo>
                  <a:lnTo>
                    <a:pt x="12677" y="104648"/>
                  </a:lnTo>
                  <a:lnTo>
                    <a:pt x="12948" y="89589"/>
                  </a:lnTo>
                  <a:lnTo>
                    <a:pt x="15118" y="74674"/>
                  </a:lnTo>
                  <a:lnTo>
                    <a:pt x="20693" y="61297"/>
                  </a:lnTo>
                  <a:lnTo>
                    <a:pt x="31410" y="51996"/>
                  </a:lnTo>
                  <a:lnTo>
                    <a:pt x="17987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9" name="Shape 590"/>
            <p:cNvSpPr/>
            <p:nvPr/>
          </p:nvSpPr>
          <p:spPr>
            <a:xfrm>
              <a:off x="429198" y="402936"/>
              <a:ext cx="145576" cy="103071"/>
            </a:xfrm>
            <a:custGeom>
              <a:avLst/>
              <a:gdLst/>
              <a:ahLst/>
              <a:cxnLst/>
              <a:rect l="0" t="0" r="0" b="0"/>
              <a:pathLst>
                <a:path w="145576" h="103071">
                  <a:moveTo>
                    <a:pt x="145576" y="0"/>
                  </a:moveTo>
                  <a:lnTo>
                    <a:pt x="145280" y="43077"/>
                  </a:lnTo>
                  <a:lnTo>
                    <a:pt x="0" y="103071"/>
                  </a:lnTo>
                  <a:lnTo>
                    <a:pt x="0" y="98500"/>
                  </a:lnTo>
                  <a:lnTo>
                    <a:pt x="141074" y="40244"/>
                  </a:lnTo>
                  <a:lnTo>
                    <a:pt x="141308" y="6231"/>
                  </a:lnTo>
                  <a:lnTo>
                    <a:pt x="0" y="62069"/>
                  </a:lnTo>
                  <a:lnTo>
                    <a:pt x="0" y="57526"/>
                  </a:lnTo>
                  <a:lnTo>
                    <a:pt x="14557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0" name="Shape 591"/>
            <p:cNvSpPr/>
            <p:nvPr/>
          </p:nvSpPr>
          <p:spPr>
            <a:xfrm>
              <a:off x="429198" y="342155"/>
              <a:ext cx="133669" cy="95579"/>
            </a:xfrm>
            <a:custGeom>
              <a:avLst/>
              <a:gdLst/>
              <a:ahLst/>
              <a:cxnLst/>
              <a:rect l="0" t="0" r="0" b="0"/>
              <a:pathLst>
                <a:path w="133669" h="95579">
                  <a:moveTo>
                    <a:pt x="133669" y="0"/>
                  </a:moveTo>
                  <a:lnTo>
                    <a:pt x="133669" y="41191"/>
                  </a:lnTo>
                  <a:lnTo>
                    <a:pt x="131706" y="41191"/>
                  </a:lnTo>
                  <a:lnTo>
                    <a:pt x="0" y="95579"/>
                  </a:lnTo>
                  <a:lnTo>
                    <a:pt x="0" y="91008"/>
                  </a:lnTo>
                  <a:lnTo>
                    <a:pt x="129442" y="37557"/>
                  </a:lnTo>
                  <a:lnTo>
                    <a:pt x="129442" y="6344"/>
                  </a:lnTo>
                  <a:lnTo>
                    <a:pt x="0" y="60406"/>
                  </a:lnTo>
                  <a:lnTo>
                    <a:pt x="0" y="55827"/>
                  </a:lnTo>
                  <a:lnTo>
                    <a:pt x="133669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1" name="Shape 592"/>
            <p:cNvSpPr/>
            <p:nvPr/>
          </p:nvSpPr>
          <p:spPr>
            <a:xfrm>
              <a:off x="429198" y="273553"/>
              <a:ext cx="146084" cy="101756"/>
            </a:xfrm>
            <a:custGeom>
              <a:avLst/>
              <a:gdLst/>
              <a:ahLst/>
              <a:cxnLst/>
              <a:rect l="0" t="0" r="0" b="0"/>
              <a:pathLst>
                <a:path w="146084" h="101756">
                  <a:moveTo>
                    <a:pt x="146084" y="0"/>
                  </a:moveTo>
                  <a:lnTo>
                    <a:pt x="146084" y="40972"/>
                  </a:lnTo>
                  <a:lnTo>
                    <a:pt x="0" y="101756"/>
                  </a:lnTo>
                  <a:lnTo>
                    <a:pt x="0" y="97177"/>
                  </a:lnTo>
                  <a:lnTo>
                    <a:pt x="141857" y="38154"/>
                  </a:lnTo>
                  <a:lnTo>
                    <a:pt x="141857" y="6259"/>
                  </a:lnTo>
                  <a:lnTo>
                    <a:pt x="0" y="63508"/>
                  </a:lnTo>
                  <a:lnTo>
                    <a:pt x="0" y="58953"/>
                  </a:lnTo>
                  <a:lnTo>
                    <a:pt x="14608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2" name="Shape 593"/>
            <p:cNvSpPr/>
            <p:nvPr/>
          </p:nvSpPr>
          <p:spPr>
            <a:xfrm>
              <a:off x="429198" y="203676"/>
              <a:ext cx="188065" cy="329403"/>
            </a:xfrm>
            <a:custGeom>
              <a:avLst/>
              <a:gdLst/>
              <a:ahLst/>
              <a:cxnLst/>
              <a:rect l="0" t="0" r="0" b="0"/>
              <a:pathLst>
                <a:path w="188065" h="329403">
                  <a:moveTo>
                    <a:pt x="33575" y="0"/>
                  </a:moveTo>
                  <a:lnTo>
                    <a:pt x="188030" y="57035"/>
                  </a:lnTo>
                  <a:lnTo>
                    <a:pt x="162461" y="67804"/>
                  </a:lnTo>
                  <a:lnTo>
                    <a:pt x="162461" y="110879"/>
                  </a:lnTo>
                  <a:lnTo>
                    <a:pt x="188065" y="120431"/>
                  </a:lnTo>
                  <a:lnTo>
                    <a:pt x="149782" y="136202"/>
                  </a:lnTo>
                  <a:lnTo>
                    <a:pt x="149782" y="173981"/>
                  </a:lnTo>
                  <a:lnTo>
                    <a:pt x="187185" y="188002"/>
                  </a:lnTo>
                  <a:lnTo>
                    <a:pt x="161651" y="198771"/>
                  </a:lnTo>
                  <a:lnTo>
                    <a:pt x="161651" y="242337"/>
                  </a:lnTo>
                  <a:lnTo>
                    <a:pt x="187326" y="251609"/>
                  </a:lnTo>
                  <a:lnTo>
                    <a:pt x="0" y="329403"/>
                  </a:lnTo>
                  <a:lnTo>
                    <a:pt x="0" y="324828"/>
                  </a:lnTo>
                  <a:lnTo>
                    <a:pt x="175647" y="251882"/>
                  </a:lnTo>
                  <a:lnTo>
                    <a:pt x="157424" y="245308"/>
                  </a:lnTo>
                  <a:lnTo>
                    <a:pt x="157424" y="195958"/>
                  </a:lnTo>
                  <a:lnTo>
                    <a:pt x="175770" y="188234"/>
                  </a:lnTo>
                  <a:lnTo>
                    <a:pt x="145555" y="176910"/>
                  </a:lnTo>
                  <a:lnTo>
                    <a:pt x="145555" y="133372"/>
                  </a:lnTo>
                  <a:lnTo>
                    <a:pt x="176503" y="120625"/>
                  </a:lnTo>
                  <a:lnTo>
                    <a:pt x="158234" y="113810"/>
                  </a:lnTo>
                  <a:lnTo>
                    <a:pt x="158234" y="65005"/>
                  </a:lnTo>
                  <a:lnTo>
                    <a:pt x="176526" y="57292"/>
                  </a:lnTo>
                  <a:lnTo>
                    <a:pt x="33569" y="4499"/>
                  </a:lnTo>
                  <a:lnTo>
                    <a:pt x="0" y="16252"/>
                  </a:lnTo>
                  <a:lnTo>
                    <a:pt x="0" y="11759"/>
                  </a:lnTo>
                  <a:lnTo>
                    <a:pt x="3357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3" name="Shape 594"/>
            <p:cNvSpPr/>
            <p:nvPr/>
          </p:nvSpPr>
          <p:spPr>
            <a:xfrm>
              <a:off x="225552" y="167640"/>
              <a:ext cx="409956" cy="409956"/>
            </a:xfrm>
            <a:custGeom>
              <a:avLst/>
              <a:gdLst/>
              <a:ahLst/>
              <a:cxnLst/>
              <a:rect l="0" t="0" r="0" b="0"/>
              <a:pathLst>
                <a:path w="409956" h="409956">
                  <a:moveTo>
                    <a:pt x="0" y="409956"/>
                  </a:moveTo>
                  <a:lnTo>
                    <a:pt x="409956" y="409956"/>
                  </a:lnTo>
                  <a:lnTo>
                    <a:pt x="40995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939419" y="233855"/>
              <a:ext cx="1483001" cy="37742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Chapter 1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825495" y="146002"/>
              <a:ext cx="2483004" cy="30058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Introduction to the Study or </a:t>
              </a: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825494" y="379174"/>
              <a:ext cx="2587498" cy="30058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Statement of the Problem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7" name="Shape 598"/>
            <p:cNvSpPr/>
            <p:nvPr/>
          </p:nvSpPr>
          <p:spPr>
            <a:xfrm>
              <a:off x="0" y="931164"/>
              <a:ext cx="6412992" cy="743712"/>
            </a:xfrm>
            <a:custGeom>
              <a:avLst/>
              <a:gdLst/>
              <a:ahLst/>
              <a:cxnLst/>
              <a:rect l="0" t="0" r="0" b="0"/>
              <a:pathLst>
                <a:path w="6412992" h="743712">
                  <a:moveTo>
                    <a:pt x="74371" y="0"/>
                  </a:moveTo>
                  <a:lnTo>
                    <a:pt x="6338570" y="0"/>
                  </a:lnTo>
                  <a:cubicBezTo>
                    <a:pt x="6379718" y="0"/>
                    <a:pt x="6412992" y="33274"/>
                    <a:pt x="6412992" y="74422"/>
                  </a:cubicBezTo>
                  <a:lnTo>
                    <a:pt x="6412992" y="669290"/>
                  </a:lnTo>
                  <a:cubicBezTo>
                    <a:pt x="6412992" y="710438"/>
                    <a:pt x="6379718" y="743712"/>
                    <a:pt x="6338570" y="743712"/>
                  </a:cubicBezTo>
                  <a:lnTo>
                    <a:pt x="74371" y="743712"/>
                  </a:lnTo>
                  <a:cubicBezTo>
                    <a:pt x="33299" y="743712"/>
                    <a:pt x="0" y="710438"/>
                    <a:pt x="0" y="669290"/>
                  </a:cubicBezTo>
                  <a:lnTo>
                    <a:pt x="0" y="74422"/>
                  </a:lnTo>
                  <a:cubicBezTo>
                    <a:pt x="0" y="33274"/>
                    <a:pt x="33299" y="0"/>
                    <a:pt x="7437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EECC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8" name="Shape 599"/>
            <p:cNvSpPr/>
            <p:nvPr/>
          </p:nvSpPr>
          <p:spPr>
            <a:xfrm>
              <a:off x="245455" y="1193216"/>
              <a:ext cx="371914" cy="249233"/>
            </a:xfrm>
            <a:custGeom>
              <a:avLst/>
              <a:gdLst/>
              <a:ahLst/>
              <a:cxnLst/>
              <a:rect l="0" t="0" r="0" b="0"/>
              <a:pathLst>
                <a:path w="371914" h="249233">
                  <a:moveTo>
                    <a:pt x="0" y="0"/>
                  </a:moveTo>
                  <a:lnTo>
                    <a:pt x="25357" y="0"/>
                  </a:lnTo>
                  <a:lnTo>
                    <a:pt x="25357" y="206990"/>
                  </a:lnTo>
                  <a:lnTo>
                    <a:pt x="346556" y="206990"/>
                  </a:lnTo>
                  <a:lnTo>
                    <a:pt x="346556" y="0"/>
                  </a:lnTo>
                  <a:lnTo>
                    <a:pt x="371914" y="0"/>
                  </a:lnTo>
                  <a:lnTo>
                    <a:pt x="371914" y="236561"/>
                  </a:lnTo>
                  <a:lnTo>
                    <a:pt x="223995" y="236560"/>
                  </a:lnTo>
                  <a:cubicBezTo>
                    <a:pt x="223995" y="243742"/>
                    <a:pt x="218501" y="249233"/>
                    <a:pt x="211316" y="249233"/>
                  </a:cubicBezTo>
                  <a:lnTo>
                    <a:pt x="160600" y="249233"/>
                  </a:lnTo>
                  <a:cubicBezTo>
                    <a:pt x="153416" y="249233"/>
                    <a:pt x="147921" y="243742"/>
                    <a:pt x="147921" y="236560"/>
                  </a:cubicBezTo>
                  <a:lnTo>
                    <a:pt x="0" y="23656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9" name="Shape 600"/>
            <p:cNvSpPr/>
            <p:nvPr/>
          </p:nvSpPr>
          <p:spPr>
            <a:xfrm>
              <a:off x="243514" y="1191273"/>
              <a:ext cx="188072" cy="253458"/>
            </a:xfrm>
            <a:custGeom>
              <a:avLst/>
              <a:gdLst/>
              <a:ahLst/>
              <a:cxnLst/>
              <a:rect l="0" t="0" r="0" b="0"/>
              <a:pathLst>
                <a:path w="188072" h="253458">
                  <a:moveTo>
                    <a:pt x="0" y="0"/>
                  </a:moveTo>
                  <a:lnTo>
                    <a:pt x="29584" y="0"/>
                  </a:lnTo>
                  <a:lnTo>
                    <a:pt x="29584" y="206990"/>
                  </a:lnTo>
                  <a:lnTo>
                    <a:pt x="188072" y="206990"/>
                  </a:lnTo>
                  <a:lnTo>
                    <a:pt x="188072" y="211215"/>
                  </a:lnTo>
                  <a:lnTo>
                    <a:pt x="25358" y="211215"/>
                  </a:lnTo>
                  <a:lnTo>
                    <a:pt x="25358" y="4224"/>
                  </a:lnTo>
                  <a:lnTo>
                    <a:pt x="4226" y="4224"/>
                  </a:lnTo>
                  <a:lnTo>
                    <a:pt x="4226" y="236560"/>
                  </a:lnTo>
                  <a:lnTo>
                    <a:pt x="151750" y="236560"/>
                  </a:lnTo>
                  <a:lnTo>
                    <a:pt x="153076" y="242856"/>
                  </a:lnTo>
                  <a:lnTo>
                    <a:pt x="155257" y="246126"/>
                  </a:lnTo>
                  <a:lnTo>
                    <a:pt x="158529" y="248307"/>
                  </a:lnTo>
                  <a:lnTo>
                    <a:pt x="162933" y="249233"/>
                  </a:lnTo>
                  <a:lnTo>
                    <a:pt x="188072" y="249233"/>
                  </a:lnTo>
                  <a:lnTo>
                    <a:pt x="188072" y="253458"/>
                  </a:lnTo>
                  <a:lnTo>
                    <a:pt x="162496" y="253458"/>
                  </a:lnTo>
                  <a:lnTo>
                    <a:pt x="156861" y="252271"/>
                  </a:lnTo>
                  <a:lnTo>
                    <a:pt x="152208" y="249174"/>
                  </a:lnTo>
                  <a:lnTo>
                    <a:pt x="149109" y="244523"/>
                  </a:lnTo>
                  <a:lnTo>
                    <a:pt x="148321" y="240785"/>
                  </a:lnTo>
                  <a:lnTo>
                    <a:pt x="0" y="2407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0" name="Shape 601"/>
            <p:cNvSpPr/>
            <p:nvPr/>
          </p:nvSpPr>
          <p:spPr>
            <a:xfrm>
              <a:off x="431586" y="1191273"/>
              <a:ext cx="188072" cy="253457"/>
            </a:xfrm>
            <a:custGeom>
              <a:avLst/>
              <a:gdLst/>
              <a:ahLst/>
              <a:cxnLst/>
              <a:rect l="0" t="0" r="0" b="0"/>
              <a:pathLst>
                <a:path w="188072" h="253457">
                  <a:moveTo>
                    <a:pt x="158488" y="0"/>
                  </a:moveTo>
                  <a:lnTo>
                    <a:pt x="188072" y="0"/>
                  </a:lnTo>
                  <a:lnTo>
                    <a:pt x="188072" y="240785"/>
                  </a:lnTo>
                  <a:lnTo>
                    <a:pt x="39751" y="240784"/>
                  </a:lnTo>
                  <a:lnTo>
                    <a:pt x="38963" y="244523"/>
                  </a:lnTo>
                  <a:lnTo>
                    <a:pt x="35864" y="249173"/>
                  </a:lnTo>
                  <a:lnTo>
                    <a:pt x="31212" y="252271"/>
                  </a:lnTo>
                  <a:lnTo>
                    <a:pt x="25576" y="253457"/>
                  </a:lnTo>
                  <a:lnTo>
                    <a:pt x="0" y="253457"/>
                  </a:lnTo>
                  <a:lnTo>
                    <a:pt x="0" y="249233"/>
                  </a:lnTo>
                  <a:lnTo>
                    <a:pt x="25139" y="249233"/>
                  </a:lnTo>
                  <a:lnTo>
                    <a:pt x="29544" y="248306"/>
                  </a:lnTo>
                  <a:lnTo>
                    <a:pt x="32815" y="246126"/>
                  </a:lnTo>
                  <a:lnTo>
                    <a:pt x="34996" y="242856"/>
                  </a:lnTo>
                  <a:lnTo>
                    <a:pt x="36322" y="236560"/>
                  </a:lnTo>
                  <a:lnTo>
                    <a:pt x="183846" y="236560"/>
                  </a:lnTo>
                  <a:lnTo>
                    <a:pt x="183846" y="4224"/>
                  </a:lnTo>
                  <a:lnTo>
                    <a:pt x="162714" y="4224"/>
                  </a:lnTo>
                  <a:lnTo>
                    <a:pt x="162714" y="211214"/>
                  </a:lnTo>
                  <a:lnTo>
                    <a:pt x="0" y="211214"/>
                  </a:lnTo>
                  <a:lnTo>
                    <a:pt x="0" y="206990"/>
                  </a:lnTo>
                  <a:lnTo>
                    <a:pt x="158488" y="206990"/>
                  </a:lnTo>
                  <a:lnTo>
                    <a:pt x="158488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1" name="Shape 602"/>
            <p:cNvSpPr/>
            <p:nvPr/>
          </p:nvSpPr>
          <p:spPr>
            <a:xfrm>
              <a:off x="287718" y="1167871"/>
              <a:ext cx="80300" cy="215439"/>
            </a:xfrm>
            <a:custGeom>
              <a:avLst/>
              <a:gdLst/>
              <a:ahLst/>
              <a:cxnLst/>
              <a:rect l="0" t="0" r="0" b="0"/>
              <a:pathLst>
                <a:path w="80300" h="215439">
                  <a:moveTo>
                    <a:pt x="0" y="0"/>
                  </a:moveTo>
                  <a:lnTo>
                    <a:pt x="80300" y="0"/>
                  </a:lnTo>
                  <a:lnTo>
                    <a:pt x="80300" y="25346"/>
                  </a:lnTo>
                  <a:lnTo>
                    <a:pt x="25358" y="25346"/>
                  </a:lnTo>
                  <a:lnTo>
                    <a:pt x="25358" y="190093"/>
                  </a:lnTo>
                  <a:lnTo>
                    <a:pt x="80300" y="190093"/>
                  </a:lnTo>
                  <a:lnTo>
                    <a:pt x="80300" y="215439"/>
                  </a:lnTo>
                  <a:lnTo>
                    <a:pt x="0" y="2154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2" name="Shape 603"/>
            <p:cNvSpPr/>
            <p:nvPr/>
          </p:nvSpPr>
          <p:spPr>
            <a:xfrm>
              <a:off x="368019" y="1167871"/>
              <a:ext cx="126790" cy="215439"/>
            </a:xfrm>
            <a:custGeom>
              <a:avLst/>
              <a:gdLst/>
              <a:ahLst/>
              <a:cxnLst/>
              <a:rect l="0" t="0" r="0" b="0"/>
              <a:pathLst>
                <a:path w="126790" h="215439">
                  <a:moveTo>
                    <a:pt x="0" y="0"/>
                  </a:moveTo>
                  <a:lnTo>
                    <a:pt x="126790" y="0"/>
                  </a:lnTo>
                  <a:lnTo>
                    <a:pt x="126790" y="25346"/>
                  </a:lnTo>
                  <a:lnTo>
                    <a:pt x="71848" y="25346"/>
                  </a:lnTo>
                  <a:lnTo>
                    <a:pt x="71848" y="190093"/>
                  </a:lnTo>
                  <a:lnTo>
                    <a:pt x="126790" y="190093"/>
                  </a:lnTo>
                  <a:lnTo>
                    <a:pt x="126790" y="215439"/>
                  </a:lnTo>
                  <a:lnTo>
                    <a:pt x="0" y="215439"/>
                  </a:lnTo>
                  <a:lnTo>
                    <a:pt x="0" y="190093"/>
                  </a:lnTo>
                  <a:lnTo>
                    <a:pt x="54942" y="190093"/>
                  </a:lnTo>
                  <a:lnTo>
                    <a:pt x="54942" y="25346"/>
                  </a:lnTo>
                  <a:lnTo>
                    <a:pt x="0" y="253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3" name="Shape 604"/>
            <p:cNvSpPr/>
            <p:nvPr/>
          </p:nvSpPr>
          <p:spPr>
            <a:xfrm>
              <a:off x="494809" y="1167871"/>
              <a:ext cx="80300" cy="215439"/>
            </a:xfrm>
            <a:custGeom>
              <a:avLst/>
              <a:gdLst/>
              <a:ahLst/>
              <a:cxnLst/>
              <a:rect l="0" t="0" r="0" b="0"/>
              <a:pathLst>
                <a:path w="80300" h="215439">
                  <a:moveTo>
                    <a:pt x="0" y="0"/>
                  </a:moveTo>
                  <a:lnTo>
                    <a:pt x="80300" y="0"/>
                  </a:lnTo>
                  <a:lnTo>
                    <a:pt x="80300" y="215439"/>
                  </a:lnTo>
                  <a:lnTo>
                    <a:pt x="0" y="215439"/>
                  </a:lnTo>
                  <a:lnTo>
                    <a:pt x="0" y="190093"/>
                  </a:lnTo>
                  <a:lnTo>
                    <a:pt x="54942" y="190093"/>
                  </a:lnTo>
                  <a:lnTo>
                    <a:pt x="54942" y="25346"/>
                  </a:lnTo>
                  <a:lnTo>
                    <a:pt x="0" y="253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4" name="Shape 605"/>
            <p:cNvSpPr/>
            <p:nvPr/>
          </p:nvSpPr>
          <p:spPr>
            <a:xfrm>
              <a:off x="310963" y="1191104"/>
              <a:ext cx="57056" cy="168972"/>
            </a:xfrm>
            <a:custGeom>
              <a:avLst/>
              <a:gdLst/>
              <a:ahLst/>
              <a:cxnLst/>
              <a:rect l="0" t="0" r="0" b="0"/>
              <a:pathLst>
                <a:path w="57056" h="168972">
                  <a:moveTo>
                    <a:pt x="0" y="0"/>
                  </a:moveTo>
                  <a:lnTo>
                    <a:pt x="57056" y="0"/>
                  </a:lnTo>
                  <a:lnTo>
                    <a:pt x="57056" y="4224"/>
                  </a:lnTo>
                  <a:lnTo>
                    <a:pt x="4226" y="4224"/>
                  </a:lnTo>
                  <a:lnTo>
                    <a:pt x="4226" y="164748"/>
                  </a:lnTo>
                  <a:lnTo>
                    <a:pt x="57056" y="164748"/>
                  </a:lnTo>
                  <a:lnTo>
                    <a:pt x="57056" y="168972"/>
                  </a:lnTo>
                  <a:lnTo>
                    <a:pt x="0" y="1689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5" name="Shape 606"/>
            <p:cNvSpPr/>
            <p:nvPr/>
          </p:nvSpPr>
          <p:spPr>
            <a:xfrm>
              <a:off x="285605" y="1165758"/>
              <a:ext cx="82414" cy="219663"/>
            </a:xfrm>
            <a:custGeom>
              <a:avLst/>
              <a:gdLst/>
              <a:ahLst/>
              <a:cxnLst/>
              <a:rect l="0" t="0" r="0" b="0"/>
              <a:pathLst>
                <a:path w="82414" h="219663">
                  <a:moveTo>
                    <a:pt x="0" y="0"/>
                  </a:moveTo>
                  <a:lnTo>
                    <a:pt x="82414" y="0"/>
                  </a:lnTo>
                  <a:lnTo>
                    <a:pt x="82414" y="4224"/>
                  </a:lnTo>
                  <a:lnTo>
                    <a:pt x="4226" y="4224"/>
                  </a:lnTo>
                  <a:lnTo>
                    <a:pt x="4226" y="215439"/>
                  </a:lnTo>
                  <a:lnTo>
                    <a:pt x="82414" y="215439"/>
                  </a:lnTo>
                  <a:lnTo>
                    <a:pt x="82414" y="219663"/>
                  </a:lnTo>
                  <a:lnTo>
                    <a:pt x="0" y="2196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6" name="Shape 607"/>
            <p:cNvSpPr/>
            <p:nvPr/>
          </p:nvSpPr>
          <p:spPr>
            <a:xfrm>
              <a:off x="368019" y="1381197"/>
              <a:ext cx="126790" cy="4225"/>
            </a:xfrm>
            <a:custGeom>
              <a:avLst/>
              <a:gdLst/>
              <a:ahLst/>
              <a:cxnLst/>
              <a:rect l="0" t="0" r="0" b="0"/>
              <a:pathLst>
                <a:path w="126790" h="4225">
                  <a:moveTo>
                    <a:pt x="0" y="0"/>
                  </a:moveTo>
                  <a:lnTo>
                    <a:pt x="126790" y="0"/>
                  </a:lnTo>
                  <a:lnTo>
                    <a:pt x="126790" y="4225"/>
                  </a:lnTo>
                  <a:lnTo>
                    <a:pt x="0" y="4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7" name="Shape 608"/>
            <p:cNvSpPr/>
            <p:nvPr/>
          </p:nvSpPr>
          <p:spPr>
            <a:xfrm>
              <a:off x="437753" y="1191104"/>
              <a:ext cx="57056" cy="168972"/>
            </a:xfrm>
            <a:custGeom>
              <a:avLst/>
              <a:gdLst/>
              <a:ahLst/>
              <a:cxnLst/>
              <a:rect l="0" t="0" r="0" b="0"/>
              <a:pathLst>
                <a:path w="57056" h="168972">
                  <a:moveTo>
                    <a:pt x="0" y="0"/>
                  </a:moveTo>
                  <a:lnTo>
                    <a:pt x="57056" y="0"/>
                  </a:lnTo>
                  <a:lnTo>
                    <a:pt x="57056" y="4224"/>
                  </a:lnTo>
                  <a:lnTo>
                    <a:pt x="4226" y="4224"/>
                  </a:lnTo>
                  <a:lnTo>
                    <a:pt x="4226" y="164747"/>
                  </a:lnTo>
                  <a:lnTo>
                    <a:pt x="57056" y="164748"/>
                  </a:lnTo>
                  <a:lnTo>
                    <a:pt x="57056" y="168972"/>
                  </a:lnTo>
                  <a:lnTo>
                    <a:pt x="0" y="1689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8" name="Shape 609"/>
            <p:cNvSpPr/>
            <p:nvPr/>
          </p:nvSpPr>
          <p:spPr>
            <a:xfrm>
              <a:off x="368019" y="1191104"/>
              <a:ext cx="57056" cy="168972"/>
            </a:xfrm>
            <a:custGeom>
              <a:avLst/>
              <a:gdLst/>
              <a:ahLst/>
              <a:cxnLst/>
              <a:rect l="0" t="0" r="0" b="0"/>
              <a:pathLst>
                <a:path w="57056" h="168972">
                  <a:moveTo>
                    <a:pt x="0" y="0"/>
                  </a:moveTo>
                  <a:lnTo>
                    <a:pt x="57056" y="0"/>
                  </a:lnTo>
                  <a:lnTo>
                    <a:pt x="57056" y="168972"/>
                  </a:lnTo>
                  <a:lnTo>
                    <a:pt x="0" y="168972"/>
                  </a:lnTo>
                  <a:lnTo>
                    <a:pt x="0" y="164748"/>
                  </a:lnTo>
                  <a:lnTo>
                    <a:pt x="52829" y="164748"/>
                  </a:lnTo>
                  <a:lnTo>
                    <a:pt x="52829" y="4225"/>
                  </a:lnTo>
                  <a:lnTo>
                    <a:pt x="0" y="4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9" name="Shape 610"/>
            <p:cNvSpPr/>
            <p:nvPr/>
          </p:nvSpPr>
          <p:spPr>
            <a:xfrm>
              <a:off x="368019" y="1165758"/>
              <a:ext cx="126790" cy="4225"/>
            </a:xfrm>
            <a:custGeom>
              <a:avLst/>
              <a:gdLst/>
              <a:ahLst/>
              <a:cxnLst/>
              <a:rect l="0" t="0" r="0" b="0"/>
              <a:pathLst>
                <a:path w="126790" h="4225">
                  <a:moveTo>
                    <a:pt x="0" y="0"/>
                  </a:moveTo>
                  <a:lnTo>
                    <a:pt x="126790" y="0"/>
                  </a:lnTo>
                  <a:lnTo>
                    <a:pt x="126790" y="4225"/>
                  </a:lnTo>
                  <a:lnTo>
                    <a:pt x="0" y="4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0" name="Shape 611"/>
            <p:cNvSpPr/>
            <p:nvPr/>
          </p:nvSpPr>
          <p:spPr>
            <a:xfrm>
              <a:off x="494809" y="1191104"/>
              <a:ext cx="57056" cy="168972"/>
            </a:xfrm>
            <a:custGeom>
              <a:avLst/>
              <a:gdLst/>
              <a:ahLst/>
              <a:cxnLst/>
              <a:rect l="0" t="0" r="0" b="0"/>
              <a:pathLst>
                <a:path w="57056" h="168972">
                  <a:moveTo>
                    <a:pt x="0" y="0"/>
                  </a:moveTo>
                  <a:lnTo>
                    <a:pt x="57056" y="0"/>
                  </a:lnTo>
                  <a:lnTo>
                    <a:pt x="57056" y="168972"/>
                  </a:lnTo>
                  <a:lnTo>
                    <a:pt x="0" y="168972"/>
                  </a:lnTo>
                  <a:lnTo>
                    <a:pt x="0" y="164748"/>
                  </a:lnTo>
                  <a:lnTo>
                    <a:pt x="52829" y="164748"/>
                  </a:lnTo>
                  <a:lnTo>
                    <a:pt x="52829" y="4224"/>
                  </a:lnTo>
                  <a:lnTo>
                    <a:pt x="0" y="4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1" name="Shape 612"/>
            <p:cNvSpPr/>
            <p:nvPr/>
          </p:nvSpPr>
          <p:spPr>
            <a:xfrm>
              <a:off x="494809" y="1165759"/>
              <a:ext cx="82414" cy="219663"/>
            </a:xfrm>
            <a:custGeom>
              <a:avLst/>
              <a:gdLst/>
              <a:ahLst/>
              <a:cxnLst/>
              <a:rect l="0" t="0" r="0" b="0"/>
              <a:pathLst>
                <a:path w="82414" h="219663">
                  <a:moveTo>
                    <a:pt x="0" y="0"/>
                  </a:moveTo>
                  <a:lnTo>
                    <a:pt x="82414" y="0"/>
                  </a:lnTo>
                  <a:lnTo>
                    <a:pt x="82414" y="219663"/>
                  </a:lnTo>
                  <a:lnTo>
                    <a:pt x="0" y="219663"/>
                  </a:lnTo>
                  <a:lnTo>
                    <a:pt x="0" y="215439"/>
                  </a:lnTo>
                  <a:lnTo>
                    <a:pt x="78187" y="215439"/>
                  </a:lnTo>
                  <a:lnTo>
                    <a:pt x="78187" y="4224"/>
                  </a:lnTo>
                  <a:lnTo>
                    <a:pt x="0" y="4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Shape 15501"/>
            <p:cNvSpPr/>
            <p:nvPr/>
          </p:nvSpPr>
          <p:spPr>
            <a:xfrm>
              <a:off x="465224" y="1235459"/>
              <a:ext cx="59169" cy="12673"/>
            </a:xfrm>
            <a:custGeom>
              <a:avLst/>
              <a:gdLst/>
              <a:ahLst/>
              <a:cxnLst/>
              <a:rect l="0" t="0" r="0" b="0"/>
              <a:pathLst>
                <a:path w="59169" h="12673">
                  <a:moveTo>
                    <a:pt x="0" y="0"/>
                  </a:moveTo>
                  <a:lnTo>
                    <a:pt x="59169" y="0"/>
                  </a:lnTo>
                  <a:lnTo>
                    <a:pt x="59169" y="12673"/>
                  </a:lnTo>
                  <a:lnTo>
                    <a:pt x="0" y="12673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3" name="Shape 614"/>
            <p:cNvSpPr/>
            <p:nvPr/>
          </p:nvSpPr>
          <p:spPr>
            <a:xfrm>
              <a:off x="463111" y="1233347"/>
              <a:ext cx="31698" cy="16897"/>
            </a:xfrm>
            <a:custGeom>
              <a:avLst/>
              <a:gdLst/>
              <a:ahLst/>
              <a:cxnLst/>
              <a:rect l="0" t="0" r="0" b="0"/>
              <a:pathLst>
                <a:path w="31698" h="16897">
                  <a:moveTo>
                    <a:pt x="0" y="0"/>
                  </a:moveTo>
                  <a:lnTo>
                    <a:pt x="31698" y="0"/>
                  </a:lnTo>
                  <a:lnTo>
                    <a:pt x="31698" y="4224"/>
                  </a:lnTo>
                  <a:lnTo>
                    <a:pt x="4226" y="4224"/>
                  </a:lnTo>
                  <a:lnTo>
                    <a:pt x="4226" y="12673"/>
                  </a:lnTo>
                  <a:lnTo>
                    <a:pt x="31698" y="12673"/>
                  </a:lnTo>
                  <a:lnTo>
                    <a:pt x="31698" y="16897"/>
                  </a:lnTo>
                  <a:lnTo>
                    <a:pt x="0" y="1689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4" name="Shape 615"/>
            <p:cNvSpPr/>
            <p:nvPr/>
          </p:nvSpPr>
          <p:spPr>
            <a:xfrm>
              <a:off x="494809" y="1233347"/>
              <a:ext cx="31697" cy="16897"/>
            </a:xfrm>
            <a:custGeom>
              <a:avLst/>
              <a:gdLst/>
              <a:ahLst/>
              <a:cxnLst/>
              <a:rect l="0" t="0" r="0" b="0"/>
              <a:pathLst>
                <a:path w="31697" h="16897">
                  <a:moveTo>
                    <a:pt x="0" y="0"/>
                  </a:moveTo>
                  <a:lnTo>
                    <a:pt x="31697" y="0"/>
                  </a:lnTo>
                  <a:lnTo>
                    <a:pt x="31697" y="16897"/>
                  </a:lnTo>
                  <a:lnTo>
                    <a:pt x="0" y="16897"/>
                  </a:lnTo>
                  <a:lnTo>
                    <a:pt x="0" y="12673"/>
                  </a:lnTo>
                  <a:lnTo>
                    <a:pt x="27471" y="12673"/>
                  </a:lnTo>
                  <a:lnTo>
                    <a:pt x="27471" y="4224"/>
                  </a:lnTo>
                  <a:lnTo>
                    <a:pt x="0" y="4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" name="Shape 15502"/>
            <p:cNvSpPr/>
            <p:nvPr/>
          </p:nvSpPr>
          <p:spPr>
            <a:xfrm>
              <a:off x="465224" y="1260805"/>
              <a:ext cx="59169" cy="12673"/>
            </a:xfrm>
            <a:custGeom>
              <a:avLst/>
              <a:gdLst/>
              <a:ahLst/>
              <a:cxnLst/>
              <a:rect l="0" t="0" r="0" b="0"/>
              <a:pathLst>
                <a:path w="59169" h="12673">
                  <a:moveTo>
                    <a:pt x="0" y="0"/>
                  </a:moveTo>
                  <a:lnTo>
                    <a:pt x="59169" y="0"/>
                  </a:lnTo>
                  <a:lnTo>
                    <a:pt x="59169" y="12673"/>
                  </a:lnTo>
                  <a:lnTo>
                    <a:pt x="0" y="12673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6" name="Shape 617"/>
            <p:cNvSpPr/>
            <p:nvPr/>
          </p:nvSpPr>
          <p:spPr>
            <a:xfrm>
              <a:off x="463111" y="1258693"/>
              <a:ext cx="31698" cy="16897"/>
            </a:xfrm>
            <a:custGeom>
              <a:avLst/>
              <a:gdLst/>
              <a:ahLst/>
              <a:cxnLst/>
              <a:rect l="0" t="0" r="0" b="0"/>
              <a:pathLst>
                <a:path w="31698" h="16897">
                  <a:moveTo>
                    <a:pt x="0" y="0"/>
                  </a:moveTo>
                  <a:lnTo>
                    <a:pt x="31698" y="0"/>
                  </a:lnTo>
                  <a:lnTo>
                    <a:pt x="31698" y="4224"/>
                  </a:lnTo>
                  <a:lnTo>
                    <a:pt x="4226" y="4224"/>
                  </a:lnTo>
                  <a:lnTo>
                    <a:pt x="4226" y="12673"/>
                  </a:lnTo>
                  <a:lnTo>
                    <a:pt x="31698" y="12673"/>
                  </a:lnTo>
                  <a:lnTo>
                    <a:pt x="31698" y="16897"/>
                  </a:lnTo>
                  <a:lnTo>
                    <a:pt x="0" y="1689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7" name="Shape 618"/>
            <p:cNvSpPr/>
            <p:nvPr/>
          </p:nvSpPr>
          <p:spPr>
            <a:xfrm>
              <a:off x="494809" y="1258693"/>
              <a:ext cx="31697" cy="16897"/>
            </a:xfrm>
            <a:custGeom>
              <a:avLst/>
              <a:gdLst/>
              <a:ahLst/>
              <a:cxnLst/>
              <a:rect l="0" t="0" r="0" b="0"/>
              <a:pathLst>
                <a:path w="31697" h="16897">
                  <a:moveTo>
                    <a:pt x="0" y="0"/>
                  </a:moveTo>
                  <a:lnTo>
                    <a:pt x="31697" y="0"/>
                  </a:lnTo>
                  <a:lnTo>
                    <a:pt x="31697" y="16897"/>
                  </a:lnTo>
                  <a:lnTo>
                    <a:pt x="0" y="16897"/>
                  </a:lnTo>
                  <a:lnTo>
                    <a:pt x="0" y="12673"/>
                  </a:lnTo>
                  <a:lnTo>
                    <a:pt x="27471" y="12673"/>
                  </a:lnTo>
                  <a:lnTo>
                    <a:pt x="27471" y="4224"/>
                  </a:lnTo>
                  <a:lnTo>
                    <a:pt x="0" y="4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8" name="Shape 15503"/>
            <p:cNvSpPr/>
            <p:nvPr/>
          </p:nvSpPr>
          <p:spPr>
            <a:xfrm>
              <a:off x="465224" y="1286151"/>
              <a:ext cx="40996" cy="12673"/>
            </a:xfrm>
            <a:custGeom>
              <a:avLst/>
              <a:gdLst/>
              <a:ahLst/>
              <a:cxnLst/>
              <a:rect l="0" t="0" r="0" b="0"/>
              <a:pathLst>
                <a:path w="40996" h="12673">
                  <a:moveTo>
                    <a:pt x="0" y="0"/>
                  </a:moveTo>
                  <a:lnTo>
                    <a:pt x="40996" y="0"/>
                  </a:lnTo>
                  <a:lnTo>
                    <a:pt x="40996" y="12673"/>
                  </a:lnTo>
                  <a:lnTo>
                    <a:pt x="0" y="12673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9" name="Shape 620"/>
            <p:cNvSpPr/>
            <p:nvPr/>
          </p:nvSpPr>
          <p:spPr>
            <a:xfrm>
              <a:off x="463111" y="1284039"/>
              <a:ext cx="22611" cy="16897"/>
            </a:xfrm>
            <a:custGeom>
              <a:avLst/>
              <a:gdLst/>
              <a:ahLst/>
              <a:cxnLst/>
              <a:rect l="0" t="0" r="0" b="0"/>
              <a:pathLst>
                <a:path w="22611" h="16897">
                  <a:moveTo>
                    <a:pt x="0" y="0"/>
                  </a:moveTo>
                  <a:lnTo>
                    <a:pt x="22611" y="0"/>
                  </a:lnTo>
                  <a:lnTo>
                    <a:pt x="22611" y="4224"/>
                  </a:lnTo>
                  <a:lnTo>
                    <a:pt x="4226" y="4224"/>
                  </a:lnTo>
                  <a:lnTo>
                    <a:pt x="4226" y="12673"/>
                  </a:lnTo>
                  <a:lnTo>
                    <a:pt x="22611" y="12673"/>
                  </a:lnTo>
                  <a:lnTo>
                    <a:pt x="22611" y="16897"/>
                  </a:lnTo>
                  <a:lnTo>
                    <a:pt x="0" y="1689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0" name="Shape 621"/>
            <p:cNvSpPr/>
            <p:nvPr/>
          </p:nvSpPr>
          <p:spPr>
            <a:xfrm>
              <a:off x="485722" y="1284039"/>
              <a:ext cx="22611" cy="16897"/>
            </a:xfrm>
            <a:custGeom>
              <a:avLst/>
              <a:gdLst/>
              <a:ahLst/>
              <a:cxnLst/>
              <a:rect l="0" t="0" r="0" b="0"/>
              <a:pathLst>
                <a:path w="22611" h="16897">
                  <a:moveTo>
                    <a:pt x="0" y="0"/>
                  </a:moveTo>
                  <a:lnTo>
                    <a:pt x="22611" y="0"/>
                  </a:lnTo>
                  <a:lnTo>
                    <a:pt x="22611" y="16897"/>
                  </a:lnTo>
                  <a:lnTo>
                    <a:pt x="0" y="16897"/>
                  </a:lnTo>
                  <a:lnTo>
                    <a:pt x="0" y="12673"/>
                  </a:lnTo>
                  <a:lnTo>
                    <a:pt x="18385" y="12673"/>
                  </a:lnTo>
                  <a:lnTo>
                    <a:pt x="18385" y="4224"/>
                  </a:lnTo>
                  <a:lnTo>
                    <a:pt x="0" y="4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1" name="Shape 622"/>
            <p:cNvSpPr/>
            <p:nvPr/>
          </p:nvSpPr>
          <p:spPr>
            <a:xfrm>
              <a:off x="225552" y="1097280"/>
              <a:ext cx="409956" cy="409956"/>
            </a:xfrm>
            <a:custGeom>
              <a:avLst/>
              <a:gdLst/>
              <a:ahLst/>
              <a:cxnLst/>
              <a:rect l="0" t="0" r="0" b="0"/>
              <a:pathLst>
                <a:path w="409956" h="409956">
                  <a:moveTo>
                    <a:pt x="0" y="409956"/>
                  </a:moveTo>
                  <a:lnTo>
                    <a:pt x="409956" y="409956"/>
                  </a:lnTo>
                  <a:lnTo>
                    <a:pt x="40995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939419" y="1164765"/>
              <a:ext cx="1483001" cy="37742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Chapter 2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3002674" y="916073"/>
              <a:ext cx="3331946" cy="30103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Review of the </a:t>
              </a:r>
              <a:r>
                <a:rPr lang="en-US" sz="1600" dirty="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Literature         Theoretical or Conceptual Framework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4" name="Shape 625"/>
            <p:cNvSpPr/>
            <p:nvPr/>
          </p:nvSpPr>
          <p:spPr>
            <a:xfrm>
              <a:off x="0" y="1796018"/>
              <a:ext cx="6412992" cy="863107"/>
            </a:xfrm>
            <a:custGeom>
              <a:avLst/>
              <a:gdLst/>
              <a:ahLst/>
              <a:cxnLst/>
              <a:rect l="0" t="0" r="0" b="0"/>
              <a:pathLst>
                <a:path w="6412992" h="743712">
                  <a:moveTo>
                    <a:pt x="74371" y="0"/>
                  </a:moveTo>
                  <a:lnTo>
                    <a:pt x="6338570" y="0"/>
                  </a:lnTo>
                  <a:cubicBezTo>
                    <a:pt x="6379718" y="0"/>
                    <a:pt x="6412992" y="33274"/>
                    <a:pt x="6412992" y="74422"/>
                  </a:cubicBezTo>
                  <a:lnTo>
                    <a:pt x="6412992" y="669290"/>
                  </a:lnTo>
                  <a:cubicBezTo>
                    <a:pt x="6412992" y="710438"/>
                    <a:pt x="6379718" y="743712"/>
                    <a:pt x="6338570" y="743712"/>
                  </a:cubicBezTo>
                  <a:lnTo>
                    <a:pt x="74371" y="743712"/>
                  </a:lnTo>
                  <a:cubicBezTo>
                    <a:pt x="33299" y="743712"/>
                    <a:pt x="0" y="710438"/>
                    <a:pt x="0" y="669290"/>
                  </a:cubicBezTo>
                  <a:lnTo>
                    <a:pt x="0" y="74422"/>
                  </a:lnTo>
                  <a:cubicBezTo>
                    <a:pt x="0" y="33274"/>
                    <a:pt x="33299" y="0"/>
                    <a:pt x="7437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EECC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5" name="Shape 626"/>
            <p:cNvSpPr/>
            <p:nvPr/>
          </p:nvSpPr>
          <p:spPr>
            <a:xfrm>
              <a:off x="264896" y="2067832"/>
              <a:ext cx="126368" cy="253357"/>
            </a:xfrm>
            <a:custGeom>
              <a:avLst/>
              <a:gdLst/>
              <a:ahLst/>
              <a:cxnLst/>
              <a:rect l="0" t="0" r="0" b="0"/>
              <a:pathLst>
                <a:path w="126368" h="253357">
                  <a:moveTo>
                    <a:pt x="126368" y="0"/>
                  </a:moveTo>
                  <a:lnTo>
                    <a:pt x="126368" y="24866"/>
                  </a:lnTo>
                  <a:cubicBezTo>
                    <a:pt x="70580" y="24866"/>
                    <a:pt x="24935" y="70489"/>
                    <a:pt x="24935" y="126249"/>
                  </a:cubicBezTo>
                  <a:cubicBezTo>
                    <a:pt x="24935" y="182010"/>
                    <a:pt x="70580" y="227632"/>
                    <a:pt x="126368" y="227632"/>
                  </a:cubicBezTo>
                  <a:lnTo>
                    <a:pt x="126368" y="253357"/>
                  </a:lnTo>
                  <a:lnTo>
                    <a:pt x="101321" y="250814"/>
                  </a:lnTo>
                  <a:cubicBezTo>
                    <a:pt x="43683" y="238946"/>
                    <a:pt x="0" y="187660"/>
                    <a:pt x="0" y="126672"/>
                  </a:cubicBezTo>
                  <a:cubicBezTo>
                    <a:pt x="0" y="65684"/>
                    <a:pt x="43683" y="14409"/>
                    <a:pt x="101321" y="2543"/>
                  </a:cubicBezTo>
                  <a:lnTo>
                    <a:pt x="126368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6" name="Shape 627"/>
            <p:cNvSpPr/>
            <p:nvPr/>
          </p:nvSpPr>
          <p:spPr>
            <a:xfrm>
              <a:off x="391263" y="2067789"/>
              <a:ext cx="210046" cy="333705"/>
            </a:xfrm>
            <a:custGeom>
              <a:avLst/>
              <a:gdLst/>
              <a:ahLst/>
              <a:cxnLst/>
              <a:rect l="0" t="0" r="0" b="0"/>
              <a:pathLst>
                <a:path w="210046" h="333705">
                  <a:moveTo>
                    <a:pt x="423" y="0"/>
                  </a:moveTo>
                  <a:cubicBezTo>
                    <a:pt x="70157" y="0"/>
                    <a:pt x="127213" y="57014"/>
                    <a:pt x="127213" y="126715"/>
                  </a:cubicBezTo>
                  <a:cubicBezTo>
                    <a:pt x="127213" y="155440"/>
                    <a:pt x="117492" y="182475"/>
                    <a:pt x="101010" y="203597"/>
                  </a:cubicBezTo>
                  <a:lnTo>
                    <a:pt x="119605" y="222184"/>
                  </a:lnTo>
                  <a:cubicBezTo>
                    <a:pt x="128903" y="220494"/>
                    <a:pt x="138624" y="223029"/>
                    <a:pt x="145809" y="230210"/>
                  </a:cubicBezTo>
                  <a:lnTo>
                    <a:pt x="198635" y="283013"/>
                  </a:lnTo>
                  <a:cubicBezTo>
                    <a:pt x="210046" y="294419"/>
                    <a:pt x="210046" y="313006"/>
                    <a:pt x="199057" y="324834"/>
                  </a:cubicBezTo>
                  <a:cubicBezTo>
                    <a:pt x="193140" y="330748"/>
                    <a:pt x="185536" y="333705"/>
                    <a:pt x="177929" y="333705"/>
                  </a:cubicBezTo>
                  <a:cubicBezTo>
                    <a:pt x="170322" y="333705"/>
                    <a:pt x="162714" y="330748"/>
                    <a:pt x="156797" y="324834"/>
                  </a:cubicBezTo>
                  <a:lnTo>
                    <a:pt x="103968" y="272030"/>
                  </a:lnTo>
                  <a:cubicBezTo>
                    <a:pt x="96783" y="264849"/>
                    <a:pt x="94247" y="255133"/>
                    <a:pt x="95938" y="245840"/>
                  </a:cubicBezTo>
                  <a:lnTo>
                    <a:pt x="77342" y="227253"/>
                  </a:lnTo>
                  <a:cubicBezTo>
                    <a:pt x="55788" y="243728"/>
                    <a:pt x="29162" y="253443"/>
                    <a:pt x="423" y="253443"/>
                  </a:cubicBezTo>
                  <a:lnTo>
                    <a:pt x="0" y="253400"/>
                  </a:lnTo>
                  <a:lnTo>
                    <a:pt x="0" y="227675"/>
                  </a:lnTo>
                  <a:cubicBezTo>
                    <a:pt x="55788" y="227675"/>
                    <a:pt x="101432" y="182053"/>
                    <a:pt x="101432" y="126292"/>
                  </a:cubicBezTo>
                  <a:cubicBezTo>
                    <a:pt x="101432" y="70532"/>
                    <a:pt x="55788" y="24909"/>
                    <a:pt x="0" y="24909"/>
                  </a:cubicBezTo>
                  <a:lnTo>
                    <a:pt x="0" y="43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7" name="Shape 628"/>
            <p:cNvSpPr/>
            <p:nvPr/>
          </p:nvSpPr>
          <p:spPr>
            <a:xfrm>
              <a:off x="287880" y="2090744"/>
              <a:ext cx="103556" cy="207011"/>
            </a:xfrm>
            <a:custGeom>
              <a:avLst/>
              <a:gdLst/>
              <a:ahLst/>
              <a:cxnLst/>
              <a:rect l="0" t="0" r="0" b="0"/>
              <a:pathLst>
                <a:path w="103556" h="207011">
                  <a:moveTo>
                    <a:pt x="103556" y="0"/>
                  </a:moveTo>
                  <a:lnTo>
                    <a:pt x="103556" y="4247"/>
                  </a:lnTo>
                  <a:lnTo>
                    <a:pt x="83636" y="6316"/>
                  </a:lnTo>
                  <a:lnTo>
                    <a:pt x="65031" y="11998"/>
                  </a:lnTo>
                  <a:lnTo>
                    <a:pt x="48223" y="21302"/>
                  </a:lnTo>
                  <a:lnTo>
                    <a:pt x="33474" y="33458"/>
                  </a:lnTo>
                  <a:lnTo>
                    <a:pt x="21312" y="48200"/>
                  </a:lnTo>
                  <a:lnTo>
                    <a:pt x="12004" y="65000"/>
                  </a:lnTo>
                  <a:lnTo>
                    <a:pt x="6319" y="83596"/>
                  </a:lnTo>
                  <a:lnTo>
                    <a:pt x="4249" y="103506"/>
                  </a:lnTo>
                  <a:lnTo>
                    <a:pt x="6319" y="123415"/>
                  </a:lnTo>
                  <a:lnTo>
                    <a:pt x="12004" y="142013"/>
                  </a:lnTo>
                  <a:lnTo>
                    <a:pt x="21313" y="158812"/>
                  </a:lnTo>
                  <a:lnTo>
                    <a:pt x="33474" y="173553"/>
                  </a:lnTo>
                  <a:lnTo>
                    <a:pt x="48223" y="185710"/>
                  </a:lnTo>
                  <a:lnTo>
                    <a:pt x="65031" y="195013"/>
                  </a:lnTo>
                  <a:lnTo>
                    <a:pt x="83636" y="200696"/>
                  </a:lnTo>
                  <a:lnTo>
                    <a:pt x="103556" y="202764"/>
                  </a:lnTo>
                  <a:lnTo>
                    <a:pt x="103556" y="207011"/>
                  </a:lnTo>
                  <a:lnTo>
                    <a:pt x="82794" y="204857"/>
                  </a:lnTo>
                  <a:lnTo>
                    <a:pt x="63367" y="198922"/>
                  </a:lnTo>
                  <a:lnTo>
                    <a:pt x="45835" y="189216"/>
                  </a:lnTo>
                  <a:lnTo>
                    <a:pt x="30472" y="176554"/>
                  </a:lnTo>
                  <a:lnTo>
                    <a:pt x="17803" y="161199"/>
                  </a:lnTo>
                  <a:lnTo>
                    <a:pt x="8093" y="143675"/>
                  </a:lnTo>
                  <a:lnTo>
                    <a:pt x="2155" y="124258"/>
                  </a:lnTo>
                  <a:lnTo>
                    <a:pt x="0" y="103506"/>
                  </a:lnTo>
                  <a:lnTo>
                    <a:pt x="2155" y="82754"/>
                  </a:lnTo>
                  <a:lnTo>
                    <a:pt x="8093" y="63336"/>
                  </a:lnTo>
                  <a:lnTo>
                    <a:pt x="17803" y="45812"/>
                  </a:lnTo>
                  <a:lnTo>
                    <a:pt x="30472" y="30457"/>
                  </a:lnTo>
                  <a:lnTo>
                    <a:pt x="45835" y="17795"/>
                  </a:lnTo>
                  <a:lnTo>
                    <a:pt x="63367" y="8089"/>
                  </a:lnTo>
                  <a:lnTo>
                    <a:pt x="82794" y="2154"/>
                  </a:lnTo>
                  <a:lnTo>
                    <a:pt x="10355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8" name="Shape 629"/>
            <p:cNvSpPr/>
            <p:nvPr/>
          </p:nvSpPr>
          <p:spPr>
            <a:xfrm>
              <a:off x="262786" y="2065704"/>
              <a:ext cx="128650" cy="257636"/>
            </a:xfrm>
            <a:custGeom>
              <a:avLst/>
              <a:gdLst/>
              <a:ahLst/>
              <a:cxnLst/>
              <a:rect l="0" t="0" r="0" b="0"/>
              <a:pathLst>
                <a:path w="128650" h="257636">
                  <a:moveTo>
                    <a:pt x="128650" y="0"/>
                  </a:moveTo>
                  <a:lnTo>
                    <a:pt x="128650" y="4247"/>
                  </a:lnTo>
                  <a:lnTo>
                    <a:pt x="103877" y="6826"/>
                  </a:lnTo>
                  <a:lnTo>
                    <a:pt x="80674" y="14042"/>
                  </a:lnTo>
                  <a:lnTo>
                    <a:pt x="59293" y="25502"/>
                  </a:lnTo>
                  <a:lnTo>
                    <a:pt x="40868" y="40806"/>
                  </a:lnTo>
                  <a:lnTo>
                    <a:pt x="25555" y="59223"/>
                  </a:lnTo>
                  <a:lnTo>
                    <a:pt x="14117" y="80531"/>
                  </a:lnTo>
                  <a:lnTo>
                    <a:pt x="6846" y="103889"/>
                  </a:lnTo>
                  <a:lnTo>
                    <a:pt x="4249" y="128810"/>
                  </a:lnTo>
                  <a:lnTo>
                    <a:pt x="6846" y="153731"/>
                  </a:lnTo>
                  <a:lnTo>
                    <a:pt x="14117" y="177089"/>
                  </a:lnTo>
                  <a:lnTo>
                    <a:pt x="25550" y="198387"/>
                  </a:lnTo>
                  <a:lnTo>
                    <a:pt x="40867" y="216810"/>
                  </a:lnTo>
                  <a:lnTo>
                    <a:pt x="59305" y="232125"/>
                  </a:lnTo>
                  <a:lnTo>
                    <a:pt x="80612" y="243552"/>
                  </a:lnTo>
                  <a:lnTo>
                    <a:pt x="103980" y="250818"/>
                  </a:lnTo>
                  <a:lnTo>
                    <a:pt x="128650" y="253387"/>
                  </a:lnTo>
                  <a:lnTo>
                    <a:pt x="128650" y="257636"/>
                  </a:lnTo>
                  <a:lnTo>
                    <a:pt x="103130" y="254979"/>
                  </a:lnTo>
                  <a:lnTo>
                    <a:pt x="78962" y="247463"/>
                  </a:lnTo>
                  <a:lnTo>
                    <a:pt x="56936" y="235649"/>
                  </a:lnTo>
                  <a:lnTo>
                    <a:pt x="37868" y="219812"/>
                  </a:lnTo>
                  <a:lnTo>
                    <a:pt x="22023" y="200753"/>
                  </a:lnTo>
                  <a:lnTo>
                    <a:pt x="10203" y="178738"/>
                  </a:lnTo>
                  <a:lnTo>
                    <a:pt x="2684" y="154582"/>
                  </a:lnTo>
                  <a:lnTo>
                    <a:pt x="0" y="128810"/>
                  </a:lnTo>
                  <a:lnTo>
                    <a:pt x="2684" y="103038"/>
                  </a:lnTo>
                  <a:lnTo>
                    <a:pt x="10203" y="78882"/>
                  </a:lnTo>
                  <a:lnTo>
                    <a:pt x="22023" y="56867"/>
                  </a:lnTo>
                  <a:lnTo>
                    <a:pt x="37868" y="37808"/>
                  </a:lnTo>
                  <a:lnTo>
                    <a:pt x="56936" y="21971"/>
                  </a:lnTo>
                  <a:lnTo>
                    <a:pt x="78962" y="10146"/>
                  </a:lnTo>
                  <a:lnTo>
                    <a:pt x="103130" y="2648"/>
                  </a:lnTo>
                  <a:lnTo>
                    <a:pt x="12865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9" name="Shape 630"/>
            <p:cNvSpPr/>
            <p:nvPr/>
          </p:nvSpPr>
          <p:spPr>
            <a:xfrm>
              <a:off x="391436" y="2090744"/>
              <a:ext cx="103556" cy="207011"/>
            </a:xfrm>
            <a:custGeom>
              <a:avLst/>
              <a:gdLst/>
              <a:ahLst/>
              <a:cxnLst/>
              <a:rect l="0" t="0" r="0" b="0"/>
              <a:pathLst>
                <a:path w="103556" h="207011">
                  <a:moveTo>
                    <a:pt x="0" y="0"/>
                  </a:moveTo>
                  <a:lnTo>
                    <a:pt x="20762" y="2154"/>
                  </a:lnTo>
                  <a:lnTo>
                    <a:pt x="40189" y="8089"/>
                  </a:lnTo>
                  <a:lnTo>
                    <a:pt x="57721" y="17795"/>
                  </a:lnTo>
                  <a:lnTo>
                    <a:pt x="73084" y="30457"/>
                  </a:lnTo>
                  <a:lnTo>
                    <a:pt x="85753" y="45812"/>
                  </a:lnTo>
                  <a:lnTo>
                    <a:pt x="95462" y="63336"/>
                  </a:lnTo>
                  <a:lnTo>
                    <a:pt x="101401" y="82754"/>
                  </a:lnTo>
                  <a:lnTo>
                    <a:pt x="103556" y="103506"/>
                  </a:lnTo>
                  <a:lnTo>
                    <a:pt x="101401" y="124258"/>
                  </a:lnTo>
                  <a:lnTo>
                    <a:pt x="95462" y="143675"/>
                  </a:lnTo>
                  <a:lnTo>
                    <a:pt x="85753" y="161199"/>
                  </a:lnTo>
                  <a:lnTo>
                    <a:pt x="73084" y="176554"/>
                  </a:lnTo>
                  <a:lnTo>
                    <a:pt x="57721" y="189216"/>
                  </a:lnTo>
                  <a:lnTo>
                    <a:pt x="40189" y="198922"/>
                  </a:lnTo>
                  <a:lnTo>
                    <a:pt x="20762" y="204857"/>
                  </a:lnTo>
                  <a:lnTo>
                    <a:pt x="0" y="207011"/>
                  </a:lnTo>
                  <a:lnTo>
                    <a:pt x="0" y="202764"/>
                  </a:lnTo>
                  <a:lnTo>
                    <a:pt x="0" y="202764"/>
                  </a:lnTo>
                  <a:lnTo>
                    <a:pt x="19920" y="200696"/>
                  </a:lnTo>
                  <a:lnTo>
                    <a:pt x="38525" y="195014"/>
                  </a:lnTo>
                  <a:lnTo>
                    <a:pt x="55333" y="185709"/>
                  </a:lnTo>
                  <a:lnTo>
                    <a:pt x="70082" y="173553"/>
                  </a:lnTo>
                  <a:lnTo>
                    <a:pt x="82243" y="158812"/>
                  </a:lnTo>
                  <a:lnTo>
                    <a:pt x="91552" y="142012"/>
                  </a:lnTo>
                  <a:lnTo>
                    <a:pt x="97237" y="123416"/>
                  </a:lnTo>
                  <a:lnTo>
                    <a:pt x="99307" y="103506"/>
                  </a:lnTo>
                  <a:lnTo>
                    <a:pt x="97237" y="83596"/>
                  </a:lnTo>
                  <a:lnTo>
                    <a:pt x="91552" y="64999"/>
                  </a:lnTo>
                  <a:lnTo>
                    <a:pt x="82244" y="48200"/>
                  </a:lnTo>
                  <a:lnTo>
                    <a:pt x="70082" y="33458"/>
                  </a:lnTo>
                  <a:lnTo>
                    <a:pt x="55333" y="21302"/>
                  </a:lnTo>
                  <a:lnTo>
                    <a:pt x="38525" y="11998"/>
                  </a:lnTo>
                  <a:lnTo>
                    <a:pt x="19920" y="6316"/>
                  </a:lnTo>
                  <a:lnTo>
                    <a:pt x="0" y="4247"/>
                  </a:lnTo>
                  <a:lnTo>
                    <a:pt x="0" y="42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0" name="Shape 631"/>
            <p:cNvSpPr/>
            <p:nvPr/>
          </p:nvSpPr>
          <p:spPr>
            <a:xfrm>
              <a:off x="391436" y="2065676"/>
              <a:ext cx="209239" cy="337977"/>
            </a:xfrm>
            <a:custGeom>
              <a:avLst/>
              <a:gdLst/>
              <a:ahLst/>
              <a:cxnLst/>
              <a:rect l="0" t="0" r="0" b="0"/>
              <a:pathLst>
                <a:path w="209239" h="337977">
                  <a:moveTo>
                    <a:pt x="264" y="0"/>
                  </a:moveTo>
                  <a:lnTo>
                    <a:pt x="26048" y="2675"/>
                  </a:lnTo>
                  <a:lnTo>
                    <a:pt x="50216" y="10174"/>
                  </a:lnTo>
                  <a:lnTo>
                    <a:pt x="72242" y="21998"/>
                  </a:lnTo>
                  <a:lnTo>
                    <a:pt x="91310" y="37836"/>
                  </a:lnTo>
                  <a:lnTo>
                    <a:pt x="107155" y="56894"/>
                  </a:lnTo>
                  <a:lnTo>
                    <a:pt x="118975" y="78910"/>
                  </a:lnTo>
                  <a:lnTo>
                    <a:pt x="126494" y="103066"/>
                  </a:lnTo>
                  <a:lnTo>
                    <a:pt x="129178" y="128820"/>
                  </a:lnTo>
                  <a:lnTo>
                    <a:pt x="127297" y="150307"/>
                  </a:lnTo>
                  <a:lnTo>
                    <a:pt x="122194" y="170968"/>
                  </a:lnTo>
                  <a:lnTo>
                    <a:pt x="113865" y="190044"/>
                  </a:lnTo>
                  <a:lnTo>
                    <a:pt x="103621" y="205644"/>
                  </a:lnTo>
                  <a:lnTo>
                    <a:pt x="120455" y="222233"/>
                  </a:lnTo>
                  <a:lnTo>
                    <a:pt x="126639" y="221758"/>
                  </a:lnTo>
                  <a:lnTo>
                    <a:pt x="134264" y="223169"/>
                  </a:lnTo>
                  <a:lnTo>
                    <a:pt x="141068" y="226003"/>
                  </a:lnTo>
                  <a:lnTo>
                    <a:pt x="147207" y="230745"/>
                  </a:lnTo>
                  <a:lnTo>
                    <a:pt x="200293" y="283799"/>
                  </a:lnTo>
                  <a:lnTo>
                    <a:pt x="206985" y="294103"/>
                  </a:lnTo>
                  <a:lnTo>
                    <a:pt x="209239" y="305969"/>
                  </a:lnTo>
                  <a:lnTo>
                    <a:pt x="207267" y="317850"/>
                  </a:lnTo>
                  <a:lnTo>
                    <a:pt x="200469" y="328618"/>
                  </a:lnTo>
                  <a:lnTo>
                    <a:pt x="189939" y="335712"/>
                  </a:lnTo>
                  <a:lnTo>
                    <a:pt x="177767" y="337977"/>
                  </a:lnTo>
                  <a:lnTo>
                    <a:pt x="165866" y="335712"/>
                  </a:lnTo>
                  <a:lnTo>
                    <a:pt x="155297" y="328763"/>
                  </a:lnTo>
                  <a:lnTo>
                    <a:pt x="102221" y="275709"/>
                  </a:lnTo>
                  <a:lnTo>
                    <a:pt x="97477" y="269573"/>
                  </a:lnTo>
                  <a:lnTo>
                    <a:pt x="94642" y="262772"/>
                  </a:lnTo>
                  <a:lnTo>
                    <a:pt x="93230" y="255151"/>
                  </a:lnTo>
                  <a:lnTo>
                    <a:pt x="93705" y="248970"/>
                  </a:lnTo>
                  <a:lnTo>
                    <a:pt x="77099" y="232135"/>
                  </a:lnTo>
                  <a:lnTo>
                    <a:pt x="61229" y="242383"/>
                  </a:lnTo>
                  <a:lnTo>
                    <a:pt x="42154" y="250708"/>
                  </a:lnTo>
                  <a:lnTo>
                    <a:pt x="21748" y="255809"/>
                  </a:lnTo>
                  <a:lnTo>
                    <a:pt x="247" y="257689"/>
                  </a:lnTo>
                  <a:lnTo>
                    <a:pt x="0" y="257663"/>
                  </a:lnTo>
                  <a:lnTo>
                    <a:pt x="0" y="253415"/>
                  </a:lnTo>
                  <a:lnTo>
                    <a:pt x="281" y="253444"/>
                  </a:lnTo>
                  <a:lnTo>
                    <a:pt x="21052" y="251627"/>
                  </a:lnTo>
                  <a:lnTo>
                    <a:pt x="40785" y="246696"/>
                  </a:lnTo>
                  <a:lnTo>
                    <a:pt x="59220" y="238651"/>
                  </a:lnTo>
                  <a:lnTo>
                    <a:pt x="77691" y="226721"/>
                  </a:lnTo>
                  <a:lnTo>
                    <a:pt x="98065" y="247375"/>
                  </a:lnTo>
                  <a:lnTo>
                    <a:pt x="97484" y="254922"/>
                  </a:lnTo>
                  <a:lnTo>
                    <a:pt x="98714" y="261557"/>
                  </a:lnTo>
                  <a:lnTo>
                    <a:pt x="101163" y="267432"/>
                  </a:lnTo>
                  <a:lnTo>
                    <a:pt x="105410" y="272926"/>
                  </a:lnTo>
                  <a:lnTo>
                    <a:pt x="157975" y="325466"/>
                  </a:lnTo>
                  <a:lnTo>
                    <a:pt x="167488" y="331722"/>
                  </a:lnTo>
                  <a:lnTo>
                    <a:pt x="177769" y="333679"/>
                  </a:lnTo>
                  <a:lnTo>
                    <a:pt x="188294" y="331722"/>
                  </a:lnTo>
                  <a:lnTo>
                    <a:pt x="197365" y="325607"/>
                  </a:lnTo>
                  <a:lnTo>
                    <a:pt x="203210" y="316357"/>
                  </a:lnTo>
                  <a:lnTo>
                    <a:pt x="204946" y="306039"/>
                  </a:lnTo>
                  <a:lnTo>
                    <a:pt x="202971" y="295674"/>
                  </a:lnTo>
                  <a:lnTo>
                    <a:pt x="196994" y="286465"/>
                  </a:lnTo>
                  <a:lnTo>
                    <a:pt x="144423" y="233933"/>
                  </a:lnTo>
                  <a:lnTo>
                    <a:pt x="138925" y="229687"/>
                  </a:lnTo>
                  <a:lnTo>
                    <a:pt x="133049" y="227239"/>
                  </a:lnTo>
                  <a:lnTo>
                    <a:pt x="126410" y="226011"/>
                  </a:lnTo>
                  <a:lnTo>
                    <a:pt x="118859" y="226591"/>
                  </a:lnTo>
                  <a:lnTo>
                    <a:pt x="98188" y="206220"/>
                  </a:lnTo>
                  <a:lnTo>
                    <a:pt x="110134" y="188022"/>
                  </a:lnTo>
                  <a:lnTo>
                    <a:pt x="118174" y="169616"/>
                  </a:lnTo>
                  <a:lnTo>
                    <a:pt x="123114" y="149606"/>
                  </a:lnTo>
                  <a:lnTo>
                    <a:pt x="124931" y="128855"/>
                  </a:lnTo>
                  <a:lnTo>
                    <a:pt x="122332" y="103916"/>
                  </a:lnTo>
                  <a:lnTo>
                    <a:pt x="115061" y="80558"/>
                  </a:lnTo>
                  <a:lnTo>
                    <a:pt x="103623" y="59251"/>
                  </a:lnTo>
                  <a:lnTo>
                    <a:pt x="88311" y="40834"/>
                  </a:lnTo>
                  <a:lnTo>
                    <a:pt x="69885" y="25529"/>
                  </a:lnTo>
                  <a:lnTo>
                    <a:pt x="48505" y="14069"/>
                  </a:lnTo>
                  <a:lnTo>
                    <a:pt x="25301" y="6854"/>
                  </a:lnTo>
                  <a:lnTo>
                    <a:pt x="264" y="4247"/>
                  </a:lnTo>
                  <a:lnTo>
                    <a:pt x="0" y="4275"/>
                  </a:lnTo>
                  <a:lnTo>
                    <a:pt x="0" y="28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1" name="Shape 632"/>
            <p:cNvSpPr/>
            <p:nvPr/>
          </p:nvSpPr>
          <p:spPr>
            <a:xfrm>
              <a:off x="225552" y="2028444"/>
              <a:ext cx="409956" cy="409956"/>
            </a:xfrm>
            <a:custGeom>
              <a:avLst/>
              <a:gdLst/>
              <a:ahLst/>
              <a:cxnLst/>
              <a:rect l="0" t="0" r="0" b="0"/>
              <a:pathLst>
                <a:path w="409956" h="409956">
                  <a:moveTo>
                    <a:pt x="0" y="409956"/>
                  </a:moveTo>
                  <a:lnTo>
                    <a:pt x="409956" y="409956"/>
                  </a:lnTo>
                  <a:lnTo>
                    <a:pt x="40995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939419" y="2095294"/>
              <a:ext cx="1483001" cy="37742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Chapter 3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2893609" y="1838378"/>
              <a:ext cx="3414889" cy="34182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en-US" sz="1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Methodology of the </a:t>
              </a:r>
              <a:r>
                <a:rPr lang="en-US" sz="1600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Study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	</a:t>
              </a:r>
              <a:endPara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r>
                <a:rPr lang="en-US" sz="1600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*</a:t>
              </a:r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Ethical 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Practices – IRB </a:t>
              </a:r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Protocols         *Sample, data collection, analysis, R &amp; V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6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4" name="Shape 635"/>
            <p:cNvSpPr/>
            <p:nvPr/>
          </p:nvSpPr>
          <p:spPr>
            <a:xfrm>
              <a:off x="0" y="2791968"/>
              <a:ext cx="6412992" cy="743712"/>
            </a:xfrm>
            <a:custGeom>
              <a:avLst/>
              <a:gdLst/>
              <a:ahLst/>
              <a:cxnLst/>
              <a:rect l="0" t="0" r="0" b="0"/>
              <a:pathLst>
                <a:path w="6412992" h="743712">
                  <a:moveTo>
                    <a:pt x="74371" y="0"/>
                  </a:moveTo>
                  <a:lnTo>
                    <a:pt x="6338570" y="0"/>
                  </a:lnTo>
                  <a:cubicBezTo>
                    <a:pt x="6379718" y="0"/>
                    <a:pt x="6412992" y="33274"/>
                    <a:pt x="6412992" y="74422"/>
                  </a:cubicBezTo>
                  <a:lnTo>
                    <a:pt x="6412992" y="669290"/>
                  </a:lnTo>
                  <a:cubicBezTo>
                    <a:pt x="6412992" y="710438"/>
                    <a:pt x="6379718" y="743712"/>
                    <a:pt x="6338570" y="743712"/>
                  </a:cubicBezTo>
                  <a:lnTo>
                    <a:pt x="74371" y="743712"/>
                  </a:lnTo>
                  <a:cubicBezTo>
                    <a:pt x="33299" y="743712"/>
                    <a:pt x="0" y="710438"/>
                    <a:pt x="0" y="669290"/>
                  </a:cubicBezTo>
                  <a:lnTo>
                    <a:pt x="0" y="74422"/>
                  </a:lnTo>
                  <a:cubicBezTo>
                    <a:pt x="0" y="33274"/>
                    <a:pt x="33299" y="0"/>
                    <a:pt x="7437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EECC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5" name="Shape 636"/>
            <p:cNvSpPr/>
            <p:nvPr/>
          </p:nvSpPr>
          <p:spPr>
            <a:xfrm>
              <a:off x="334099" y="3015945"/>
              <a:ext cx="232572" cy="253552"/>
            </a:xfrm>
            <a:custGeom>
              <a:avLst/>
              <a:gdLst/>
              <a:ahLst/>
              <a:cxnLst/>
              <a:rect l="0" t="0" r="0" b="0"/>
              <a:pathLst>
                <a:path w="232572" h="253552">
                  <a:moveTo>
                    <a:pt x="202998" y="35"/>
                  </a:moveTo>
                  <a:cubicBezTo>
                    <a:pt x="219337" y="35"/>
                    <a:pt x="232572" y="13292"/>
                    <a:pt x="232558" y="29626"/>
                  </a:cubicBezTo>
                  <a:cubicBezTo>
                    <a:pt x="232558" y="45956"/>
                    <a:pt x="219312" y="59196"/>
                    <a:pt x="202974" y="59196"/>
                  </a:cubicBezTo>
                  <a:lnTo>
                    <a:pt x="181166" y="123194"/>
                  </a:lnTo>
                  <a:cubicBezTo>
                    <a:pt x="189506" y="128661"/>
                    <a:pt x="194524" y="137962"/>
                    <a:pt x="194521" y="147927"/>
                  </a:cubicBezTo>
                  <a:cubicBezTo>
                    <a:pt x="194514" y="164258"/>
                    <a:pt x="181264" y="177494"/>
                    <a:pt x="164926" y="177487"/>
                  </a:cubicBezTo>
                  <a:cubicBezTo>
                    <a:pt x="148588" y="177480"/>
                    <a:pt x="135345" y="164237"/>
                    <a:pt x="135352" y="147906"/>
                  </a:cubicBezTo>
                  <a:cubicBezTo>
                    <a:pt x="135370" y="144101"/>
                    <a:pt x="136102" y="140331"/>
                    <a:pt x="137508" y="136796"/>
                  </a:cubicBezTo>
                  <a:lnTo>
                    <a:pt x="93765" y="104058"/>
                  </a:lnTo>
                  <a:cubicBezTo>
                    <a:pt x="88679" y="107832"/>
                    <a:pt x="82519" y="109874"/>
                    <a:pt x="76183" y="109888"/>
                  </a:cubicBezTo>
                  <a:lnTo>
                    <a:pt x="75761" y="109888"/>
                  </a:lnTo>
                  <a:lnTo>
                    <a:pt x="47317" y="200245"/>
                  </a:lnTo>
                  <a:cubicBezTo>
                    <a:pt x="54819" y="205839"/>
                    <a:pt x="59232" y="214657"/>
                    <a:pt x="59207" y="224014"/>
                  </a:cubicBezTo>
                  <a:cubicBezTo>
                    <a:pt x="59169" y="240344"/>
                    <a:pt x="45891" y="253552"/>
                    <a:pt x="29553" y="253514"/>
                  </a:cubicBezTo>
                  <a:cubicBezTo>
                    <a:pt x="13214" y="253475"/>
                    <a:pt x="0" y="240204"/>
                    <a:pt x="39" y="223873"/>
                  </a:cubicBezTo>
                  <a:cubicBezTo>
                    <a:pt x="77" y="207539"/>
                    <a:pt x="13355" y="194335"/>
                    <a:pt x="29694" y="194373"/>
                  </a:cubicBezTo>
                  <a:lnTo>
                    <a:pt x="31426" y="194373"/>
                  </a:lnTo>
                  <a:lnTo>
                    <a:pt x="59616" y="104818"/>
                  </a:lnTo>
                  <a:cubicBezTo>
                    <a:pt x="48311" y="97197"/>
                    <a:pt x="43679" y="82845"/>
                    <a:pt x="48402" y="70060"/>
                  </a:cubicBezTo>
                  <a:cubicBezTo>
                    <a:pt x="54058" y="54740"/>
                    <a:pt x="71073" y="46904"/>
                    <a:pt x="86400" y="52557"/>
                  </a:cubicBezTo>
                  <a:cubicBezTo>
                    <a:pt x="101728" y="58214"/>
                    <a:pt x="109568" y="75217"/>
                    <a:pt x="103908" y="90541"/>
                  </a:cubicBezTo>
                  <a:lnTo>
                    <a:pt x="148031" y="123617"/>
                  </a:lnTo>
                  <a:cubicBezTo>
                    <a:pt x="152997" y="120170"/>
                    <a:pt x="158896" y="118329"/>
                    <a:pt x="164936" y="118336"/>
                  </a:cubicBezTo>
                  <a:lnTo>
                    <a:pt x="186829" y="54380"/>
                  </a:lnTo>
                  <a:cubicBezTo>
                    <a:pt x="178440" y="48917"/>
                    <a:pt x="173382" y="39585"/>
                    <a:pt x="173389" y="29577"/>
                  </a:cubicBezTo>
                  <a:cubicBezTo>
                    <a:pt x="173403" y="13243"/>
                    <a:pt x="186660" y="0"/>
                    <a:pt x="202998" y="35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6" name="Shape 637"/>
            <p:cNvSpPr/>
            <p:nvPr/>
          </p:nvSpPr>
          <p:spPr>
            <a:xfrm>
              <a:off x="332228" y="3064708"/>
              <a:ext cx="118374" cy="207075"/>
            </a:xfrm>
            <a:custGeom>
              <a:avLst/>
              <a:gdLst/>
              <a:ahLst/>
              <a:cxnLst/>
              <a:rect l="0" t="0" r="0" b="0"/>
              <a:pathLst>
                <a:path w="118374" h="207075">
                  <a:moveTo>
                    <a:pt x="76553" y="0"/>
                  </a:moveTo>
                  <a:lnTo>
                    <a:pt x="89003" y="1982"/>
                  </a:lnTo>
                  <a:lnTo>
                    <a:pt x="99749" y="8484"/>
                  </a:lnTo>
                  <a:lnTo>
                    <a:pt x="107124" y="18404"/>
                  </a:lnTo>
                  <a:lnTo>
                    <a:pt x="109962" y="30323"/>
                  </a:lnTo>
                  <a:lnTo>
                    <a:pt x="108250" y="41095"/>
                  </a:lnTo>
                  <a:lnTo>
                    <a:pt x="118374" y="48670"/>
                  </a:lnTo>
                  <a:lnTo>
                    <a:pt x="118374" y="53944"/>
                  </a:lnTo>
                  <a:lnTo>
                    <a:pt x="103676" y="42947"/>
                  </a:lnTo>
                  <a:lnTo>
                    <a:pt x="105656" y="30486"/>
                  </a:lnTo>
                  <a:lnTo>
                    <a:pt x="103213" y="20228"/>
                  </a:lnTo>
                  <a:lnTo>
                    <a:pt x="96848" y="11665"/>
                  </a:lnTo>
                  <a:lnTo>
                    <a:pt x="87527" y="6026"/>
                  </a:lnTo>
                  <a:lnTo>
                    <a:pt x="76726" y="4308"/>
                  </a:lnTo>
                  <a:lnTo>
                    <a:pt x="66707" y="6750"/>
                  </a:lnTo>
                  <a:lnTo>
                    <a:pt x="58148" y="12861"/>
                  </a:lnTo>
                  <a:lnTo>
                    <a:pt x="52498" y="22191"/>
                  </a:lnTo>
                  <a:lnTo>
                    <a:pt x="50782" y="31255"/>
                  </a:lnTo>
                  <a:lnTo>
                    <a:pt x="52005" y="40054"/>
                  </a:lnTo>
                  <a:lnTo>
                    <a:pt x="56170" y="48136"/>
                  </a:lnTo>
                  <a:lnTo>
                    <a:pt x="63994" y="55666"/>
                  </a:lnTo>
                  <a:lnTo>
                    <a:pt x="34871" y="147893"/>
                  </a:lnTo>
                  <a:lnTo>
                    <a:pt x="31952" y="147893"/>
                  </a:lnTo>
                  <a:lnTo>
                    <a:pt x="20955" y="150141"/>
                  </a:lnTo>
                  <a:lnTo>
                    <a:pt x="12389" y="156012"/>
                  </a:lnTo>
                  <a:lnTo>
                    <a:pt x="6515" y="164574"/>
                  </a:lnTo>
                  <a:lnTo>
                    <a:pt x="4305" y="175369"/>
                  </a:lnTo>
                  <a:lnTo>
                    <a:pt x="6264" y="185893"/>
                  </a:lnTo>
                  <a:lnTo>
                    <a:pt x="12136" y="194697"/>
                  </a:lnTo>
                  <a:lnTo>
                    <a:pt x="20691" y="200560"/>
                  </a:lnTo>
                  <a:lnTo>
                    <a:pt x="31472" y="202764"/>
                  </a:lnTo>
                  <a:lnTo>
                    <a:pt x="42254" y="200560"/>
                  </a:lnTo>
                  <a:lnTo>
                    <a:pt x="50837" y="194677"/>
                  </a:lnTo>
                  <a:lnTo>
                    <a:pt x="56962" y="186106"/>
                  </a:lnTo>
                  <a:lnTo>
                    <a:pt x="59183" y="175256"/>
                  </a:lnTo>
                  <a:lnTo>
                    <a:pt x="58459" y="168990"/>
                  </a:lnTo>
                  <a:lnTo>
                    <a:pt x="56295" y="163221"/>
                  </a:lnTo>
                  <a:lnTo>
                    <a:pt x="47074" y="152050"/>
                  </a:lnTo>
                  <a:lnTo>
                    <a:pt x="76145" y="59182"/>
                  </a:lnTo>
                  <a:lnTo>
                    <a:pt x="78056" y="59182"/>
                  </a:lnTo>
                  <a:lnTo>
                    <a:pt x="86791" y="57686"/>
                  </a:lnTo>
                  <a:lnTo>
                    <a:pt x="95864" y="53005"/>
                  </a:lnTo>
                  <a:lnTo>
                    <a:pt x="118374" y="69810"/>
                  </a:lnTo>
                  <a:lnTo>
                    <a:pt x="118374" y="75083"/>
                  </a:lnTo>
                  <a:lnTo>
                    <a:pt x="95453" y="57969"/>
                  </a:lnTo>
                  <a:lnTo>
                    <a:pt x="88151" y="61738"/>
                  </a:lnTo>
                  <a:lnTo>
                    <a:pt x="79300" y="63254"/>
                  </a:lnTo>
                  <a:lnTo>
                    <a:pt x="51794" y="151127"/>
                  </a:lnTo>
                  <a:lnTo>
                    <a:pt x="60007" y="161076"/>
                  </a:lnTo>
                  <a:lnTo>
                    <a:pt x="62599" y="167986"/>
                  </a:lnTo>
                  <a:lnTo>
                    <a:pt x="63459" y="175442"/>
                  </a:lnTo>
                  <a:lnTo>
                    <a:pt x="60923" y="187830"/>
                  </a:lnTo>
                  <a:lnTo>
                    <a:pt x="53844" y="197739"/>
                  </a:lnTo>
                  <a:lnTo>
                    <a:pt x="43936" y="204526"/>
                  </a:lnTo>
                  <a:lnTo>
                    <a:pt x="31472" y="207075"/>
                  </a:lnTo>
                  <a:lnTo>
                    <a:pt x="19008" y="204526"/>
                  </a:lnTo>
                  <a:lnTo>
                    <a:pt x="9073" y="197718"/>
                  </a:lnTo>
                  <a:lnTo>
                    <a:pt x="2268" y="187516"/>
                  </a:lnTo>
                  <a:lnTo>
                    <a:pt x="0" y="175333"/>
                  </a:lnTo>
                  <a:lnTo>
                    <a:pt x="2543" y="162892"/>
                  </a:lnTo>
                  <a:lnTo>
                    <a:pt x="9347" y="152972"/>
                  </a:lnTo>
                  <a:lnTo>
                    <a:pt x="19272" y="146171"/>
                  </a:lnTo>
                  <a:lnTo>
                    <a:pt x="31522" y="143668"/>
                  </a:lnTo>
                  <a:lnTo>
                    <a:pt x="31772" y="143668"/>
                  </a:lnTo>
                  <a:lnTo>
                    <a:pt x="59176" y="56890"/>
                  </a:lnTo>
                  <a:lnTo>
                    <a:pt x="52734" y="50691"/>
                  </a:lnTo>
                  <a:lnTo>
                    <a:pt x="47920" y="41349"/>
                  </a:lnTo>
                  <a:lnTo>
                    <a:pt x="46500" y="31143"/>
                  </a:lnTo>
                  <a:lnTo>
                    <a:pt x="48487" y="20660"/>
                  </a:lnTo>
                  <a:lnTo>
                    <a:pt x="54985" y="9931"/>
                  </a:lnTo>
                  <a:lnTo>
                    <a:pt x="64913" y="2837"/>
                  </a:lnTo>
                  <a:lnTo>
                    <a:pt x="7655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7" name="Shape 638"/>
            <p:cNvSpPr/>
            <p:nvPr/>
          </p:nvSpPr>
          <p:spPr>
            <a:xfrm>
              <a:off x="450603" y="3014009"/>
              <a:ext cx="118382" cy="181736"/>
            </a:xfrm>
            <a:custGeom>
              <a:avLst/>
              <a:gdLst/>
              <a:ahLst/>
              <a:cxnLst/>
              <a:rect l="0" t="0" r="0" b="0"/>
              <a:pathLst>
                <a:path w="118382" h="181736">
                  <a:moveTo>
                    <a:pt x="86642" y="0"/>
                  </a:moveTo>
                  <a:lnTo>
                    <a:pt x="99106" y="2552"/>
                  </a:lnTo>
                  <a:lnTo>
                    <a:pt x="109031" y="9353"/>
                  </a:lnTo>
                  <a:lnTo>
                    <a:pt x="115832" y="19273"/>
                  </a:lnTo>
                  <a:lnTo>
                    <a:pt x="118382" y="31731"/>
                  </a:lnTo>
                  <a:lnTo>
                    <a:pt x="115832" y="44190"/>
                  </a:lnTo>
                  <a:lnTo>
                    <a:pt x="109031" y="54110"/>
                  </a:lnTo>
                  <a:lnTo>
                    <a:pt x="99106" y="60907"/>
                  </a:lnTo>
                  <a:lnTo>
                    <a:pt x="88251" y="63129"/>
                  </a:lnTo>
                  <a:lnTo>
                    <a:pt x="67128" y="124686"/>
                  </a:lnTo>
                  <a:lnTo>
                    <a:pt x="76573" y="134871"/>
                  </a:lnTo>
                  <a:lnTo>
                    <a:pt x="79468" y="142105"/>
                  </a:lnTo>
                  <a:lnTo>
                    <a:pt x="80327" y="150114"/>
                  </a:lnTo>
                  <a:lnTo>
                    <a:pt x="77795" y="162470"/>
                  </a:lnTo>
                  <a:lnTo>
                    <a:pt x="70994" y="172390"/>
                  </a:lnTo>
                  <a:lnTo>
                    <a:pt x="61069" y="179188"/>
                  </a:lnTo>
                  <a:lnTo>
                    <a:pt x="48605" y="181736"/>
                  </a:lnTo>
                  <a:lnTo>
                    <a:pt x="36141" y="179188"/>
                  </a:lnTo>
                  <a:lnTo>
                    <a:pt x="26216" y="172390"/>
                  </a:lnTo>
                  <a:lnTo>
                    <a:pt x="19411" y="162470"/>
                  </a:lnTo>
                  <a:lnTo>
                    <a:pt x="16865" y="150026"/>
                  </a:lnTo>
                  <a:lnTo>
                    <a:pt x="18812" y="139826"/>
                  </a:lnTo>
                  <a:lnTo>
                    <a:pt x="0" y="125781"/>
                  </a:lnTo>
                  <a:lnTo>
                    <a:pt x="0" y="120509"/>
                  </a:lnTo>
                  <a:lnTo>
                    <a:pt x="23458" y="138022"/>
                  </a:lnTo>
                  <a:lnTo>
                    <a:pt x="21174" y="149992"/>
                  </a:lnTo>
                  <a:lnTo>
                    <a:pt x="23383" y="160788"/>
                  </a:lnTo>
                  <a:lnTo>
                    <a:pt x="29257" y="169350"/>
                  </a:lnTo>
                  <a:lnTo>
                    <a:pt x="37823" y="175221"/>
                  </a:lnTo>
                  <a:lnTo>
                    <a:pt x="48605" y="177425"/>
                  </a:lnTo>
                  <a:lnTo>
                    <a:pt x="59386" y="175221"/>
                  </a:lnTo>
                  <a:lnTo>
                    <a:pt x="67953" y="169350"/>
                  </a:lnTo>
                  <a:lnTo>
                    <a:pt x="73827" y="160788"/>
                  </a:lnTo>
                  <a:lnTo>
                    <a:pt x="76052" y="149914"/>
                  </a:lnTo>
                  <a:lnTo>
                    <a:pt x="75325" y="143128"/>
                  </a:lnTo>
                  <a:lnTo>
                    <a:pt x="72939" y="137167"/>
                  </a:lnTo>
                  <a:lnTo>
                    <a:pt x="62309" y="125704"/>
                  </a:lnTo>
                  <a:lnTo>
                    <a:pt x="85036" y="59475"/>
                  </a:lnTo>
                  <a:lnTo>
                    <a:pt x="97423" y="56941"/>
                  </a:lnTo>
                  <a:lnTo>
                    <a:pt x="105990" y="51070"/>
                  </a:lnTo>
                  <a:lnTo>
                    <a:pt x="111864" y="42507"/>
                  </a:lnTo>
                  <a:lnTo>
                    <a:pt x="114069" y="31731"/>
                  </a:lnTo>
                  <a:lnTo>
                    <a:pt x="111864" y="20955"/>
                  </a:lnTo>
                  <a:lnTo>
                    <a:pt x="105990" y="12393"/>
                  </a:lnTo>
                  <a:lnTo>
                    <a:pt x="97424" y="6522"/>
                  </a:lnTo>
                  <a:lnTo>
                    <a:pt x="86642" y="4318"/>
                  </a:lnTo>
                  <a:lnTo>
                    <a:pt x="75860" y="6522"/>
                  </a:lnTo>
                  <a:lnTo>
                    <a:pt x="67294" y="12393"/>
                  </a:lnTo>
                  <a:lnTo>
                    <a:pt x="61420" y="20955"/>
                  </a:lnTo>
                  <a:lnTo>
                    <a:pt x="59195" y="31829"/>
                  </a:lnTo>
                  <a:lnTo>
                    <a:pt x="59918" y="38578"/>
                  </a:lnTo>
                  <a:lnTo>
                    <a:pt x="62554" y="44565"/>
                  </a:lnTo>
                  <a:lnTo>
                    <a:pt x="72931" y="56056"/>
                  </a:lnTo>
                  <a:lnTo>
                    <a:pt x="50190" y="122339"/>
                  </a:lnTo>
                  <a:lnTo>
                    <a:pt x="40519" y="123802"/>
                  </a:lnTo>
                  <a:lnTo>
                    <a:pt x="31464" y="128182"/>
                  </a:lnTo>
                  <a:lnTo>
                    <a:pt x="0" y="104642"/>
                  </a:lnTo>
                  <a:lnTo>
                    <a:pt x="0" y="99368"/>
                  </a:lnTo>
                  <a:lnTo>
                    <a:pt x="31937" y="123261"/>
                  </a:lnTo>
                  <a:lnTo>
                    <a:pt x="39254" y="119720"/>
                  </a:lnTo>
                  <a:lnTo>
                    <a:pt x="47019" y="118546"/>
                  </a:lnTo>
                  <a:lnTo>
                    <a:pt x="68125" y="57038"/>
                  </a:lnTo>
                  <a:lnTo>
                    <a:pt x="58959" y="46886"/>
                  </a:lnTo>
                  <a:lnTo>
                    <a:pt x="55783" y="39673"/>
                  </a:lnTo>
                  <a:lnTo>
                    <a:pt x="54920" y="31629"/>
                  </a:lnTo>
                  <a:lnTo>
                    <a:pt x="57449" y="19273"/>
                  </a:lnTo>
                  <a:lnTo>
                    <a:pt x="64253" y="9353"/>
                  </a:lnTo>
                  <a:lnTo>
                    <a:pt x="74178" y="2552"/>
                  </a:lnTo>
                  <a:lnTo>
                    <a:pt x="86642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8" name="Shape 639"/>
            <p:cNvSpPr/>
            <p:nvPr/>
          </p:nvSpPr>
          <p:spPr>
            <a:xfrm>
              <a:off x="287718" y="3016016"/>
              <a:ext cx="291614" cy="295687"/>
            </a:xfrm>
            <a:custGeom>
              <a:avLst/>
              <a:gdLst/>
              <a:ahLst/>
              <a:cxnLst/>
              <a:rect l="0" t="0" r="0" b="0"/>
              <a:pathLst>
                <a:path w="291614" h="295687">
                  <a:moveTo>
                    <a:pt x="0" y="0"/>
                  </a:moveTo>
                  <a:lnTo>
                    <a:pt x="25358" y="0"/>
                  </a:lnTo>
                  <a:lnTo>
                    <a:pt x="25358" y="270340"/>
                  </a:lnTo>
                  <a:lnTo>
                    <a:pt x="291614" y="270341"/>
                  </a:lnTo>
                  <a:lnTo>
                    <a:pt x="291614" y="295687"/>
                  </a:lnTo>
                  <a:lnTo>
                    <a:pt x="0" y="2956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9" name="Shape 640"/>
            <p:cNvSpPr/>
            <p:nvPr/>
          </p:nvSpPr>
          <p:spPr>
            <a:xfrm>
              <a:off x="285605" y="3013903"/>
              <a:ext cx="147922" cy="299911"/>
            </a:xfrm>
            <a:custGeom>
              <a:avLst/>
              <a:gdLst/>
              <a:ahLst/>
              <a:cxnLst/>
              <a:rect l="0" t="0" r="0" b="0"/>
              <a:pathLst>
                <a:path w="147922" h="299911">
                  <a:moveTo>
                    <a:pt x="0" y="0"/>
                  </a:moveTo>
                  <a:lnTo>
                    <a:pt x="29584" y="0"/>
                  </a:lnTo>
                  <a:lnTo>
                    <a:pt x="29584" y="270341"/>
                  </a:lnTo>
                  <a:lnTo>
                    <a:pt x="147922" y="270341"/>
                  </a:lnTo>
                  <a:lnTo>
                    <a:pt x="147922" y="274565"/>
                  </a:lnTo>
                  <a:lnTo>
                    <a:pt x="25358" y="274565"/>
                  </a:lnTo>
                  <a:lnTo>
                    <a:pt x="25358" y="4210"/>
                  </a:lnTo>
                  <a:lnTo>
                    <a:pt x="4226" y="4210"/>
                  </a:lnTo>
                  <a:lnTo>
                    <a:pt x="4226" y="295687"/>
                  </a:lnTo>
                  <a:lnTo>
                    <a:pt x="147922" y="295687"/>
                  </a:lnTo>
                  <a:lnTo>
                    <a:pt x="147922" y="299911"/>
                  </a:lnTo>
                  <a:lnTo>
                    <a:pt x="0" y="2999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0" name="Shape 641"/>
            <p:cNvSpPr/>
            <p:nvPr/>
          </p:nvSpPr>
          <p:spPr>
            <a:xfrm>
              <a:off x="433527" y="3284244"/>
              <a:ext cx="147918" cy="29570"/>
            </a:xfrm>
            <a:custGeom>
              <a:avLst/>
              <a:gdLst/>
              <a:ahLst/>
              <a:cxnLst/>
              <a:rect l="0" t="0" r="0" b="0"/>
              <a:pathLst>
                <a:path w="147918" h="29570">
                  <a:moveTo>
                    <a:pt x="0" y="0"/>
                  </a:moveTo>
                  <a:lnTo>
                    <a:pt x="147918" y="0"/>
                  </a:lnTo>
                  <a:lnTo>
                    <a:pt x="147918" y="29570"/>
                  </a:lnTo>
                  <a:lnTo>
                    <a:pt x="0" y="29570"/>
                  </a:lnTo>
                  <a:lnTo>
                    <a:pt x="0" y="25346"/>
                  </a:lnTo>
                  <a:lnTo>
                    <a:pt x="143696" y="25346"/>
                  </a:lnTo>
                  <a:lnTo>
                    <a:pt x="143696" y="4224"/>
                  </a:lnTo>
                  <a:lnTo>
                    <a:pt x="0" y="4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1" name="Shape 642"/>
            <p:cNvSpPr/>
            <p:nvPr/>
          </p:nvSpPr>
          <p:spPr>
            <a:xfrm>
              <a:off x="225552" y="2958084"/>
              <a:ext cx="409956" cy="409956"/>
            </a:xfrm>
            <a:custGeom>
              <a:avLst/>
              <a:gdLst/>
              <a:ahLst/>
              <a:cxnLst/>
              <a:rect l="0" t="0" r="0" b="0"/>
              <a:pathLst>
                <a:path w="409956" h="409956">
                  <a:moveTo>
                    <a:pt x="0" y="409956"/>
                  </a:moveTo>
                  <a:lnTo>
                    <a:pt x="409956" y="409956"/>
                  </a:lnTo>
                  <a:lnTo>
                    <a:pt x="40995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939419" y="3025823"/>
              <a:ext cx="1483001" cy="37742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Chapter 4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289427" y="2896546"/>
              <a:ext cx="3019070" cy="30103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Results of the Study (quantitative)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289427" y="3212671"/>
              <a:ext cx="3019070" cy="30058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Findings of the Study (qualitative)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5" name="Shape 646"/>
            <p:cNvSpPr/>
            <p:nvPr/>
          </p:nvSpPr>
          <p:spPr>
            <a:xfrm>
              <a:off x="0" y="3721608"/>
              <a:ext cx="6412992" cy="745236"/>
            </a:xfrm>
            <a:custGeom>
              <a:avLst/>
              <a:gdLst/>
              <a:ahLst/>
              <a:cxnLst/>
              <a:rect l="0" t="0" r="0" b="0"/>
              <a:pathLst>
                <a:path w="6412992" h="745236">
                  <a:moveTo>
                    <a:pt x="74524" y="0"/>
                  </a:moveTo>
                  <a:lnTo>
                    <a:pt x="6338443" y="0"/>
                  </a:lnTo>
                  <a:cubicBezTo>
                    <a:pt x="6379591" y="0"/>
                    <a:pt x="6412992" y="33401"/>
                    <a:pt x="6412992" y="74549"/>
                  </a:cubicBezTo>
                  <a:lnTo>
                    <a:pt x="6412992" y="670713"/>
                  </a:lnTo>
                  <a:cubicBezTo>
                    <a:pt x="6412992" y="711873"/>
                    <a:pt x="6379591" y="745236"/>
                    <a:pt x="6338443" y="745236"/>
                  </a:cubicBezTo>
                  <a:lnTo>
                    <a:pt x="74524" y="745236"/>
                  </a:lnTo>
                  <a:cubicBezTo>
                    <a:pt x="33363" y="745236"/>
                    <a:pt x="0" y="711873"/>
                    <a:pt x="0" y="670713"/>
                  </a:cubicBezTo>
                  <a:lnTo>
                    <a:pt x="0" y="74549"/>
                  </a:lnTo>
                  <a:cubicBezTo>
                    <a:pt x="0" y="33401"/>
                    <a:pt x="33363" y="0"/>
                    <a:pt x="74524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EECC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6" name="Shape 647"/>
            <p:cNvSpPr/>
            <p:nvPr/>
          </p:nvSpPr>
          <p:spPr>
            <a:xfrm>
              <a:off x="409859" y="3975468"/>
              <a:ext cx="35501" cy="35484"/>
            </a:xfrm>
            <a:custGeom>
              <a:avLst/>
              <a:gdLst/>
              <a:ahLst/>
              <a:cxnLst/>
              <a:rect l="0" t="0" r="0" b="0"/>
              <a:pathLst>
                <a:path w="35501" h="35484">
                  <a:moveTo>
                    <a:pt x="17751" y="0"/>
                  </a:moveTo>
                  <a:cubicBezTo>
                    <a:pt x="27471" y="0"/>
                    <a:pt x="35501" y="8026"/>
                    <a:pt x="35501" y="17742"/>
                  </a:cubicBezTo>
                  <a:cubicBezTo>
                    <a:pt x="35501" y="27458"/>
                    <a:pt x="27471" y="35484"/>
                    <a:pt x="17751" y="35484"/>
                  </a:cubicBezTo>
                  <a:cubicBezTo>
                    <a:pt x="8030" y="35484"/>
                    <a:pt x="0" y="27458"/>
                    <a:pt x="0" y="17742"/>
                  </a:cubicBezTo>
                  <a:cubicBezTo>
                    <a:pt x="0" y="8026"/>
                    <a:pt x="8030" y="0"/>
                    <a:pt x="1775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7" name="Shape 648"/>
            <p:cNvSpPr/>
            <p:nvPr/>
          </p:nvSpPr>
          <p:spPr>
            <a:xfrm>
              <a:off x="407774" y="3973434"/>
              <a:ext cx="19982" cy="39680"/>
            </a:xfrm>
            <a:custGeom>
              <a:avLst/>
              <a:gdLst/>
              <a:ahLst/>
              <a:cxnLst/>
              <a:rect l="0" t="0" r="0" b="0"/>
              <a:pathLst>
                <a:path w="19982" h="39680">
                  <a:moveTo>
                    <a:pt x="19850" y="0"/>
                  </a:moveTo>
                  <a:lnTo>
                    <a:pt x="19982" y="25"/>
                  </a:lnTo>
                  <a:lnTo>
                    <a:pt x="19982" y="4326"/>
                  </a:lnTo>
                  <a:lnTo>
                    <a:pt x="19850" y="4301"/>
                  </a:lnTo>
                  <a:lnTo>
                    <a:pt x="13835" y="5457"/>
                  </a:lnTo>
                  <a:lnTo>
                    <a:pt x="8949" y="8946"/>
                  </a:lnTo>
                  <a:lnTo>
                    <a:pt x="5459" y="13829"/>
                  </a:lnTo>
                  <a:lnTo>
                    <a:pt x="4303" y="19840"/>
                  </a:lnTo>
                  <a:lnTo>
                    <a:pt x="5459" y="25851"/>
                  </a:lnTo>
                  <a:lnTo>
                    <a:pt x="8949" y="30735"/>
                  </a:lnTo>
                  <a:lnTo>
                    <a:pt x="13836" y="34223"/>
                  </a:lnTo>
                  <a:lnTo>
                    <a:pt x="19850" y="35380"/>
                  </a:lnTo>
                  <a:lnTo>
                    <a:pt x="19982" y="35354"/>
                  </a:lnTo>
                  <a:lnTo>
                    <a:pt x="19982" y="39655"/>
                  </a:lnTo>
                  <a:lnTo>
                    <a:pt x="19850" y="39680"/>
                  </a:lnTo>
                  <a:lnTo>
                    <a:pt x="12130" y="38195"/>
                  </a:lnTo>
                  <a:lnTo>
                    <a:pt x="5920" y="33763"/>
                  </a:lnTo>
                  <a:lnTo>
                    <a:pt x="1486" y="27556"/>
                  </a:lnTo>
                  <a:lnTo>
                    <a:pt x="0" y="19840"/>
                  </a:lnTo>
                  <a:lnTo>
                    <a:pt x="1486" y="12124"/>
                  </a:lnTo>
                  <a:lnTo>
                    <a:pt x="5920" y="5918"/>
                  </a:lnTo>
                  <a:lnTo>
                    <a:pt x="12130" y="1486"/>
                  </a:lnTo>
                  <a:lnTo>
                    <a:pt x="1985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8" name="Shape 649"/>
            <p:cNvSpPr/>
            <p:nvPr/>
          </p:nvSpPr>
          <p:spPr>
            <a:xfrm>
              <a:off x="427756" y="3973459"/>
              <a:ext cx="19982" cy="39630"/>
            </a:xfrm>
            <a:custGeom>
              <a:avLst/>
              <a:gdLst/>
              <a:ahLst/>
              <a:cxnLst/>
              <a:rect l="0" t="0" r="0" b="0"/>
              <a:pathLst>
                <a:path w="19982" h="39630">
                  <a:moveTo>
                    <a:pt x="0" y="0"/>
                  </a:moveTo>
                  <a:lnTo>
                    <a:pt x="7563" y="1453"/>
                  </a:lnTo>
                  <a:lnTo>
                    <a:pt x="14047" y="5871"/>
                  </a:lnTo>
                  <a:lnTo>
                    <a:pt x="18495" y="12098"/>
                  </a:lnTo>
                  <a:lnTo>
                    <a:pt x="19982" y="19815"/>
                  </a:lnTo>
                  <a:lnTo>
                    <a:pt x="18495" y="27531"/>
                  </a:lnTo>
                  <a:lnTo>
                    <a:pt x="14047" y="33759"/>
                  </a:lnTo>
                  <a:lnTo>
                    <a:pt x="7563" y="38177"/>
                  </a:lnTo>
                  <a:lnTo>
                    <a:pt x="0" y="39630"/>
                  </a:lnTo>
                  <a:lnTo>
                    <a:pt x="0" y="35329"/>
                  </a:lnTo>
                  <a:lnTo>
                    <a:pt x="5903" y="34194"/>
                  </a:lnTo>
                  <a:lnTo>
                    <a:pt x="11047" y="30688"/>
                  </a:lnTo>
                  <a:lnTo>
                    <a:pt x="14522" y="25826"/>
                  </a:lnTo>
                  <a:lnTo>
                    <a:pt x="15679" y="19815"/>
                  </a:lnTo>
                  <a:lnTo>
                    <a:pt x="14522" y="13804"/>
                  </a:lnTo>
                  <a:lnTo>
                    <a:pt x="11047" y="8942"/>
                  </a:lnTo>
                  <a:lnTo>
                    <a:pt x="5903" y="5436"/>
                  </a:lnTo>
                  <a:lnTo>
                    <a:pt x="0" y="430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9" name="Shape 650"/>
            <p:cNvSpPr/>
            <p:nvPr/>
          </p:nvSpPr>
          <p:spPr>
            <a:xfrm>
              <a:off x="356607" y="4061222"/>
              <a:ext cx="35501" cy="35484"/>
            </a:xfrm>
            <a:custGeom>
              <a:avLst/>
              <a:gdLst/>
              <a:ahLst/>
              <a:cxnLst/>
              <a:rect l="0" t="0" r="0" b="0"/>
              <a:pathLst>
                <a:path w="35501" h="35484">
                  <a:moveTo>
                    <a:pt x="17751" y="0"/>
                  </a:moveTo>
                  <a:cubicBezTo>
                    <a:pt x="27556" y="0"/>
                    <a:pt x="35501" y="7941"/>
                    <a:pt x="35501" y="17742"/>
                  </a:cubicBezTo>
                  <a:cubicBezTo>
                    <a:pt x="35501" y="27539"/>
                    <a:pt x="27556" y="35484"/>
                    <a:pt x="17751" y="35484"/>
                  </a:cubicBezTo>
                  <a:cubicBezTo>
                    <a:pt x="7949" y="35484"/>
                    <a:pt x="0" y="27539"/>
                    <a:pt x="0" y="17742"/>
                  </a:cubicBezTo>
                  <a:cubicBezTo>
                    <a:pt x="0" y="7941"/>
                    <a:pt x="7949" y="0"/>
                    <a:pt x="1775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0" name="Shape 651"/>
            <p:cNvSpPr/>
            <p:nvPr/>
          </p:nvSpPr>
          <p:spPr>
            <a:xfrm>
              <a:off x="354681" y="4059240"/>
              <a:ext cx="19850" cy="39680"/>
            </a:xfrm>
            <a:custGeom>
              <a:avLst/>
              <a:gdLst/>
              <a:ahLst/>
              <a:cxnLst/>
              <a:rect l="0" t="0" r="0" b="0"/>
              <a:pathLst>
                <a:path w="19850" h="39680">
                  <a:moveTo>
                    <a:pt x="19850" y="0"/>
                  </a:moveTo>
                  <a:lnTo>
                    <a:pt x="19850" y="4301"/>
                  </a:lnTo>
                  <a:lnTo>
                    <a:pt x="13836" y="5457"/>
                  </a:lnTo>
                  <a:lnTo>
                    <a:pt x="8950" y="8945"/>
                  </a:lnTo>
                  <a:lnTo>
                    <a:pt x="5459" y="13829"/>
                  </a:lnTo>
                  <a:lnTo>
                    <a:pt x="4303" y="19840"/>
                  </a:lnTo>
                  <a:lnTo>
                    <a:pt x="5459" y="25851"/>
                  </a:lnTo>
                  <a:lnTo>
                    <a:pt x="8949" y="30735"/>
                  </a:lnTo>
                  <a:lnTo>
                    <a:pt x="13836" y="34223"/>
                  </a:lnTo>
                  <a:lnTo>
                    <a:pt x="19850" y="35380"/>
                  </a:lnTo>
                  <a:lnTo>
                    <a:pt x="19850" y="39680"/>
                  </a:lnTo>
                  <a:lnTo>
                    <a:pt x="12130" y="38195"/>
                  </a:lnTo>
                  <a:lnTo>
                    <a:pt x="5920" y="33763"/>
                  </a:lnTo>
                  <a:lnTo>
                    <a:pt x="1486" y="27556"/>
                  </a:lnTo>
                  <a:lnTo>
                    <a:pt x="0" y="19840"/>
                  </a:lnTo>
                  <a:lnTo>
                    <a:pt x="1486" y="12124"/>
                  </a:lnTo>
                  <a:lnTo>
                    <a:pt x="5920" y="5917"/>
                  </a:lnTo>
                  <a:lnTo>
                    <a:pt x="12130" y="1486"/>
                  </a:lnTo>
                  <a:lnTo>
                    <a:pt x="1985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1" name="Shape 652"/>
            <p:cNvSpPr/>
            <p:nvPr/>
          </p:nvSpPr>
          <p:spPr>
            <a:xfrm>
              <a:off x="374531" y="4059240"/>
              <a:ext cx="19850" cy="39680"/>
            </a:xfrm>
            <a:custGeom>
              <a:avLst/>
              <a:gdLst/>
              <a:ahLst/>
              <a:cxnLst/>
              <a:rect l="0" t="0" r="0" b="0"/>
              <a:pathLst>
                <a:path w="19850" h="39680">
                  <a:moveTo>
                    <a:pt x="0" y="0"/>
                  </a:moveTo>
                  <a:lnTo>
                    <a:pt x="7720" y="1486"/>
                  </a:lnTo>
                  <a:lnTo>
                    <a:pt x="13929" y="5917"/>
                  </a:lnTo>
                  <a:lnTo>
                    <a:pt x="18364" y="12124"/>
                  </a:lnTo>
                  <a:lnTo>
                    <a:pt x="19850" y="19840"/>
                  </a:lnTo>
                  <a:lnTo>
                    <a:pt x="18364" y="27556"/>
                  </a:lnTo>
                  <a:lnTo>
                    <a:pt x="13929" y="33763"/>
                  </a:lnTo>
                  <a:lnTo>
                    <a:pt x="7720" y="38195"/>
                  </a:lnTo>
                  <a:lnTo>
                    <a:pt x="0" y="39680"/>
                  </a:lnTo>
                  <a:lnTo>
                    <a:pt x="0" y="35380"/>
                  </a:lnTo>
                  <a:lnTo>
                    <a:pt x="0" y="35380"/>
                  </a:lnTo>
                  <a:lnTo>
                    <a:pt x="6014" y="34223"/>
                  </a:lnTo>
                  <a:lnTo>
                    <a:pt x="10900" y="30735"/>
                  </a:lnTo>
                  <a:lnTo>
                    <a:pt x="14390" y="25851"/>
                  </a:lnTo>
                  <a:lnTo>
                    <a:pt x="15547" y="19840"/>
                  </a:lnTo>
                  <a:lnTo>
                    <a:pt x="14390" y="13829"/>
                  </a:lnTo>
                  <a:lnTo>
                    <a:pt x="10900" y="8945"/>
                  </a:lnTo>
                  <a:lnTo>
                    <a:pt x="6014" y="5457"/>
                  </a:lnTo>
                  <a:lnTo>
                    <a:pt x="0" y="4301"/>
                  </a:lnTo>
                  <a:lnTo>
                    <a:pt x="0" y="430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2" name="Shape 653"/>
            <p:cNvSpPr/>
            <p:nvPr/>
          </p:nvSpPr>
          <p:spPr>
            <a:xfrm>
              <a:off x="286028" y="3923239"/>
              <a:ext cx="88542" cy="333567"/>
            </a:xfrm>
            <a:custGeom>
              <a:avLst/>
              <a:gdLst/>
              <a:ahLst/>
              <a:cxnLst/>
              <a:rect l="0" t="0" r="0" b="0"/>
              <a:pathLst>
                <a:path w="88542" h="333567">
                  <a:moveTo>
                    <a:pt x="88542" y="0"/>
                  </a:moveTo>
                  <a:lnTo>
                    <a:pt x="88542" y="104610"/>
                  </a:lnTo>
                  <a:lnTo>
                    <a:pt x="82414" y="104610"/>
                  </a:lnTo>
                  <a:lnTo>
                    <a:pt x="77342" y="115171"/>
                  </a:lnTo>
                  <a:cubicBezTo>
                    <a:pt x="73961" y="116016"/>
                    <a:pt x="71003" y="117283"/>
                    <a:pt x="68044" y="118973"/>
                  </a:cubicBezTo>
                  <a:lnTo>
                    <a:pt x="57056" y="115171"/>
                  </a:lnTo>
                  <a:lnTo>
                    <a:pt x="48603" y="123620"/>
                  </a:lnTo>
                  <a:lnTo>
                    <a:pt x="52407" y="134603"/>
                  </a:lnTo>
                  <a:cubicBezTo>
                    <a:pt x="50716" y="137560"/>
                    <a:pt x="49448" y="140517"/>
                    <a:pt x="48603" y="143896"/>
                  </a:cubicBezTo>
                  <a:lnTo>
                    <a:pt x="38037" y="148965"/>
                  </a:lnTo>
                  <a:lnTo>
                    <a:pt x="38037" y="160793"/>
                  </a:lnTo>
                  <a:lnTo>
                    <a:pt x="48603" y="165862"/>
                  </a:lnTo>
                  <a:cubicBezTo>
                    <a:pt x="49448" y="169242"/>
                    <a:pt x="50716" y="172199"/>
                    <a:pt x="52407" y="175156"/>
                  </a:cubicBezTo>
                  <a:lnTo>
                    <a:pt x="48603" y="186139"/>
                  </a:lnTo>
                  <a:lnTo>
                    <a:pt x="57056" y="194588"/>
                  </a:lnTo>
                  <a:lnTo>
                    <a:pt x="68044" y="191208"/>
                  </a:lnTo>
                  <a:cubicBezTo>
                    <a:pt x="71003" y="192898"/>
                    <a:pt x="73961" y="194165"/>
                    <a:pt x="77342" y="195010"/>
                  </a:cubicBezTo>
                  <a:lnTo>
                    <a:pt x="82414" y="205571"/>
                  </a:lnTo>
                  <a:lnTo>
                    <a:pt x="88542" y="205571"/>
                  </a:lnTo>
                  <a:lnTo>
                    <a:pt x="88542" y="333567"/>
                  </a:lnTo>
                  <a:lnTo>
                    <a:pt x="51561" y="333567"/>
                  </a:lnTo>
                  <a:lnTo>
                    <a:pt x="51561" y="226692"/>
                  </a:lnTo>
                  <a:cubicBezTo>
                    <a:pt x="19864" y="202192"/>
                    <a:pt x="1691" y="164595"/>
                    <a:pt x="1691" y="124464"/>
                  </a:cubicBezTo>
                  <a:cubicBezTo>
                    <a:pt x="0" y="77997"/>
                    <a:pt x="23668" y="34065"/>
                    <a:pt x="63818" y="10423"/>
                  </a:cubicBezTo>
                  <a:lnTo>
                    <a:pt x="88542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3" name="Shape 654"/>
            <p:cNvSpPr/>
            <p:nvPr/>
          </p:nvSpPr>
          <p:spPr>
            <a:xfrm>
              <a:off x="374569" y="3915920"/>
              <a:ext cx="52829" cy="340886"/>
            </a:xfrm>
            <a:custGeom>
              <a:avLst/>
              <a:gdLst/>
              <a:ahLst/>
              <a:cxnLst/>
              <a:rect l="0" t="0" r="0" b="0"/>
              <a:pathLst>
                <a:path w="52829" h="340886">
                  <a:moveTo>
                    <a:pt x="40150" y="0"/>
                  </a:moveTo>
                  <a:lnTo>
                    <a:pt x="52829" y="1688"/>
                  </a:lnTo>
                  <a:lnTo>
                    <a:pt x="52829" y="26613"/>
                  </a:lnTo>
                  <a:lnTo>
                    <a:pt x="47124" y="26613"/>
                  </a:lnTo>
                  <a:lnTo>
                    <a:pt x="42052" y="37160"/>
                  </a:lnTo>
                  <a:cubicBezTo>
                    <a:pt x="38671" y="38005"/>
                    <a:pt x="35713" y="39272"/>
                    <a:pt x="32754" y="40961"/>
                  </a:cubicBezTo>
                  <a:lnTo>
                    <a:pt x="21766" y="37160"/>
                  </a:lnTo>
                  <a:lnTo>
                    <a:pt x="13313" y="45608"/>
                  </a:lnTo>
                  <a:lnTo>
                    <a:pt x="16694" y="56592"/>
                  </a:lnTo>
                  <a:cubicBezTo>
                    <a:pt x="15004" y="59548"/>
                    <a:pt x="13736" y="62505"/>
                    <a:pt x="12890" y="65885"/>
                  </a:cubicBezTo>
                  <a:lnTo>
                    <a:pt x="2324" y="70954"/>
                  </a:lnTo>
                  <a:lnTo>
                    <a:pt x="2324" y="82782"/>
                  </a:lnTo>
                  <a:lnTo>
                    <a:pt x="12890" y="87851"/>
                  </a:lnTo>
                  <a:cubicBezTo>
                    <a:pt x="13736" y="91230"/>
                    <a:pt x="15004" y="94188"/>
                    <a:pt x="16694" y="97144"/>
                  </a:cubicBezTo>
                  <a:lnTo>
                    <a:pt x="12890" y="108128"/>
                  </a:lnTo>
                  <a:lnTo>
                    <a:pt x="21343" y="116576"/>
                  </a:lnTo>
                  <a:lnTo>
                    <a:pt x="32332" y="112775"/>
                  </a:lnTo>
                  <a:cubicBezTo>
                    <a:pt x="35290" y="114464"/>
                    <a:pt x="38248" y="115731"/>
                    <a:pt x="41629" y="116576"/>
                  </a:cubicBezTo>
                  <a:lnTo>
                    <a:pt x="46701" y="127137"/>
                  </a:lnTo>
                  <a:lnTo>
                    <a:pt x="52829" y="127137"/>
                  </a:lnTo>
                  <a:lnTo>
                    <a:pt x="52829" y="340886"/>
                  </a:lnTo>
                  <a:lnTo>
                    <a:pt x="0" y="340886"/>
                  </a:lnTo>
                  <a:lnTo>
                    <a:pt x="0" y="212890"/>
                  </a:lnTo>
                  <a:lnTo>
                    <a:pt x="5706" y="212890"/>
                  </a:lnTo>
                  <a:lnTo>
                    <a:pt x="10355" y="202752"/>
                  </a:lnTo>
                  <a:cubicBezTo>
                    <a:pt x="13736" y="201907"/>
                    <a:pt x="16694" y="200640"/>
                    <a:pt x="19652" y="198950"/>
                  </a:cubicBezTo>
                  <a:lnTo>
                    <a:pt x="30641" y="202752"/>
                  </a:lnTo>
                  <a:lnTo>
                    <a:pt x="39094" y="194303"/>
                  </a:lnTo>
                  <a:lnTo>
                    <a:pt x="35713" y="183320"/>
                  </a:lnTo>
                  <a:cubicBezTo>
                    <a:pt x="37403" y="180363"/>
                    <a:pt x="38671" y="177406"/>
                    <a:pt x="39516" y="174027"/>
                  </a:cubicBezTo>
                  <a:lnTo>
                    <a:pt x="50082" y="168958"/>
                  </a:lnTo>
                  <a:lnTo>
                    <a:pt x="50505" y="156285"/>
                  </a:lnTo>
                  <a:lnTo>
                    <a:pt x="39939" y="151216"/>
                  </a:lnTo>
                  <a:cubicBezTo>
                    <a:pt x="39094" y="147836"/>
                    <a:pt x="37826" y="144879"/>
                    <a:pt x="36135" y="141922"/>
                  </a:cubicBezTo>
                  <a:lnTo>
                    <a:pt x="39939" y="130939"/>
                  </a:lnTo>
                  <a:lnTo>
                    <a:pt x="31486" y="122490"/>
                  </a:lnTo>
                  <a:lnTo>
                    <a:pt x="20498" y="126292"/>
                  </a:lnTo>
                  <a:cubicBezTo>
                    <a:pt x="17539" y="124602"/>
                    <a:pt x="14581" y="123335"/>
                    <a:pt x="11200" y="122490"/>
                  </a:cubicBezTo>
                  <a:lnTo>
                    <a:pt x="6128" y="111930"/>
                  </a:lnTo>
                  <a:lnTo>
                    <a:pt x="0" y="111930"/>
                  </a:lnTo>
                  <a:lnTo>
                    <a:pt x="0" y="7319"/>
                  </a:lnTo>
                  <a:lnTo>
                    <a:pt x="6841" y="4435"/>
                  </a:lnTo>
                  <a:cubicBezTo>
                    <a:pt x="17751" y="1479"/>
                    <a:pt x="28950" y="0"/>
                    <a:pt x="401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4" name="Shape 655"/>
            <p:cNvSpPr/>
            <p:nvPr/>
          </p:nvSpPr>
          <p:spPr>
            <a:xfrm>
              <a:off x="427399" y="3917608"/>
              <a:ext cx="153624" cy="339198"/>
            </a:xfrm>
            <a:custGeom>
              <a:avLst/>
              <a:gdLst/>
              <a:ahLst/>
              <a:cxnLst/>
              <a:rect l="0" t="0" r="0" b="0"/>
              <a:pathLst>
                <a:path w="153624" h="339198">
                  <a:moveTo>
                    <a:pt x="0" y="0"/>
                  </a:moveTo>
                  <a:lnTo>
                    <a:pt x="20630" y="2747"/>
                  </a:lnTo>
                  <a:cubicBezTo>
                    <a:pt x="31539" y="5704"/>
                    <a:pt x="42158" y="10140"/>
                    <a:pt x="52195" y="16054"/>
                  </a:cubicBezTo>
                  <a:cubicBezTo>
                    <a:pt x="92346" y="40118"/>
                    <a:pt x="116013" y="83628"/>
                    <a:pt x="114323" y="130096"/>
                  </a:cubicBezTo>
                  <a:lnTo>
                    <a:pt x="114323" y="132208"/>
                  </a:lnTo>
                  <a:lnTo>
                    <a:pt x="143484" y="182899"/>
                  </a:lnTo>
                  <a:cubicBezTo>
                    <a:pt x="153624" y="198529"/>
                    <a:pt x="143907" y="211202"/>
                    <a:pt x="132918" y="212469"/>
                  </a:cubicBezTo>
                  <a:lnTo>
                    <a:pt x="114323" y="212469"/>
                  </a:lnTo>
                  <a:lnTo>
                    <a:pt x="114323" y="237815"/>
                  </a:lnTo>
                  <a:cubicBezTo>
                    <a:pt x="114323" y="251333"/>
                    <a:pt x="109251" y="264006"/>
                    <a:pt x="99953" y="273721"/>
                  </a:cubicBezTo>
                  <a:cubicBezTo>
                    <a:pt x="90655" y="283015"/>
                    <a:pt x="77976" y="288506"/>
                    <a:pt x="64452" y="288506"/>
                  </a:cubicBezTo>
                  <a:lnTo>
                    <a:pt x="43743" y="288506"/>
                  </a:lnTo>
                  <a:lnTo>
                    <a:pt x="43743" y="339198"/>
                  </a:lnTo>
                  <a:lnTo>
                    <a:pt x="0" y="339198"/>
                  </a:lnTo>
                  <a:lnTo>
                    <a:pt x="0" y="125449"/>
                  </a:lnTo>
                  <a:lnTo>
                    <a:pt x="5706" y="125449"/>
                  </a:lnTo>
                  <a:lnTo>
                    <a:pt x="10777" y="115310"/>
                  </a:lnTo>
                  <a:cubicBezTo>
                    <a:pt x="14158" y="114465"/>
                    <a:pt x="17117" y="113198"/>
                    <a:pt x="20075" y="111509"/>
                  </a:cubicBezTo>
                  <a:lnTo>
                    <a:pt x="31064" y="115310"/>
                  </a:lnTo>
                  <a:lnTo>
                    <a:pt x="39516" y="106862"/>
                  </a:lnTo>
                  <a:lnTo>
                    <a:pt x="35713" y="95879"/>
                  </a:lnTo>
                  <a:cubicBezTo>
                    <a:pt x="37403" y="92922"/>
                    <a:pt x="39094" y="89965"/>
                    <a:pt x="39939" y="86585"/>
                  </a:cubicBezTo>
                  <a:lnTo>
                    <a:pt x="50505" y="81516"/>
                  </a:lnTo>
                  <a:lnTo>
                    <a:pt x="50505" y="68843"/>
                  </a:lnTo>
                  <a:lnTo>
                    <a:pt x="39939" y="63774"/>
                  </a:lnTo>
                  <a:cubicBezTo>
                    <a:pt x="39094" y="60395"/>
                    <a:pt x="37826" y="57438"/>
                    <a:pt x="36135" y="54481"/>
                  </a:cubicBezTo>
                  <a:lnTo>
                    <a:pt x="39939" y="43497"/>
                  </a:lnTo>
                  <a:lnTo>
                    <a:pt x="31486" y="35049"/>
                  </a:lnTo>
                  <a:lnTo>
                    <a:pt x="20498" y="38851"/>
                  </a:lnTo>
                  <a:cubicBezTo>
                    <a:pt x="17539" y="37161"/>
                    <a:pt x="14581" y="35894"/>
                    <a:pt x="11200" y="35049"/>
                  </a:cubicBezTo>
                  <a:lnTo>
                    <a:pt x="6128" y="24925"/>
                  </a:lnTo>
                  <a:lnTo>
                    <a:pt x="0" y="249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5" name="Shape 656"/>
            <p:cNvSpPr/>
            <p:nvPr/>
          </p:nvSpPr>
          <p:spPr>
            <a:xfrm>
              <a:off x="321966" y="4025748"/>
              <a:ext cx="52670" cy="105343"/>
            </a:xfrm>
            <a:custGeom>
              <a:avLst/>
              <a:gdLst/>
              <a:ahLst/>
              <a:cxnLst/>
              <a:rect l="0" t="0" r="0" b="0"/>
              <a:pathLst>
                <a:path w="52670" h="105343">
                  <a:moveTo>
                    <a:pt x="45155" y="0"/>
                  </a:moveTo>
                  <a:lnTo>
                    <a:pt x="52670" y="0"/>
                  </a:lnTo>
                  <a:lnTo>
                    <a:pt x="52670" y="4224"/>
                  </a:lnTo>
                  <a:lnTo>
                    <a:pt x="47825" y="4224"/>
                  </a:lnTo>
                  <a:lnTo>
                    <a:pt x="43038" y="14299"/>
                  </a:lnTo>
                  <a:lnTo>
                    <a:pt x="32296" y="18900"/>
                  </a:lnTo>
                  <a:lnTo>
                    <a:pt x="21679" y="15111"/>
                  </a:lnTo>
                  <a:lnTo>
                    <a:pt x="15118" y="21668"/>
                  </a:lnTo>
                  <a:lnTo>
                    <a:pt x="18909" y="32281"/>
                  </a:lnTo>
                  <a:lnTo>
                    <a:pt x="14306" y="43017"/>
                  </a:lnTo>
                  <a:lnTo>
                    <a:pt x="4226" y="47802"/>
                  </a:lnTo>
                  <a:lnTo>
                    <a:pt x="4226" y="57014"/>
                  </a:lnTo>
                  <a:lnTo>
                    <a:pt x="14317" y="61805"/>
                  </a:lnTo>
                  <a:lnTo>
                    <a:pt x="18909" y="72820"/>
                  </a:lnTo>
                  <a:lnTo>
                    <a:pt x="15125" y="83153"/>
                  </a:lnTo>
                  <a:lnTo>
                    <a:pt x="21724" y="89749"/>
                  </a:lnTo>
                  <a:lnTo>
                    <a:pt x="32342" y="86464"/>
                  </a:lnTo>
                  <a:lnTo>
                    <a:pt x="43038" y="91044"/>
                  </a:lnTo>
                  <a:lnTo>
                    <a:pt x="47825" y="101119"/>
                  </a:lnTo>
                  <a:lnTo>
                    <a:pt x="52670" y="101119"/>
                  </a:lnTo>
                  <a:lnTo>
                    <a:pt x="52670" y="105343"/>
                  </a:lnTo>
                  <a:lnTo>
                    <a:pt x="45155" y="105343"/>
                  </a:lnTo>
                  <a:lnTo>
                    <a:pt x="39904" y="94295"/>
                  </a:lnTo>
                  <a:lnTo>
                    <a:pt x="32110" y="90956"/>
                  </a:lnTo>
                  <a:lnTo>
                    <a:pt x="20540" y="94536"/>
                  </a:lnTo>
                  <a:lnTo>
                    <a:pt x="10231" y="84232"/>
                  </a:lnTo>
                  <a:lnTo>
                    <a:pt x="14373" y="72922"/>
                  </a:lnTo>
                  <a:lnTo>
                    <a:pt x="11039" y="64923"/>
                  </a:lnTo>
                  <a:lnTo>
                    <a:pt x="0" y="59682"/>
                  </a:lnTo>
                  <a:lnTo>
                    <a:pt x="0" y="45133"/>
                  </a:lnTo>
                  <a:lnTo>
                    <a:pt x="11054" y="39884"/>
                  </a:lnTo>
                  <a:lnTo>
                    <a:pt x="14373" y="32143"/>
                  </a:lnTo>
                  <a:lnTo>
                    <a:pt x="10238" y="20572"/>
                  </a:lnTo>
                  <a:lnTo>
                    <a:pt x="20582" y="10233"/>
                  </a:lnTo>
                  <a:lnTo>
                    <a:pt x="32154" y="14365"/>
                  </a:lnTo>
                  <a:lnTo>
                    <a:pt x="39906" y="11044"/>
                  </a:lnTo>
                  <a:lnTo>
                    <a:pt x="4515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6" name="Shape 657"/>
            <p:cNvSpPr/>
            <p:nvPr/>
          </p:nvSpPr>
          <p:spPr>
            <a:xfrm>
              <a:off x="285778" y="3920532"/>
              <a:ext cx="88858" cy="338608"/>
            </a:xfrm>
            <a:custGeom>
              <a:avLst/>
              <a:gdLst/>
              <a:ahLst/>
              <a:cxnLst/>
              <a:rect l="0" t="0" r="0" b="0"/>
              <a:pathLst>
                <a:path w="88858" h="338608">
                  <a:moveTo>
                    <a:pt x="88858" y="0"/>
                  </a:moveTo>
                  <a:lnTo>
                    <a:pt x="88858" y="4483"/>
                  </a:lnTo>
                  <a:lnTo>
                    <a:pt x="80470" y="7427"/>
                  </a:lnTo>
                  <a:lnTo>
                    <a:pt x="80730" y="7286"/>
                  </a:lnTo>
                  <a:lnTo>
                    <a:pt x="65265" y="15146"/>
                  </a:lnTo>
                  <a:lnTo>
                    <a:pt x="51196" y="24798"/>
                  </a:lnTo>
                  <a:lnTo>
                    <a:pt x="38768" y="35930"/>
                  </a:lnTo>
                  <a:lnTo>
                    <a:pt x="28135" y="48632"/>
                  </a:lnTo>
                  <a:lnTo>
                    <a:pt x="19288" y="62676"/>
                  </a:lnTo>
                  <a:lnTo>
                    <a:pt x="12284" y="77714"/>
                  </a:lnTo>
                  <a:lnTo>
                    <a:pt x="7348" y="93813"/>
                  </a:lnTo>
                  <a:lnTo>
                    <a:pt x="4751" y="110427"/>
                  </a:lnTo>
                  <a:lnTo>
                    <a:pt x="4228" y="127386"/>
                  </a:lnTo>
                  <a:lnTo>
                    <a:pt x="5007" y="141918"/>
                  </a:lnTo>
                  <a:lnTo>
                    <a:pt x="7616" y="156518"/>
                  </a:lnTo>
                  <a:lnTo>
                    <a:pt x="11499" y="170233"/>
                  </a:lnTo>
                  <a:lnTo>
                    <a:pt x="17197" y="183434"/>
                  </a:lnTo>
                  <a:lnTo>
                    <a:pt x="32555" y="207631"/>
                  </a:lnTo>
                  <a:lnTo>
                    <a:pt x="54150" y="228678"/>
                  </a:lnTo>
                  <a:lnTo>
                    <a:pt x="54150" y="334384"/>
                  </a:lnTo>
                  <a:lnTo>
                    <a:pt x="88858" y="334384"/>
                  </a:lnTo>
                  <a:lnTo>
                    <a:pt x="88858" y="338608"/>
                  </a:lnTo>
                  <a:lnTo>
                    <a:pt x="49924" y="338608"/>
                  </a:lnTo>
                  <a:lnTo>
                    <a:pt x="49924" y="230461"/>
                  </a:lnTo>
                  <a:lnTo>
                    <a:pt x="29253" y="210316"/>
                  </a:lnTo>
                  <a:lnTo>
                    <a:pt x="13447" y="185410"/>
                  </a:lnTo>
                  <a:lnTo>
                    <a:pt x="7512" y="171664"/>
                  </a:lnTo>
                  <a:lnTo>
                    <a:pt x="3487" y="157439"/>
                  </a:lnTo>
                  <a:lnTo>
                    <a:pt x="803" y="142421"/>
                  </a:lnTo>
                  <a:lnTo>
                    <a:pt x="0" y="127418"/>
                  </a:lnTo>
                  <a:lnTo>
                    <a:pt x="532" y="110035"/>
                  </a:lnTo>
                  <a:lnTo>
                    <a:pt x="3219" y="92860"/>
                  </a:lnTo>
                  <a:lnTo>
                    <a:pt x="8326" y="76205"/>
                  </a:lnTo>
                  <a:lnTo>
                    <a:pt x="15574" y="60639"/>
                  </a:lnTo>
                  <a:lnTo>
                    <a:pt x="24703" y="46150"/>
                  </a:lnTo>
                  <a:lnTo>
                    <a:pt x="35723" y="32988"/>
                  </a:lnTo>
                  <a:lnTo>
                    <a:pt x="48617" y="21437"/>
                  </a:lnTo>
                  <a:lnTo>
                    <a:pt x="63106" y="11511"/>
                  </a:lnTo>
                  <a:lnTo>
                    <a:pt x="78941" y="3484"/>
                  </a:lnTo>
                  <a:lnTo>
                    <a:pt x="88858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7" name="Shape 15504"/>
            <p:cNvSpPr/>
            <p:nvPr/>
          </p:nvSpPr>
          <p:spPr>
            <a:xfrm>
              <a:off x="374635" y="4254916"/>
              <a:ext cx="52857" cy="9144"/>
            </a:xfrm>
            <a:custGeom>
              <a:avLst/>
              <a:gdLst/>
              <a:ahLst/>
              <a:cxnLst/>
              <a:rect l="0" t="0" r="0" b="0"/>
              <a:pathLst>
                <a:path w="52857" h="9144">
                  <a:moveTo>
                    <a:pt x="0" y="0"/>
                  </a:moveTo>
                  <a:lnTo>
                    <a:pt x="52857" y="0"/>
                  </a:lnTo>
                  <a:lnTo>
                    <a:pt x="52857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8" name="Shape 659"/>
            <p:cNvSpPr/>
            <p:nvPr/>
          </p:nvSpPr>
          <p:spPr>
            <a:xfrm>
              <a:off x="374635" y="4025748"/>
              <a:ext cx="52781" cy="105343"/>
            </a:xfrm>
            <a:custGeom>
              <a:avLst/>
              <a:gdLst/>
              <a:ahLst/>
              <a:cxnLst/>
              <a:rect l="0" t="0" r="0" b="0"/>
              <a:pathLst>
                <a:path w="52781" h="105343">
                  <a:moveTo>
                    <a:pt x="0" y="0"/>
                  </a:moveTo>
                  <a:lnTo>
                    <a:pt x="7570" y="0"/>
                  </a:lnTo>
                  <a:lnTo>
                    <a:pt x="12818" y="11044"/>
                  </a:lnTo>
                  <a:lnTo>
                    <a:pt x="20570" y="14365"/>
                  </a:lnTo>
                  <a:lnTo>
                    <a:pt x="32142" y="10233"/>
                  </a:lnTo>
                  <a:lnTo>
                    <a:pt x="42486" y="20572"/>
                  </a:lnTo>
                  <a:lnTo>
                    <a:pt x="38351" y="32143"/>
                  </a:lnTo>
                  <a:lnTo>
                    <a:pt x="41671" y="39884"/>
                  </a:lnTo>
                  <a:lnTo>
                    <a:pt x="52781" y="45157"/>
                  </a:lnTo>
                  <a:lnTo>
                    <a:pt x="52143" y="60470"/>
                  </a:lnTo>
                  <a:lnTo>
                    <a:pt x="41181" y="65951"/>
                  </a:lnTo>
                  <a:lnTo>
                    <a:pt x="38062" y="73744"/>
                  </a:lnTo>
                  <a:lnTo>
                    <a:pt x="41655" y="85070"/>
                  </a:lnTo>
                  <a:lnTo>
                    <a:pt x="31371" y="95349"/>
                  </a:lnTo>
                  <a:lnTo>
                    <a:pt x="19773" y="91486"/>
                  </a:lnTo>
                  <a:lnTo>
                    <a:pt x="12027" y="94583"/>
                  </a:lnTo>
                  <a:lnTo>
                    <a:pt x="7059" y="105343"/>
                  </a:lnTo>
                  <a:lnTo>
                    <a:pt x="0" y="105343"/>
                  </a:lnTo>
                  <a:lnTo>
                    <a:pt x="0" y="101119"/>
                  </a:lnTo>
                  <a:lnTo>
                    <a:pt x="4354" y="101119"/>
                  </a:lnTo>
                  <a:lnTo>
                    <a:pt x="8894" y="91287"/>
                  </a:lnTo>
                  <a:lnTo>
                    <a:pt x="19639" y="86988"/>
                  </a:lnTo>
                  <a:lnTo>
                    <a:pt x="30231" y="90519"/>
                  </a:lnTo>
                  <a:lnTo>
                    <a:pt x="36851" y="83901"/>
                  </a:lnTo>
                  <a:lnTo>
                    <a:pt x="33576" y="73580"/>
                  </a:lnTo>
                  <a:lnTo>
                    <a:pt x="37855" y="62889"/>
                  </a:lnTo>
                  <a:lnTo>
                    <a:pt x="48025" y="57806"/>
                  </a:lnTo>
                  <a:lnTo>
                    <a:pt x="48443" y="47775"/>
                  </a:lnTo>
                  <a:lnTo>
                    <a:pt x="38418" y="43017"/>
                  </a:lnTo>
                  <a:lnTo>
                    <a:pt x="33815" y="32281"/>
                  </a:lnTo>
                  <a:lnTo>
                    <a:pt x="37606" y="21668"/>
                  </a:lnTo>
                  <a:lnTo>
                    <a:pt x="31045" y="15111"/>
                  </a:lnTo>
                  <a:lnTo>
                    <a:pt x="20428" y="18900"/>
                  </a:lnTo>
                  <a:lnTo>
                    <a:pt x="9686" y="14299"/>
                  </a:lnTo>
                  <a:lnTo>
                    <a:pt x="4900" y="4224"/>
                  </a:lnTo>
                  <a:lnTo>
                    <a:pt x="0" y="4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9" name="Shape 660"/>
            <p:cNvSpPr/>
            <p:nvPr/>
          </p:nvSpPr>
          <p:spPr>
            <a:xfrm>
              <a:off x="374795" y="3940456"/>
              <a:ext cx="52697" cy="104829"/>
            </a:xfrm>
            <a:custGeom>
              <a:avLst/>
              <a:gdLst/>
              <a:ahLst/>
              <a:cxnLst/>
              <a:rect l="0" t="0" r="0" b="0"/>
              <a:pathLst>
                <a:path w="52697" h="104829">
                  <a:moveTo>
                    <a:pt x="45683" y="0"/>
                  </a:moveTo>
                  <a:lnTo>
                    <a:pt x="52697" y="0"/>
                  </a:lnTo>
                  <a:lnTo>
                    <a:pt x="52697" y="4224"/>
                  </a:lnTo>
                  <a:lnTo>
                    <a:pt x="48358" y="4224"/>
                  </a:lnTo>
                  <a:lnTo>
                    <a:pt x="43567" y="14313"/>
                  </a:lnTo>
                  <a:lnTo>
                    <a:pt x="32825" y="18914"/>
                  </a:lnTo>
                  <a:lnTo>
                    <a:pt x="22207" y="15125"/>
                  </a:lnTo>
                  <a:lnTo>
                    <a:pt x="15602" y="21727"/>
                  </a:lnTo>
                  <a:lnTo>
                    <a:pt x="18888" y="32340"/>
                  </a:lnTo>
                  <a:lnTo>
                    <a:pt x="14306" y="43031"/>
                  </a:lnTo>
                  <a:lnTo>
                    <a:pt x="4226" y="47816"/>
                  </a:lnTo>
                  <a:lnTo>
                    <a:pt x="4226" y="57027"/>
                  </a:lnTo>
                  <a:lnTo>
                    <a:pt x="14306" y="61812"/>
                  </a:lnTo>
                  <a:lnTo>
                    <a:pt x="18909" y="72549"/>
                  </a:lnTo>
                  <a:lnTo>
                    <a:pt x="15118" y="83161"/>
                  </a:lnTo>
                  <a:lnTo>
                    <a:pt x="21701" y="89741"/>
                  </a:lnTo>
                  <a:lnTo>
                    <a:pt x="32293" y="86211"/>
                  </a:lnTo>
                  <a:lnTo>
                    <a:pt x="43024" y="90502"/>
                  </a:lnTo>
                  <a:lnTo>
                    <a:pt x="47825" y="100605"/>
                  </a:lnTo>
                  <a:lnTo>
                    <a:pt x="52697" y="100605"/>
                  </a:lnTo>
                  <a:lnTo>
                    <a:pt x="52697" y="104829"/>
                  </a:lnTo>
                  <a:lnTo>
                    <a:pt x="45155" y="104829"/>
                  </a:lnTo>
                  <a:lnTo>
                    <a:pt x="39918" y="93810"/>
                  </a:lnTo>
                  <a:lnTo>
                    <a:pt x="32159" y="90708"/>
                  </a:lnTo>
                  <a:lnTo>
                    <a:pt x="20561" y="94571"/>
                  </a:lnTo>
                  <a:lnTo>
                    <a:pt x="10238" y="84257"/>
                  </a:lnTo>
                  <a:lnTo>
                    <a:pt x="14373" y="72686"/>
                  </a:lnTo>
                  <a:lnTo>
                    <a:pt x="11054" y="64944"/>
                  </a:lnTo>
                  <a:lnTo>
                    <a:pt x="0" y="59696"/>
                  </a:lnTo>
                  <a:lnTo>
                    <a:pt x="0" y="45147"/>
                  </a:lnTo>
                  <a:lnTo>
                    <a:pt x="11054" y="39899"/>
                  </a:lnTo>
                  <a:lnTo>
                    <a:pt x="14394" y="32108"/>
                  </a:lnTo>
                  <a:lnTo>
                    <a:pt x="10812" y="20544"/>
                  </a:lnTo>
                  <a:lnTo>
                    <a:pt x="21111" y="10247"/>
                  </a:lnTo>
                  <a:lnTo>
                    <a:pt x="32682" y="14379"/>
                  </a:lnTo>
                  <a:lnTo>
                    <a:pt x="40434" y="11058"/>
                  </a:lnTo>
                  <a:lnTo>
                    <a:pt x="4568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0" name="Shape 661"/>
            <p:cNvSpPr/>
            <p:nvPr/>
          </p:nvSpPr>
          <p:spPr>
            <a:xfrm>
              <a:off x="374635" y="3914054"/>
              <a:ext cx="52857" cy="10961"/>
            </a:xfrm>
            <a:custGeom>
              <a:avLst/>
              <a:gdLst/>
              <a:ahLst/>
              <a:cxnLst/>
              <a:rect l="0" t="0" r="0" b="0"/>
              <a:pathLst>
                <a:path w="52857" h="10961">
                  <a:moveTo>
                    <a:pt x="40310" y="0"/>
                  </a:moveTo>
                  <a:lnTo>
                    <a:pt x="52857" y="810"/>
                  </a:lnTo>
                  <a:lnTo>
                    <a:pt x="52857" y="5029"/>
                  </a:lnTo>
                  <a:lnTo>
                    <a:pt x="40307" y="4232"/>
                  </a:lnTo>
                  <a:lnTo>
                    <a:pt x="23652" y="5273"/>
                  </a:lnTo>
                  <a:lnTo>
                    <a:pt x="7380" y="8371"/>
                  </a:lnTo>
                  <a:lnTo>
                    <a:pt x="0" y="10961"/>
                  </a:lnTo>
                  <a:lnTo>
                    <a:pt x="0" y="6478"/>
                  </a:lnTo>
                  <a:lnTo>
                    <a:pt x="6214" y="4295"/>
                  </a:lnTo>
                  <a:lnTo>
                    <a:pt x="23140" y="1091"/>
                  </a:lnTo>
                  <a:lnTo>
                    <a:pt x="4031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" name="Shape 662"/>
            <p:cNvSpPr/>
            <p:nvPr/>
          </p:nvSpPr>
          <p:spPr>
            <a:xfrm>
              <a:off x="427492" y="3940456"/>
              <a:ext cx="52697" cy="104829"/>
            </a:xfrm>
            <a:custGeom>
              <a:avLst/>
              <a:gdLst/>
              <a:ahLst/>
              <a:cxnLst/>
              <a:rect l="0" t="0" r="0" b="0"/>
              <a:pathLst>
                <a:path w="52697" h="104829">
                  <a:moveTo>
                    <a:pt x="0" y="0"/>
                  </a:moveTo>
                  <a:lnTo>
                    <a:pt x="7528" y="0"/>
                  </a:lnTo>
                  <a:lnTo>
                    <a:pt x="12768" y="10764"/>
                  </a:lnTo>
                  <a:lnTo>
                    <a:pt x="20538" y="13871"/>
                  </a:lnTo>
                  <a:lnTo>
                    <a:pt x="32136" y="10004"/>
                  </a:lnTo>
                  <a:lnTo>
                    <a:pt x="42466" y="20329"/>
                  </a:lnTo>
                  <a:lnTo>
                    <a:pt x="38327" y="31635"/>
                  </a:lnTo>
                  <a:lnTo>
                    <a:pt x="41652" y="39391"/>
                  </a:lnTo>
                  <a:lnTo>
                    <a:pt x="52697" y="44911"/>
                  </a:lnTo>
                  <a:lnTo>
                    <a:pt x="52697" y="60224"/>
                  </a:lnTo>
                  <a:lnTo>
                    <a:pt x="41621" y="65484"/>
                  </a:lnTo>
                  <a:lnTo>
                    <a:pt x="38060" y="73270"/>
                  </a:lnTo>
                  <a:lnTo>
                    <a:pt x="41906" y="84806"/>
                  </a:lnTo>
                  <a:lnTo>
                    <a:pt x="31576" y="95131"/>
                  </a:lnTo>
                  <a:lnTo>
                    <a:pt x="20260" y="90991"/>
                  </a:lnTo>
                  <a:lnTo>
                    <a:pt x="12237" y="94333"/>
                  </a:lnTo>
                  <a:lnTo>
                    <a:pt x="6986" y="104829"/>
                  </a:lnTo>
                  <a:lnTo>
                    <a:pt x="0" y="104829"/>
                  </a:lnTo>
                  <a:lnTo>
                    <a:pt x="0" y="100605"/>
                  </a:lnTo>
                  <a:lnTo>
                    <a:pt x="4372" y="100605"/>
                  </a:lnTo>
                  <a:lnTo>
                    <a:pt x="9159" y="91037"/>
                  </a:lnTo>
                  <a:lnTo>
                    <a:pt x="20158" y="86457"/>
                  </a:lnTo>
                  <a:lnTo>
                    <a:pt x="30499" y="90237"/>
                  </a:lnTo>
                  <a:lnTo>
                    <a:pt x="37073" y="83667"/>
                  </a:lnTo>
                  <a:lnTo>
                    <a:pt x="33524" y="73024"/>
                  </a:lnTo>
                  <a:lnTo>
                    <a:pt x="38416" y="62330"/>
                  </a:lnTo>
                  <a:lnTo>
                    <a:pt x="48471" y="57556"/>
                  </a:lnTo>
                  <a:lnTo>
                    <a:pt x="48471" y="47523"/>
                  </a:lnTo>
                  <a:lnTo>
                    <a:pt x="38380" y="42479"/>
                  </a:lnTo>
                  <a:lnTo>
                    <a:pt x="33784" y="31756"/>
                  </a:lnTo>
                  <a:lnTo>
                    <a:pt x="37572" y="21412"/>
                  </a:lnTo>
                  <a:lnTo>
                    <a:pt x="30996" y="14839"/>
                  </a:lnTo>
                  <a:lnTo>
                    <a:pt x="20404" y="18369"/>
                  </a:lnTo>
                  <a:lnTo>
                    <a:pt x="9684" y="14081"/>
                  </a:lnTo>
                  <a:lnTo>
                    <a:pt x="4876" y="4224"/>
                  </a:lnTo>
                  <a:lnTo>
                    <a:pt x="0" y="4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2" name="Shape 663"/>
            <p:cNvSpPr/>
            <p:nvPr/>
          </p:nvSpPr>
          <p:spPr>
            <a:xfrm>
              <a:off x="427492" y="3914864"/>
              <a:ext cx="149949" cy="344276"/>
            </a:xfrm>
            <a:custGeom>
              <a:avLst/>
              <a:gdLst/>
              <a:ahLst/>
              <a:cxnLst/>
              <a:rect l="0" t="0" r="0" b="0"/>
              <a:pathLst>
                <a:path w="149949" h="344276">
                  <a:moveTo>
                    <a:pt x="0" y="0"/>
                  </a:moveTo>
                  <a:lnTo>
                    <a:pt x="4358" y="281"/>
                  </a:lnTo>
                  <a:lnTo>
                    <a:pt x="21285" y="3485"/>
                  </a:lnTo>
                  <a:lnTo>
                    <a:pt x="37415" y="9152"/>
                  </a:lnTo>
                  <a:lnTo>
                    <a:pt x="53250" y="17178"/>
                  </a:lnTo>
                  <a:lnTo>
                    <a:pt x="67750" y="27105"/>
                  </a:lnTo>
                  <a:lnTo>
                    <a:pt x="80644" y="38926"/>
                  </a:lnTo>
                  <a:lnTo>
                    <a:pt x="91653" y="52082"/>
                  </a:lnTo>
                  <a:lnTo>
                    <a:pt x="100782" y="66571"/>
                  </a:lnTo>
                  <a:lnTo>
                    <a:pt x="108031" y="82134"/>
                  </a:lnTo>
                  <a:lnTo>
                    <a:pt x="113137" y="98524"/>
                  </a:lnTo>
                  <a:lnTo>
                    <a:pt x="115825" y="115703"/>
                  </a:lnTo>
                  <a:lnTo>
                    <a:pt x="116356" y="133029"/>
                  </a:lnTo>
                  <a:lnTo>
                    <a:pt x="116356" y="134611"/>
                  </a:lnTo>
                  <a:lnTo>
                    <a:pt x="145427" y="184862"/>
                  </a:lnTo>
                  <a:lnTo>
                    <a:pt x="148463" y="190938"/>
                  </a:lnTo>
                  <a:lnTo>
                    <a:pt x="149949" y="196876"/>
                  </a:lnTo>
                  <a:lnTo>
                    <a:pt x="148188" y="206856"/>
                  </a:lnTo>
                  <a:lnTo>
                    <a:pt x="141922" y="214312"/>
                  </a:lnTo>
                  <a:lnTo>
                    <a:pt x="133385" y="217547"/>
                  </a:lnTo>
                  <a:lnTo>
                    <a:pt x="116356" y="217547"/>
                  </a:lnTo>
                  <a:lnTo>
                    <a:pt x="116356" y="240890"/>
                  </a:lnTo>
                  <a:lnTo>
                    <a:pt x="115268" y="251218"/>
                  </a:lnTo>
                  <a:lnTo>
                    <a:pt x="112521" y="260836"/>
                  </a:lnTo>
                  <a:lnTo>
                    <a:pt x="107847" y="269900"/>
                  </a:lnTo>
                  <a:lnTo>
                    <a:pt x="101511" y="278162"/>
                  </a:lnTo>
                  <a:lnTo>
                    <a:pt x="93499" y="284787"/>
                  </a:lnTo>
                  <a:lnTo>
                    <a:pt x="84687" y="289469"/>
                  </a:lnTo>
                  <a:lnTo>
                    <a:pt x="75055" y="292493"/>
                  </a:lnTo>
                  <a:lnTo>
                    <a:pt x="64693" y="293584"/>
                  </a:lnTo>
                  <a:lnTo>
                    <a:pt x="45829" y="293584"/>
                  </a:lnTo>
                  <a:lnTo>
                    <a:pt x="45829" y="344276"/>
                  </a:lnTo>
                  <a:lnTo>
                    <a:pt x="0" y="344276"/>
                  </a:lnTo>
                  <a:lnTo>
                    <a:pt x="0" y="340052"/>
                  </a:lnTo>
                  <a:lnTo>
                    <a:pt x="41603" y="340052"/>
                  </a:lnTo>
                  <a:lnTo>
                    <a:pt x="41603" y="289360"/>
                  </a:lnTo>
                  <a:lnTo>
                    <a:pt x="64465" y="289360"/>
                  </a:lnTo>
                  <a:lnTo>
                    <a:pt x="74201" y="288336"/>
                  </a:lnTo>
                  <a:lnTo>
                    <a:pt x="83034" y="285561"/>
                  </a:lnTo>
                  <a:lnTo>
                    <a:pt x="91140" y="281257"/>
                  </a:lnTo>
                  <a:lnTo>
                    <a:pt x="98451" y="275209"/>
                  </a:lnTo>
                  <a:lnTo>
                    <a:pt x="104264" y="267631"/>
                  </a:lnTo>
                  <a:lnTo>
                    <a:pt x="108569" y="259279"/>
                  </a:lnTo>
                  <a:lnTo>
                    <a:pt x="111103" y="250413"/>
                  </a:lnTo>
                  <a:lnTo>
                    <a:pt x="112130" y="240659"/>
                  </a:lnTo>
                  <a:lnTo>
                    <a:pt x="112130" y="213323"/>
                  </a:lnTo>
                  <a:lnTo>
                    <a:pt x="132610" y="213323"/>
                  </a:lnTo>
                  <a:lnTo>
                    <a:pt x="139396" y="210750"/>
                  </a:lnTo>
                  <a:lnTo>
                    <a:pt x="144222" y="205008"/>
                  </a:lnTo>
                  <a:lnTo>
                    <a:pt x="145631" y="197027"/>
                  </a:lnTo>
                  <a:lnTo>
                    <a:pt x="144478" y="192417"/>
                  </a:lnTo>
                  <a:lnTo>
                    <a:pt x="141684" y="186832"/>
                  </a:lnTo>
                  <a:lnTo>
                    <a:pt x="112130" y="135740"/>
                  </a:lnTo>
                  <a:lnTo>
                    <a:pt x="112130" y="133125"/>
                  </a:lnTo>
                  <a:lnTo>
                    <a:pt x="111606" y="116096"/>
                  </a:lnTo>
                  <a:lnTo>
                    <a:pt x="109008" y="99477"/>
                  </a:lnTo>
                  <a:lnTo>
                    <a:pt x="104079" y="83659"/>
                  </a:lnTo>
                  <a:lnTo>
                    <a:pt x="97069" y="68609"/>
                  </a:lnTo>
                  <a:lnTo>
                    <a:pt x="88221" y="54562"/>
                  </a:lnTo>
                  <a:lnTo>
                    <a:pt x="77574" y="41845"/>
                  </a:lnTo>
                  <a:lnTo>
                    <a:pt x="65078" y="30410"/>
                  </a:lnTo>
                  <a:lnTo>
                    <a:pt x="51091" y="20814"/>
                  </a:lnTo>
                  <a:lnTo>
                    <a:pt x="35626" y="12954"/>
                  </a:lnTo>
                  <a:lnTo>
                    <a:pt x="35887" y="13095"/>
                  </a:lnTo>
                  <a:lnTo>
                    <a:pt x="20118" y="7561"/>
                  </a:lnTo>
                  <a:lnTo>
                    <a:pt x="3847" y="4463"/>
                  </a:lnTo>
                  <a:lnTo>
                    <a:pt x="0" y="42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Shape 664"/>
            <p:cNvSpPr/>
            <p:nvPr/>
          </p:nvSpPr>
          <p:spPr>
            <a:xfrm>
              <a:off x="225552" y="3889248"/>
              <a:ext cx="409956" cy="409956"/>
            </a:xfrm>
            <a:custGeom>
              <a:avLst/>
              <a:gdLst/>
              <a:ahLst/>
              <a:cxnLst/>
              <a:rect l="0" t="0" r="0" b="0"/>
              <a:pathLst>
                <a:path w="409956" h="409956">
                  <a:moveTo>
                    <a:pt x="0" y="409956"/>
                  </a:moveTo>
                  <a:lnTo>
                    <a:pt x="409956" y="409956"/>
                  </a:lnTo>
                  <a:lnTo>
                    <a:pt x="40995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939419" y="3956127"/>
              <a:ext cx="1483760" cy="37787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Chapter 5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825494" y="3868575"/>
              <a:ext cx="1905394" cy="30058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Discussion and 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825494" y="4101747"/>
              <a:ext cx="1471370" cy="30058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Conclusions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716782" y="4758080"/>
              <a:ext cx="67498" cy="22600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(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3767531" y="4758080"/>
              <a:ext cx="3382692" cy="22600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UMES theses and dissertation guide, </a:t>
              </a: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6308497" y="4758080"/>
              <a:ext cx="452643" cy="22600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2015</a:t>
              </a: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652261" y="4758080"/>
              <a:ext cx="67498" cy="22600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-</a:t>
              </a: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702552" y="4758080"/>
              <a:ext cx="515245" cy="22600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2016)</a:t>
              </a: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92" name="Picture 19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884181" y="137427"/>
              <a:ext cx="3981940" cy="3144581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21923505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11146</TotalTime>
  <Words>951</Words>
  <Application>Microsoft Office PowerPoint</Application>
  <PresentationFormat>Widescreen</PresentationFormat>
  <Paragraphs>165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Gill Sans MT</vt:lpstr>
      <vt:lpstr>Times New Roman</vt:lpstr>
      <vt:lpstr>Wingdings 2</vt:lpstr>
      <vt:lpstr>Dividend</vt:lpstr>
      <vt:lpstr>Conquering the Thesis or Dissertation Process</vt:lpstr>
      <vt:lpstr>Agenda</vt:lpstr>
      <vt:lpstr>Help Me…</vt:lpstr>
      <vt:lpstr>Goals of research</vt:lpstr>
      <vt:lpstr>Cyclical Nature of Research</vt:lpstr>
      <vt:lpstr>Designing Your Study</vt:lpstr>
      <vt:lpstr>Methodological Thinking</vt:lpstr>
      <vt:lpstr>Format and Structure</vt:lpstr>
      <vt:lpstr>General</vt:lpstr>
      <vt:lpstr>Format and Structure - ORLD</vt:lpstr>
      <vt:lpstr>Chapter 3 - (ORLD students ONLY) (Theoretical or Conceptual Framework) </vt:lpstr>
      <vt:lpstr>Final Pieces</vt:lpstr>
      <vt:lpstr>Format and Structure</vt:lpstr>
      <vt:lpstr>resources</vt:lpstr>
      <vt:lpstr>Final Thoughts</vt:lpstr>
      <vt:lpstr>References</vt:lpstr>
    </vt:vector>
  </TitlesOfParts>
  <Company>University of Maryland Eastern Shore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Conquering the Thesis or Dissertation Process</dc:title>
  <dc:creator>Elangwe, Wele</dc:creator>
  <cp:lastModifiedBy>Elangwe, Wele</cp:lastModifiedBy>
  <cp:revision>10</cp:revision>
  <dcterms:created xsi:type="dcterms:W3CDTF">2022-05-17T19:40:39Z</dcterms:created>
  <dcterms:modified xsi:type="dcterms:W3CDTF">2022-05-25T13:27:35Z</dcterms:modified>
</cp:coreProperties>
</file>