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9" r:id="rId3"/>
    <p:sldId id="278" r:id="rId4"/>
    <p:sldId id="280" r:id="rId5"/>
    <p:sldId id="288" r:id="rId6"/>
    <p:sldId id="289" r:id="rId7"/>
    <p:sldId id="290" r:id="rId8"/>
    <p:sldId id="293" r:id="rId9"/>
    <p:sldId id="292" r:id="rId10"/>
    <p:sldId id="294" r:id="rId11"/>
    <p:sldId id="274" r:id="rId12"/>
    <p:sldId id="275" r:id="rId13"/>
    <p:sldId id="276" r:id="rId14"/>
    <p:sldId id="305" r:id="rId15"/>
    <p:sldId id="306" r:id="rId16"/>
    <p:sldId id="307" r:id="rId17"/>
    <p:sldId id="308" r:id="rId18"/>
    <p:sldId id="310" r:id="rId19"/>
    <p:sldId id="31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8" autoAdjust="0"/>
    <p:restoredTop sz="94660"/>
  </p:normalViewPr>
  <p:slideViewPr>
    <p:cSldViewPr snapToGrid="0">
      <p:cViewPr varScale="1">
        <p:scale>
          <a:sx n="73" d="100"/>
          <a:sy n="73" d="100"/>
        </p:scale>
        <p:origin x="4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0714BC-0764-4CDC-B538-882C2B7E1A8E}"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5340C-1CD3-4E66-A64F-CEF20992C231}" type="slidenum">
              <a:rPr lang="en-US" smtClean="0"/>
              <a:t>‹#›</a:t>
            </a:fld>
            <a:endParaRPr lang="en-US"/>
          </a:p>
        </p:txBody>
      </p:sp>
    </p:spTree>
    <p:extLst>
      <p:ext uri="{BB962C8B-B14F-4D97-AF65-F5344CB8AC3E}">
        <p14:creationId xmlns:p14="http://schemas.microsoft.com/office/powerpoint/2010/main" val="547445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0714BC-0764-4CDC-B538-882C2B7E1A8E}"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5340C-1CD3-4E66-A64F-CEF20992C231}" type="slidenum">
              <a:rPr lang="en-US" smtClean="0"/>
              <a:t>‹#›</a:t>
            </a:fld>
            <a:endParaRPr lang="en-US"/>
          </a:p>
        </p:txBody>
      </p:sp>
    </p:spTree>
    <p:extLst>
      <p:ext uri="{BB962C8B-B14F-4D97-AF65-F5344CB8AC3E}">
        <p14:creationId xmlns:p14="http://schemas.microsoft.com/office/powerpoint/2010/main" val="683685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0714BC-0764-4CDC-B538-882C2B7E1A8E}"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5340C-1CD3-4E66-A64F-CEF20992C231}" type="slidenum">
              <a:rPr lang="en-US" smtClean="0"/>
              <a:t>‹#›</a:t>
            </a:fld>
            <a:endParaRPr lang="en-US"/>
          </a:p>
        </p:txBody>
      </p:sp>
    </p:spTree>
    <p:extLst>
      <p:ext uri="{BB962C8B-B14F-4D97-AF65-F5344CB8AC3E}">
        <p14:creationId xmlns:p14="http://schemas.microsoft.com/office/powerpoint/2010/main" val="2328218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0714BC-0764-4CDC-B538-882C2B7E1A8E}"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5340C-1CD3-4E66-A64F-CEF20992C231}" type="slidenum">
              <a:rPr lang="en-US" smtClean="0"/>
              <a:t>‹#›</a:t>
            </a:fld>
            <a:endParaRPr lang="en-US"/>
          </a:p>
        </p:txBody>
      </p:sp>
    </p:spTree>
    <p:extLst>
      <p:ext uri="{BB962C8B-B14F-4D97-AF65-F5344CB8AC3E}">
        <p14:creationId xmlns:p14="http://schemas.microsoft.com/office/powerpoint/2010/main" val="289639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90714BC-0764-4CDC-B538-882C2B7E1A8E}"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5340C-1CD3-4E66-A64F-CEF20992C231}" type="slidenum">
              <a:rPr lang="en-US" smtClean="0"/>
              <a:t>‹#›</a:t>
            </a:fld>
            <a:endParaRPr lang="en-US"/>
          </a:p>
        </p:txBody>
      </p:sp>
    </p:spTree>
    <p:extLst>
      <p:ext uri="{BB962C8B-B14F-4D97-AF65-F5344CB8AC3E}">
        <p14:creationId xmlns:p14="http://schemas.microsoft.com/office/powerpoint/2010/main" val="4257238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0714BC-0764-4CDC-B538-882C2B7E1A8E}" type="datetimeFigureOut">
              <a:rPr lang="en-US" smtClean="0"/>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C5340C-1CD3-4E66-A64F-CEF20992C231}" type="slidenum">
              <a:rPr lang="en-US" smtClean="0"/>
              <a:t>‹#›</a:t>
            </a:fld>
            <a:endParaRPr lang="en-US"/>
          </a:p>
        </p:txBody>
      </p:sp>
    </p:spTree>
    <p:extLst>
      <p:ext uri="{BB962C8B-B14F-4D97-AF65-F5344CB8AC3E}">
        <p14:creationId xmlns:p14="http://schemas.microsoft.com/office/powerpoint/2010/main" val="4153481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0714BC-0764-4CDC-B538-882C2B7E1A8E}" type="datetimeFigureOut">
              <a:rPr lang="en-US" smtClean="0"/>
              <a:t>4/22/2020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C5340C-1CD3-4E66-A64F-CEF20992C231}" type="slidenum">
              <a:rPr lang="en-US" smtClean="0"/>
              <a:t>‹#›</a:t>
            </a:fld>
            <a:endParaRPr lang="en-US"/>
          </a:p>
        </p:txBody>
      </p:sp>
    </p:spTree>
    <p:extLst>
      <p:ext uri="{BB962C8B-B14F-4D97-AF65-F5344CB8AC3E}">
        <p14:creationId xmlns:p14="http://schemas.microsoft.com/office/powerpoint/2010/main" val="2887714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0714BC-0764-4CDC-B538-882C2B7E1A8E}" type="datetimeFigureOut">
              <a:rPr lang="en-US" smtClean="0"/>
              <a:t>4/22/2020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C5340C-1CD3-4E66-A64F-CEF20992C231}" type="slidenum">
              <a:rPr lang="en-US" smtClean="0"/>
              <a:t>‹#›</a:t>
            </a:fld>
            <a:endParaRPr lang="en-US"/>
          </a:p>
        </p:txBody>
      </p:sp>
    </p:spTree>
    <p:extLst>
      <p:ext uri="{BB962C8B-B14F-4D97-AF65-F5344CB8AC3E}">
        <p14:creationId xmlns:p14="http://schemas.microsoft.com/office/powerpoint/2010/main" val="3566767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0714BC-0764-4CDC-B538-882C2B7E1A8E}" type="datetimeFigureOut">
              <a:rPr lang="en-US" smtClean="0"/>
              <a:t>4/22/2020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C5340C-1CD3-4E66-A64F-CEF20992C231}" type="slidenum">
              <a:rPr lang="en-US" smtClean="0"/>
              <a:t>‹#›</a:t>
            </a:fld>
            <a:endParaRPr lang="en-US"/>
          </a:p>
        </p:txBody>
      </p:sp>
    </p:spTree>
    <p:extLst>
      <p:ext uri="{BB962C8B-B14F-4D97-AF65-F5344CB8AC3E}">
        <p14:creationId xmlns:p14="http://schemas.microsoft.com/office/powerpoint/2010/main" val="2123078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0714BC-0764-4CDC-B538-882C2B7E1A8E}" type="datetimeFigureOut">
              <a:rPr lang="en-US" smtClean="0"/>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C5340C-1CD3-4E66-A64F-CEF20992C231}" type="slidenum">
              <a:rPr lang="en-US" smtClean="0"/>
              <a:t>‹#›</a:t>
            </a:fld>
            <a:endParaRPr lang="en-US"/>
          </a:p>
        </p:txBody>
      </p:sp>
    </p:spTree>
    <p:extLst>
      <p:ext uri="{BB962C8B-B14F-4D97-AF65-F5344CB8AC3E}">
        <p14:creationId xmlns:p14="http://schemas.microsoft.com/office/powerpoint/2010/main" val="487835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0714BC-0764-4CDC-B538-882C2B7E1A8E}" type="datetimeFigureOut">
              <a:rPr lang="en-US" smtClean="0"/>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C5340C-1CD3-4E66-A64F-CEF20992C231}" type="slidenum">
              <a:rPr lang="en-US" smtClean="0"/>
              <a:t>‹#›</a:t>
            </a:fld>
            <a:endParaRPr lang="en-US"/>
          </a:p>
        </p:txBody>
      </p:sp>
    </p:spTree>
    <p:extLst>
      <p:ext uri="{BB962C8B-B14F-4D97-AF65-F5344CB8AC3E}">
        <p14:creationId xmlns:p14="http://schemas.microsoft.com/office/powerpoint/2010/main" val="1392795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0714BC-0764-4CDC-B538-882C2B7E1A8E}" type="datetimeFigureOut">
              <a:rPr lang="en-US" smtClean="0"/>
              <a:t>4/22/2020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C5340C-1CD3-4E66-A64F-CEF20992C231}" type="slidenum">
              <a:rPr lang="en-US" smtClean="0"/>
              <a:t>‹#›</a:t>
            </a:fld>
            <a:endParaRPr lang="en-US"/>
          </a:p>
        </p:txBody>
      </p:sp>
    </p:spTree>
    <p:extLst>
      <p:ext uri="{BB962C8B-B14F-4D97-AF65-F5344CB8AC3E}">
        <p14:creationId xmlns:p14="http://schemas.microsoft.com/office/powerpoint/2010/main" val="3381665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gshura@umes.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conduct Research?</a:t>
            </a:r>
            <a:endParaRPr lang="en-US" dirty="0"/>
          </a:p>
        </p:txBody>
      </p:sp>
      <p:sp>
        <p:nvSpPr>
          <p:cNvPr id="3" name="Subtitle 2"/>
          <p:cNvSpPr>
            <a:spLocks noGrp="1"/>
          </p:cNvSpPr>
          <p:nvPr>
            <p:ph type="subTitle" idx="1"/>
          </p:nvPr>
        </p:nvSpPr>
        <p:spPr/>
        <p:txBody>
          <a:bodyPr/>
          <a:lstStyle/>
          <a:p>
            <a:r>
              <a:rPr lang="en-US" dirty="0" smtClean="0"/>
              <a:t>Gurdeep S </a:t>
            </a:r>
            <a:r>
              <a:rPr lang="en-US" dirty="0" err="1" smtClean="0"/>
              <a:t>Hura</a:t>
            </a:r>
            <a:endParaRPr lang="en-US" dirty="0" smtClean="0"/>
          </a:p>
          <a:p>
            <a:r>
              <a:rPr lang="en-US" dirty="0" err="1" smtClean="0"/>
              <a:t>Maths</a:t>
            </a:r>
            <a:r>
              <a:rPr lang="en-US" dirty="0" smtClean="0"/>
              <a:t> and Computer Science, UMES</a:t>
            </a:r>
          </a:p>
          <a:p>
            <a:r>
              <a:rPr lang="en-US" dirty="0" smtClean="0">
                <a:hlinkClick r:id="rId2"/>
              </a:rPr>
              <a:t>gshura@umes.edu</a:t>
            </a:r>
            <a:r>
              <a:rPr lang="en-US" dirty="0" smtClean="0"/>
              <a:t>, 410 651 6426</a:t>
            </a:r>
            <a:endParaRPr lang="en-US" dirty="0"/>
          </a:p>
        </p:txBody>
      </p:sp>
    </p:spTree>
    <p:extLst>
      <p:ext uri="{BB962C8B-B14F-4D97-AF65-F5344CB8AC3E}">
        <p14:creationId xmlns:p14="http://schemas.microsoft.com/office/powerpoint/2010/main" val="254293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Define a </a:t>
            </a:r>
            <a:r>
              <a:rPr lang="en-US" dirty="0"/>
              <a:t>thesis topic (cont.) </a:t>
            </a:r>
          </a:p>
        </p:txBody>
      </p:sp>
      <p:sp>
        <p:nvSpPr>
          <p:cNvPr id="3" name="Content Placeholder 2"/>
          <p:cNvSpPr>
            <a:spLocks noGrp="1"/>
          </p:cNvSpPr>
          <p:nvPr>
            <p:ph idx="1"/>
          </p:nvPr>
        </p:nvSpPr>
        <p:spPr/>
        <p:txBody>
          <a:bodyPr/>
          <a:lstStyle/>
          <a:p>
            <a:r>
              <a:rPr lang="en-US" dirty="0" smtClean="0"/>
              <a:t>The </a:t>
            </a:r>
            <a:r>
              <a:rPr lang="en-US" dirty="0" smtClean="0"/>
              <a:t>proposal should include a rough outline of the thesis, will be able to reuse parts of the proposal</a:t>
            </a:r>
          </a:p>
          <a:p>
            <a:r>
              <a:rPr lang="en-US" dirty="0" smtClean="0"/>
              <a:t>You may have to take oral examination in which you present and/or answer questions about your proposal. </a:t>
            </a:r>
          </a:p>
          <a:p>
            <a:r>
              <a:rPr lang="en-US" dirty="0" smtClean="0"/>
              <a:t>Give a copy of your proposal to committee members, get their feedback and suggestions</a:t>
            </a:r>
          </a:p>
          <a:p>
            <a:r>
              <a:rPr lang="en-US" dirty="0" smtClean="0"/>
              <a:t>Present possible answers to questions and show your analytical skills</a:t>
            </a:r>
          </a:p>
          <a:p>
            <a:r>
              <a:rPr lang="en-US" dirty="0" smtClean="0"/>
              <a:t>Give a practice talk to other students </a:t>
            </a:r>
            <a:r>
              <a:rPr lang="en-US" dirty="0" smtClean="0"/>
              <a:t>and </a:t>
            </a:r>
            <a:r>
              <a:rPr lang="en-US" dirty="0" smtClean="0"/>
              <a:t>faculty </a:t>
            </a:r>
            <a:endParaRPr lang="en-US" dirty="0"/>
          </a:p>
        </p:txBody>
      </p:sp>
    </p:spTree>
    <p:extLst>
      <p:ext uri="{BB962C8B-B14F-4D97-AF65-F5344CB8AC3E}">
        <p14:creationId xmlns:p14="http://schemas.microsoft.com/office/powerpoint/2010/main" val="338187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do research? </a:t>
            </a:r>
            <a:endParaRPr lang="en-US" dirty="0"/>
          </a:p>
        </p:txBody>
      </p:sp>
      <p:sp>
        <p:nvSpPr>
          <p:cNvPr id="3" name="Content Placeholder 2"/>
          <p:cNvSpPr>
            <a:spLocks noGrp="1"/>
          </p:cNvSpPr>
          <p:nvPr>
            <p:ph idx="1"/>
          </p:nvPr>
        </p:nvSpPr>
        <p:spPr/>
        <p:txBody>
          <a:bodyPr>
            <a:normAutofit lnSpcReduction="10000"/>
          </a:bodyPr>
          <a:lstStyle/>
          <a:p>
            <a:r>
              <a:rPr lang="en-US" dirty="0" smtClean="0"/>
              <a:t>Keep a journals of your research activities and ideas are very useful. </a:t>
            </a:r>
          </a:p>
          <a:p>
            <a:r>
              <a:rPr lang="en-US" dirty="0" smtClean="0"/>
              <a:t>Write down speculations, interesting problems, possible solutions, random ideas, references to look </a:t>
            </a:r>
            <a:r>
              <a:rPr lang="en-US" dirty="0" err="1" smtClean="0"/>
              <a:t>uo</a:t>
            </a:r>
            <a:r>
              <a:rPr lang="en-US" dirty="0" smtClean="0"/>
              <a:t>, notes on papers you’ve read, outlines of papers to write and interesting quotes. </a:t>
            </a:r>
          </a:p>
          <a:p>
            <a:r>
              <a:rPr lang="en-US" dirty="0" smtClean="0"/>
              <a:t>Read a lot of technical papers to become familiar with any field and to stay current. </a:t>
            </a:r>
          </a:p>
          <a:p>
            <a:r>
              <a:rPr lang="en-US" dirty="0" smtClean="0"/>
              <a:t>Impossible to read everything that might be relevant</a:t>
            </a:r>
          </a:p>
          <a:p>
            <a:r>
              <a:rPr lang="en-US" dirty="0" smtClean="0"/>
              <a:t>When you first start reading up a new field, ask your advisor or a fellow student what the most useful journals and conference proceedings are in your field, a list of classic papers   </a:t>
            </a:r>
            <a:endParaRPr lang="en-US" dirty="0"/>
          </a:p>
        </p:txBody>
      </p:sp>
    </p:spTree>
    <p:extLst>
      <p:ext uri="{BB962C8B-B14F-4D97-AF65-F5344CB8AC3E}">
        <p14:creationId xmlns:p14="http://schemas.microsoft.com/office/powerpoint/2010/main" val="517735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do research</a:t>
            </a:r>
            <a:r>
              <a:rPr lang="en-US" dirty="0" smtClean="0"/>
              <a:t>? (cont.)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Before reading any paper, scan the title, abstract, glance at introduction and conclusion.</a:t>
            </a:r>
          </a:p>
          <a:p>
            <a:r>
              <a:rPr lang="en-US" dirty="0" smtClean="0"/>
              <a:t>Make sure the ideas (from the papers) really worked or tested</a:t>
            </a:r>
          </a:p>
          <a:p>
            <a:r>
              <a:rPr lang="en-US" dirty="0" smtClean="0"/>
              <a:t>Try to get past buzzwords</a:t>
            </a:r>
          </a:p>
          <a:p>
            <a:r>
              <a:rPr lang="en-US" dirty="0" smtClean="0"/>
              <a:t>To understand the paper, you have to understand the motivations for the motivations, the choices made in finding a solutions, the assumptions behind the solution, whether the assumption are realistic and whether they can be removed without invalidating the approach, future directions for research, what was actually accomplished or implemented, the validity (or lack thereof) of the theoretical justifications or empirical demonstrations and the potential for extending and scaling the algorithm up.   </a:t>
            </a:r>
            <a:endParaRPr lang="en-US" dirty="0"/>
          </a:p>
        </p:txBody>
      </p:sp>
    </p:spTree>
    <p:extLst>
      <p:ext uri="{BB962C8B-B14F-4D97-AF65-F5344CB8AC3E}">
        <p14:creationId xmlns:p14="http://schemas.microsoft.com/office/powerpoint/2010/main" val="3249146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do research? (cont.)</a:t>
            </a:r>
          </a:p>
        </p:txBody>
      </p:sp>
      <p:sp>
        <p:nvSpPr>
          <p:cNvPr id="3" name="Content Placeholder 2"/>
          <p:cNvSpPr>
            <a:spLocks noGrp="1"/>
          </p:cNvSpPr>
          <p:nvPr>
            <p:ph idx="1"/>
          </p:nvPr>
        </p:nvSpPr>
        <p:spPr/>
        <p:txBody>
          <a:bodyPr>
            <a:normAutofit fontScale="92500"/>
          </a:bodyPr>
          <a:lstStyle/>
          <a:p>
            <a:r>
              <a:rPr lang="en-US" dirty="0" smtClean="0"/>
              <a:t>Keep the papers you read filed and set up an online bibliography, short summary</a:t>
            </a:r>
          </a:p>
          <a:p>
            <a:r>
              <a:rPr lang="en-US" dirty="0" smtClean="0"/>
              <a:t>Many </a:t>
            </a:r>
            <a:r>
              <a:rPr lang="en-US" dirty="0" smtClean="0"/>
              <a:t>graduate students suffer from insecurity, anxiety, and even boredom. </a:t>
            </a:r>
          </a:p>
          <a:p>
            <a:r>
              <a:rPr lang="en-US" dirty="0" smtClean="0"/>
              <a:t>These are normal feelings</a:t>
            </a:r>
          </a:p>
          <a:p>
            <a:r>
              <a:rPr lang="en-US" dirty="0" smtClean="0"/>
              <a:t>Try to find sympathetic mentor (another graduate student, advisor or friend outside the school)</a:t>
            </a:r>
          </a:p>
          <a:p>
            <a:r>
              <a:rPr lang="en-US" dirty="0" smtClean="0"/>
              <a:t>To stay focused and motivated, organize activities, manage your time and do something every day</a:t>
            </a:r>
          </a:p>
          <a:p>
            <a:r>
              <a:rPr lang="en-US" dirty="0" smtClean="0"/>
              <a:t>Set up regular meeting with advisor, attend seminars, extracurricular activities such as sports, or music to maintain regular schedule</a:t>
            </a:r>
            <a:endParaRPr lang="en-US" dirty="0"/>
          </a:p>
          <a:p>
            <a:endParaRPr lang="en-US" dirty="0"/>
          </a:p>
        </p:txBody>
      </p:sp>
    </p:spTree>
    <p:extLst>
      <p:ext uri="{BB962C8B-B14F-4D97-AF65-F5344CB8AC3E}">
        <p14:creationId xmlns:p14="http://schemas.microsoft.com/office/powerpoint/2010/main" val="2436778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the Thesis</a:t>
            </a:r>
            <a:endParaRPr lang="en-US" dirty="0"/>
          </a:p>
        </p:txBody>
      </p:sp>
      <p:sp>
        <p:nvSpPr>
          <p:cNvPr id="3" name="Content Placeholder 2"/>
          <p:cNvSpPr>
            <a:spLocks noGrp="1"/>
          </p:cNvSpPr>
          <p:nvPr>
            <p:ph idx="1"/>
          </p:nvPr>
        </p:nvSpPr>
        <p:spPr/>
        <p:txBody>
          <a:bodyPr/>
          <a:lstStyle/>
          <a:p>
            <a:r>
              <a:rPr lang="en-US" dirty="0" smtClean="0"/>
              <a:t>Two phases for research:  Doing actual research and writing the dissertation</a:t>
            </a:r>
          </a:p>
          <a:p>
            <a:r>
              <a:rPr lang="en-US" dirty="0" smtClean="0"/>
              <a:t>Both phases overlap and interact with each other </a:t>
            </a:r>
          </a:p>
          <a:p>
            <a:r>
              <a:rPr lang="en-US" dirty="0" smtClean="0"/>
              <a:t>Sometimes it’s difficult to formalize an idea well enough to implement and test it until you’ve written it up else results may require to rewrite parts of thesis</a:t>
            </a:r>
          </a:p>
          <a:p>
            <a:r>
              <a:rPr lang="en-US" dirty="0" smtClean="0"/>
              <a:t>Design, implementation and testing of your ideas are never complete as there’s always more that you could do and also many changes are required </a:t>
            </a:r>
          </a:p>
          <a:p>
            <a:endParaRPr lang="en-US" dirty="0"/>
          </a:p>
        </p:txBody>
      </p:sp>
    </p:spTree>
    <p:extLst>
      <p:ext uri="{BB962C8B-B14F-4D97-AF65-F5344CB8AC3E}">
        <p14:creationId xmlns:p14="http://schemas.microsoft.com/office/powerpoint/2010/main" val="17462993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 the </a:t>
            </a:r>
            <a:r>
              <a:rPr lang="en-US" dirty="0" smtClean="0"/>
              <a:t>Thesis (cont.)</a:t>
            </a:r>
            <a:endParaRPr lang="en-US" dirty="0"/>
          </a:p>
        </p:txBody>
      </p:sp>
      <p:sp>
        <p:nvSpPr>
          <p:cNvPr id="3" name="Content Placeholder 2"/>
          <p:cNvSpPr>
            <a:spLocks noGrp="1"/>
          </p:cNvSpPr>
          <p:nvPr>
            <p:ph idx="1"/>
          </p:nvPr>
        </p:nvSpPr>
        <p:spPr/>
        <p:txBody>
          <a:bodyPr>
            <a:normAutofit lnSpcReduction="10000"/>
          </a:bodyPr>
          <a:lstStyle/>
          <a:p>
            <a:r>
              <a:rPr lang="en-US" dirty="0" smtClean="0"/>
              <a:t>Divide and conquer approach works for both doing research and writing of dissertation</a:t>
            </a:r>
          </a:p>
          <a:p>
            <a:r>
              <a:rPr lang="en-US" dirty="0" smtClean="0"/>
              <a:t>Graduate students face this problem of assuming their only goal seems: “Finish the thesis”</a:t>
            </a:r>
          </a:p>
          <a:p>
            <a:r>
              <a:rPr lang="en-US" dirty="0" smtClean="0"/>
              <a:t>You should break down into manageable stages both in terms of research and writing the thesis. </a:t>
            </a:r>
          </a:p>
          <a:p>
            <a:r>
              <a:rPr lang="en-US" dirty="0" smtClean="0"/>
              <a:t>Try to come up with a range of tasks both in terms of duration and difficulty. </a:t>
            </a:r>
          </a:p>
          <a:p>
            <a:r>
              <a:rPr lang="en-US" dirty="0" smtClean="0"/>
              <a:t>On days you are energetic and enthusiastic, you may achieve a solid problems, else you may  at least accomplish few tasks </a:t>
            </a:r>
            <a:endParaRPr lang="en-US" dirty="0"/>
          </a:p>
        </p:txBody>
      </p:sp>
    </p:spTree>
    <p:extLst>
      <p:ext uri="{BB962C8B-B14F-4D97-AF65-F5344CB8AC3E}">
        <p14:creationId xmlns:p14="http://schemas.microsoft.com/office/powerpoint/2010/main" val="1145586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 the Thesis (cont.)</a:t>
            </a:r>
          </a:p>
        </p:txBody>
      </p:sp>
      <p:sp>
        <p:nvSpPr>
          <p:cNvPr id="3" name="Content Placeholder 2"/>
          <p:cNvSpPr>
            <a:spLocks noGrp="1"/>
          </p:cNvSpPr>
          <p:nvPr>
            <p:ph idx="1"/>
          </p:nvPr>
        </p:nvSpPr>
        <p:spPr/>
        <p:txBody>
          <a:bodyPr/>
          <a:lstStyle/>
          <a:p>
            <a:r>
              <a:rPr lang="en-US" dirty="0" smtClean="0"/>
              <a:t>Start writing at a coarse granularity and successively refine your thesis. </a:t>
            </a:r>
          </a:p>
          <a:p>
            <a:r>
              <a:rPr lang="en-US" dirty="0" smtClean="0"/>
              <a:t>Don’t try to write the entire thesis from beginning to end</a:t>
            </a:r>
          </a:p>
          <a:p>
            <a:r>
              <a:rPr lang="en-US" dirty="0" smtClean="0"/>
              <a:t>Jot down on what you want to cover, organize these into an outline (which may change as you progress in your research and writing)</a:t>
            </a:r>
          </a:p>
          <a:p>
            <a:r>
              <a:rPr lang="en-US" dirty="0" smtClean="0"/>
              <a:t>Start drafting sections beginning  with those write up you’re most confident about</a:t>
            </a:r>
          </a:p>
          <a:p>
            <a:r>
              <a:rPr lang="en-US" dirty="0" smtClean="0"/>
              <a:t>Don’t feel obliged to write it perfectly the first time. If you can’t get a paragraph, just write something (a rough note with bulleted points)</a:t>
            </a:r>
            <a:endParaRPr lang="en-US" dirty="0"/>
          </a:p>
        </p:txBody>
      </p:sp>
    </p:spTree>
    <p:extLst>
      <p:ext uri="{BB962C8B-B14F-4D97-AF65-F5344CB8AC3E}">
        <p14:creationId xmlns:p14="http://schemas.microsoft.com/office/powerpoint/2010/main" val="177050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 the Thesis (cont.)</a:t>
            </a:r>
          </a:p>
        </p:txBody>
      </p:sp>
      <p:sp>
        <p:nvSpPr>
          <p:cNvPr id="3" name="Content Placeholder 2"/>
          <p:cNvSpPr>
            <a:spLocks noGrp="1"/>
          </p:cNvSpPr>
          <p:nvPr>
            <p:ph idx="1"/>
          </p:nvPr>
        </p:nvSpPr>
        <p:spPr/>
        <p:txBody>
          <a:bodyPr/>
          <a:lstStyle/>
          <a:p>
            <a:r>
              <a:rPr lang="en-US" dirty="0" smtClean="0"/>
              <a:t>When you write a thesis or technical paper, you may realize that your audience is less familiar with your research topic. </a:t>
            </a:r>
          </a:p>
          <a:p>
            <a:r>
              <a:rPr lang="en-US" dirty="0" smtClean="0"/>
              <a:t>Explain your motivations, goals and methodology clearly</a:t>
            </a:r>
          </a:p>
          <a:p>
            <a:r>
              <a:rPr lang="en-US" dirty="0" smtClean="0"/>
              <a:t>Be repetitive without being boring, by presenting your ideas at several levels of abstractions and by using examples to convey the ideas in a different way. </a:t>
            </a:r>
          </a:p>
          <a:p>
            <a:r>
              <a:rPr lang="en-US" dirty="0" smtClean="0"/>
              <a:t>Having a writing buddy or faculty/advisor s a good idea. </a:t>
            </a:r>
          </a:p>
          <a:p>
            <a:r>
              <a:rPr lang="en-US" dirty="0" smtClean="0"/>
              <a:t>Get feedback on your draft s, meet regularly and expect psychological support from them</a:t>
            </a:r>
            <a:endParaRPr lang="en-US" dirty="0"/>
          </a:p>
        </p:txBody>
      </p:sp>
    </p:spTree>
    <p:extLst>
      <p:ext uri="{BB962C8B-B14F-4D97-AF65-F5344CB8AC3E}">
        <p14:creationId xmlns:p14="http://schemas.microsoft.com/office/powerpoint/2010/main" val="2063978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feedback</a:t>
            </a:r>
            <a:endParaRPr lang="en-US" dirty="0"/>
          </a:p>
        </p:txBody>
      </p:sp>
      <p:sp>
        <p:nvSpPr>
          <p:cNvPr id="3" name="Content Placeholder 2"/>
          <p:cNvSpPr>
            <a:spLocks noGrp="1"/>
          </p:cNvSpPr>
          <p:nvPr>
            <p:ph idx="1"/>
          </p:nvPr>
        </p:nvSpPr>
        <p:spPr/>
        <p:txBody>
          <a:bodyPr/>
          <a:lstStyle/>
          <a:p>
            <a:r>
              <a:rPr lang="en-US" dirty="0" smtClean="0"/>
              <a:t>Successful researcher---learn to cope with criticism,  listen to valid, constructive criticism, ignore destructive pointless criticism to get feedback, present your ideas, write up what you’re working on even if ‘re not ready to write a paper.</a:t>
            </a:r>
          </a:p>
          <a:p>
            <a:r>
              <a:rPr lang="en-US" dirty="0"/>
              <a:t> </a:t>
            </a:r>
            <a:r>
              <a:rPr lang="en-US" dirty="0" smtClean="0"/>
              <a:t>Write carefully and clearly as pre-publishable papers and maximize your chances of getting useful comments.</a:t>
            </a:r>
          </a:p>
          <a:p>
            <a:r>
              <a:rPr lang="en-US" dirty="0"/>
              <a:t> </a:t>
            </a:r>
            <a:r>
              <a:rPr lang="en-US" dirty="0" smtClean="0"/>
              <a:t>Give presentations at seminar series of your Department/School, at conferences and at other universities and research labs</a:t>
            </a:r>
          </a:p>
          <a:p>
            <a:pPr marL="0" indent="0">
              <a:buNone/>
            </a:pPr>
            <a:endParaRPr lang="en-US" dirty="0"/>
          </a:p>
        </p:txBody>
      </p:sp>
    </p:spTree>
    <p:extLst>
      <p:ext uri="{BB962C8B-B14F-4D97-AF65-F5344CB8AC3E}">
        <p14:creationId xmlns:p14="http://schemas.microsoft.com/office/powerpoint/2010/main" val="37162817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a:t>
            </a:r>
            <a:endParaRPr lang="en-US" dirty="0"/>
          </a:p>
        </p:txBody>
      </p:sp>
      <p:sp>
        <p:nvSpPr>
          <p:cNvPr id="3" name="Content Placeholder 2"/>
          <p:cNvSpPr>
            <a:spLocks noGrp="1"/>
          </p:cNvSpPr>
          <p:nvPr>
            <p:ph idx="1"/>
          </p:nvPr>
        </p:nvSpPr>
        <p:spPr/>
        <p:txBody>
          <a:bodyPr/>
          <a:lstStyle/>
          <a:p>
            <a:r>
              <a:rPr lang="en-US" dirty="0" smtClean="0"/>
              <a:t>Q/A</a:t>
            </a:r>
            <a:endParaRPr lang="en-US" dirty="0"/>
          </a:p>
        </p:txBody>
      </p:sp>
    </p:spTree>
    <p:extLst>
      <p:ext uri="{BB962C8B-B14F-4D97-AF65-F5344CB8AC3E}">
        <p14:creationId xmlns:p14="http://schemas.microsoft.com/office/powerpoint/2010/main" val="3610060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Tips </a:t>
            </a:r>
            <a:r>
              <a:rPr lang="en-US" dirty="0" smtClean="0"/>
              <a:t>for Research</a:t>
            </a:r>
          </a:p>
          <a:p>
            <a:r>
              <a:rPr lang="en-US" dirty="0" smtClean="0"/>
              <a:t>Find an advisor</a:t>
            </a:r>
          </a:p>
          <a:p>
            <a:r>
              <a:rPr lang="en-US" dirty="0" smtClean="0"/>
              <a:t>Find a thesis topic</a:t>
            </a:r>
          </a:p>
          <a:p>
            <a:r>
              <a:rPr lang="en-US" dirty="0" smtClean="0"/>
              <a:t>How to do research?</a:t>
            </a:r>
          </a:p>
          <a:p>
            <a:r>
              <a:rPr lang="en-US" dirty="0" smtClean="0"/>
              <a:t>Writing the thesis</a:t>
            </a:r>
          </a:p>
          <a:p>
            <a:r>
              <a:rPr lang="en-US" dirty="0" smtClean="0"/>
              <a:t>Q/A</a:t>
            </a:r>
            <a:endParaRPr lang="en-US" dirty="0"/>
          </a:p>
        </p:txBody>
      </p:sp>
    </p:spTree>
    <p:extLst>
      <p:ext uri="{BB962C8B-B14F-4D97-AF65-F5344CB8AC3E}">
        <p14:creationId xmlns:p14="http://schemas.microsoft.com/office/powerpoint/2010/main" val="985973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research</a:t>
            </a:r>
            <a:endParaRPr lang="en-US" dirty="0"/>
          </a:p>
        </p:txBody>
      </p:sp>
      <p:sp>
        <p:nvSpPr>
          <p:cNvPr id="3" name="Content Placeholder 2"/>
          <p:cNvSpPr>
            <a:spLocks noGrp="1"/>
          </p:cNvSpPr>
          <p:nvPr>
            <p:ph idx="1"/>
          </p:nvPr>
        </p:nvSpPr>
        <p:spPr>
          <a:xfrm>
            <a:off x="-106680" y="1867989"/>
            <a:ext cx="10515600" cy="5177654"/>
          </a:xfrm>
        </p:spPr>
        <p:txBody>
          <a:bodyPr>
            <a:normAutofit/>
          </a:bodyPr>
          <a:lstStyle/>
          <a:p>
            <a:r>
              <a:rPr lang="en-US" dirty="0" smtClean="0"/>
              <a:t>Motivation for research</a:t>
            </a:r>
          </a:p>
          <a:p>
            <a:r>
              <a:rPr lang="en-US" dirty="0" smtClean="0"/>
              <a:t>Goals—Academic/Professional goals  (short, medium and long term ) in some measurable terms</a:t>
            </a:r>
          </a:p>
          <a:p>
            <a:r>
              <a:rPr lang="en-US" dirty="0" smtClean="0"/>
              <a:t>Tracking Progress– Start and maintain an online CV and website with research pages</a:t>
            </a:r>
          </a:p>
          <a:p>
            <a:r>
              <a:rPr lang="en-US" dirty="0" smtClean="0"/>
              <a:t>Time management—multi tasking many different activities</a:t>
            </a:r>
          </a:p>
          <a:p>
            <a:r>
              <a:rPr lang="en-US" dirty="0" smtClean="0"/>
              <a:t>Dealing with people, collaboration and mentoring</a:t>
            </a:r>
          </a:p>
          <a:p>
            <a:r>
              <a:rPr lang="en-US" dirty="0" smtClean="0"/>
              <a:t>Positive attitude</a:t>
            </a:r>
          </a:p>
          <a:p>
            <a:r>
              <a:rPr lang="en-US" dirty="0" smtClean="0"/>
              <a:t>Dealing with failure</a:t>
            </a:r>
          </a:p>
          <a:p>
            <a:r>
              <a:rPr lang="en-US" dirty="0"/>
              <a:t>Taking advantage of opportunities: keeping one step ahead</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231215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Tips for </a:t>
            </a:r>
            <a:r>
              <a:rPr lang="en-US" dirty="0" smtClean="0"/>
              <a:t>research (cont.)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Keeping a notebook</a:t>
            </a:r>
          </a:p>
          <a:p>
            <a:r>
              <a:rPr lang="en-US" dirty="0" smtClean="0"/>
              <a:t>Reading—learn how to read papers, is it new?, is it interesting?, does it work?,   can you extend/improve upon this work? Bunch of papers</a:t>
            </a:r>
          </a:p>
          <a:p>
            <a:r>
              <a:rPr lang="en-US" dirty="0" smtClean="0"/>
              <a:t>Listening—what is interesting about it? What’s new? Is methodology useful to you? </a:t>
            </a:r>
          </a:p>
          <a:p>
            <a:r>
              <a:rPr lang="en-US" dirty="0" smtClean="0"/>
              <a:t>Talking at different </a:t>
            </a:r>
            <a:r>
              <a:rPr lang="en-US" dirty="0" smtClean="0"/>
              <a:t>forums</a:t>
            </a:r>
          </a:p>
          <a:p>
            <a:r>
              <a:rPr lang="en-US" dirty="0"/>
              <a:t>Thesis usually takes few years of your work</a:t>
            </a:r>
          </a:p>
          <a:p>
            <a:r>
              <a:rPr lang="en-US" dirty="0"/>
              <a:t>Your research career may continue for another 20 or 30 years.</a:t>
            </a:r>
          </a:p>
          <a:p>
            <a:r>
              <a:rPr lang="en-US" dirty="0"/>
              <a:t>Don’t compare yourself to senior researchers </a:t>
            </a:r>
          </a:p>
          <a:p>
            <a:r>
              <a:rPr lang="en-US" dirty="0"/>
              <a:t>Don’t overestimate what other people have done</a:t>
            </a:r>
            <a:endParaRPr lang="en-US" dirty="0"/>
          </a:p>
        </p:txBody>
      </p:sp>
    </p:spTree>
    <p:extLst>
      <p:ext uri="{BB962C8B-B14F-4D97-AF65-F5344CB8AC3E}">
        <p14:creationId xmlns:p14="http://schemas.microsoft.com/office/powerpoint/2010/main" val="3083333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an advisor</a:t>
            </a:r>
            <a:endParaRPr lang="en-US" dirty="0"/>
          </a:p>
        </p:txBody>
      </p:sp>
      <p:sp>
        <p:nvSpPr>
          <p:cNvPr id="3" name="Content Placeholder 2"/>
          <p:cNvSpPr>
            <a:spLocks noGrp="1"/>
          </p:cNvSpPr>
          <p:nvPr>
            <p:ph idx="1"/>
          </p:nvPr>
        </p:nvSpPr>
        <p:spPr/>
        <p:txBody>
          <a:bodyPr/>
          <a:lstStyle/>
          <a:p>
            <a:r>
              <a:rPr lang="en-US" dirty="0" smtClean="0"/>
              <a:t>Selection of school, areas of mutual research interests</a:t>
            </a:r>
          </a:p>
          <a:p>
            <a:r>
              <a:rPr lang="en-US" dirty="0" smtClean="0"/>
              <a:t>Advisor’s research activity and recognition in research community</a:t>
            </a:r>
          </a:p>
          <a:p>
            <a:r>
              <a:rPr lang="en-US" dirty="0" smtClean="0"/>
              <a:t>Read research summaries by faculty, go to their talks, attend or audit courses given by them, talk to graduate students and recent graduates, their relationship with their </a:t>
            </a:r>
            <a:r>
              <a:rPr lang="en-US" dirty="0" smtClean="0"/>
              <a:t>advisors, </a:t>
            </a:r>
            <a:r>
              <a:rPr lang="en-US" dirty="0" smtClean="0"/>
              <a:t>frequent interactions, collaborative research areas, encouraging independence, how long for degree, experience of advisor, contact the TAs or RAs working with them, get involved in their research group, read their published papers, make comments, discuss with them, show your interests and discuss your white paper, etc. </a:t>
            </a:r>
            <a:endParaRPr lang="en-US" dirty="0"/>
          </a:p>
        </p:txBody>
      </p:sp>
    </p:spTree>
    <p:extLst>
      <p:ext uri="{BB962C8B-B14F-4D97-AF65-F5344CB8AC3E}">
        <p14:creationId xmlns:p14="http://schemas.microsoft.com/office/powerpoint/2010/main" val="654705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a thesis topic </a:t>
            </a:r>
            <a:endParaRPr lang="en-US" dirty="0"/>
          </a:p>
        </p:txBody>
      </p:sp>
      <p:sp>
        <p:nvSpPr>
          <p:cNvPr id="3" name="Content Placeholder 2"/>
          <p:cNvSpPr>
            <a:spLocks noGrp="1"/>
          </p:cNvSpPr>
          <p:nvPr>
            <p:ph idx="1"/>
          </p:nvPr>
        </p:nvSpPr>
        <p:spPr/>
        <p:txBody>
          <a:bodyPr>
            <a:normAutofit lnSpcReduction="10000"/>
          </a:bodyPr>
          <a:lstStyle/>
          <a:p>
            <a:r>
              <a:rPr lang="en-US" dirty="0" smtClean="0"/>
              <a:t>Good idea and source for master’s project may help you for future work section of scholarly and research papers</a:t>
            </a:r>
          </a:p>
          <a:p>
            <a:r>
              <a:rPr lang="en-US" dirty="0" smtClean="0"/>
              <a:t>Try developing and implementing an extension to an existent system or technique</a:t>
            </a:r>
          </a:p>
          <a:p>
            <a:pPr algn="just"/>
            <a:r>
              <a:rPr lang="en-US" dirty="0" smtClean="0"/>
              <a:t>Study current research and identify open problem—very hard</a:t>
            </a:r>
          </a:p>
          <a:p>
            <a:pPr algn="just"/>
            <a:r>
              <a:rPr lang="en-US" dirty="0" smtClean="0"/>
              <a:t>Pick a narrow and well defined research topic—may not be exciting</a:t>
            </a:r>
          </a:p>
          <a:p>
            <a:pPr algn="just"/>
            <a:r>
              <a:rPr lang="en-US" dirty="0" smtClean="0"/>
              <a:t>Take a risk of choosing a topic that branches out in a new direction</a:t>
            </a:r>
          </a:p>
          <a:p>
            <a:r>
              <a:rPr lang="en-US" dirty="0"/>
              <a:t>Be aware and stay aware of directly related research</a:t>
            </a:r>
          </a:p>
          <a:p>
            <a:r>
              <a:rPr lang="en-US" dirty="0"/>
              <a:t>Discuss your white paper or draft with your advisor, or someone else who’s familiar with your topic, respect their opinions</a:t>
            </a:r>
          </a:p>
          <a:p>
            <a:pPr algn="just"/>
            <a:endParaRPr lang="en-US" dirty="0" smtClean="0"/>
          </a:p>
          <a:p>
            <a:pPr algn="just"/>
            <a:endParaRPr lang="en-US" dirty="0"/>
          </a:p>
        </p:txBody>
      </p:sp>
    </p:spTree>
    <p:extLst>
      <p:ext uri="{BB962C8B-B14F-4D97-AF65-F5344CB8AC3E}">
        <p14:creationId xmlns:p14="http://schemas.microsoft.com/office/powerpoint/2010/main" val="71110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 a thesis </a:t>
            </a:r>
            <a:r>
              <a:rPr lang="en-US" dirty="0" smtClean="0"/>
              <a:t>topic (cont.) </a:t>
            </a:r>
            <a:endParaRPr lang="en-US" dirty="0"/>
          </a:p>
        </p:txBody>
      </p:sp>
      <p:sp>
        <p:nvSpPr>
          <p:cNvPr id="3" name="Content Placeholder 2"/>
          <p:cNvSpPr>
            <a:spLocks noGrp="1"/>
          </p:cNvSpPr>
          <p:nvPr>
            <p:ph idx="1"/>
          </p:nvPr>
        </p:nvSpPr>
        <p:spPr/>
        <p:txBody>
          <a:bodyPr>
            <a:normAutofit/>
          </a:bodyPr>
          <a:lstStyle/>
          <a:p>
            <a:r>
              <a:rPr lang="en-US" dirty="0" smtClean="0"/>
              <a:t>Introduce yourself to the author at the conference by email and discuss your work</a:t>
            </a:r>
          </a:p>
          <a:p>
            <a:r>
              <a:rPr lang="en-US" dirty="0" smtClean="0"/>
              <a:t>Usually some suggestions will come out or possibility of collaborating with them</a:t>
            </a:r>
          </a:p>
          <a:p>
            <a:r>
              <a:rPr lang="en-US" dirty="0" smtClean="0"/>
              <a:t>Good researchers usually welcome the opportunity to interact and collaborate with someone who’s interested in the same topic their are in </a:t>
            </a:r>
          </a:p>
          <a:p>
            <a:r>
              <a:rPr lang="en-US" dirty="0"/>
              <a:t>If you have a topic like this, it helps a lot to have an advisor or mentor who is good at helping you to focus and who can help you maintain a reasonably rigorous approach to the problem.</a:t>
            </a:r>
          </a:p>
          <a:p>
            <a:endParaRPr lang="en-US" dirty="0"/>
          </a:p>
        </p:txBody>
      </p:sp>
    </p:spTree>
    <p:extLst>
      <p:ext uri="{BB962C8B-B14F-4D97-AF65-F5344CB8AC3E}">
        <p14:creationId xmlns:p14="http://schemas.microsoft.com/office/powerpoint/2010/main" val="3879145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a </a:t>
            </a:r>
            <a:r>
              <a:rPr lang="en-US" dirty="0"/>
              <a:t>thesis topic (cont.) </a:t>
            </a:r>
          </a:p>
        </p:txBody>
      </p:sp>
      <p:sp>
        <p:nvSpPr>
          <p:cNvPr id="3" name="Content Placeholder 2"/>
          <p:cNvSpPr>
            <a:spLocks noGrp="1"/>
          </p:cNvSpPr>
          <p:nvPr>
            <p:ph idx="1"/>
          </p:nvPr>
        </p:nvSpPr>
        <p:spPr>
          <a:xfrm>
            <a:off x="838200" y="1825625"/>
            <a:ext cx="10515600" cy="4351338"/>
          </a:xfrm>
        </p:spPr>
        <p:txBody>
          <a:bodyPr>
            <a:normAutofit/>
          </a:bodyPr>
          <a:lstStyle/>
          <a:p>
            <a:r>
              <a:rPr lang="en-US" dirty="0"/>
              <a:t>Read other dissertations</a:t>
            </a:r>
          </a:p>
          <a:p>
            <a:r>
              <a:rPr lang="en-US" dirty="0"/>
              <a:t>Problems that are solvable and acceptable with extensions and additions</a:t>
            </a:r>
          </a:p>
          <a:p>
            <a:r>
              <a:rPr lang="en-US" dirty="0"/>
              <a:t>Present your ideas for solving the problem in as much details as possible</a:t>
            </a:r>
          </a:p>
          <a:p>
            <a:r>
              <a:rPr lang="en-US" dirty="0"/>
              <a:t>Define the problem, outline possible solution and identify evaluation criteria</a:t>
            </a:r>
          </a:p>
          <a:p>
            <a:endParaRPr lang="en-US" dirty="0"/>
          </a:p>
        </p:txBody>
      </p:sp>
    </p:spTree>
    <p:extLst>
      <p:ext uri="{BB962C8B-B14F-4D97-AF65-F5344CB8AC3E}">
        <p14:creationId xmlns:p14="http://schemas.microsoft.com/office/powerpoint/2010/main" val="2144255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Define a </a:t>
            </a:r>
            <a:r>
              <a:rPr lang="en-US" dirty="0"/>
              <a:t>thesis topic </a:t>
            </a: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smtClean="0"/>
              <a:t>Some school may require that you write a thesis </a:t>
            </a:r>
            <a:r>
              <a:rPr lang="en-US" dirty="0" smtClean="0"/>
              <a:t>proposal</a:t>
            </a:r>
          </a:p>
          <a:p>
            <a:r>
              <a:rPr lang="en-US" dirty="0" smtClean="0"/>
              <a:t>Proposal </a:t>
            </a:r>
            <a:r>
              <a:rPr lang="en-US" dirty="0" smtClean="0"/>
              <a:t>should  provide a foundation for the dissertation</a:t>
            </a:r>
          </a:p>
          <a:p>
            <a:r>
              <a:rPr lang="en-US" dirty="0" smtClean="0"/>
              <a:t>Identify the problem, argue convincingly that it needs to be solved and you have methodologies for solving it. </a:t>
            </a:r>
          </a:p>
          <a:p>
            <a:r>
              <a:rPr lang="en-US" dirty="0" smtClean="0"/>
              <a:t>Has this problem been addressed?  What are the shortcoming of existing work and how your approach different than existing work and what improvements you are proposing on these methods</a:t>
            </a:r>
            <a:r>
              <a:rPr lang="en-US" dirty="0" smtClean="0"/>
              <a:t>?</a:t>
            </a:r>
          </a:p>
          <a:p>
            <a:r>
              <a:rPr lang="en-US" dirty="0"/>
              <a:t>Prepare a detailed plan of the remaining research to be done</a:t>
            </a:r>
          </a:p>
          <a:p>
            <a:pPr marL="0" indent="0">
              <a:buNone/>
            </a:pPr>
            <a:endParaRPr lang="en-US" dirty="0"/>
          </a:p>
        </p:txBody>
      </p:sp>
    </p:spTree>
    <p:extLst>
      <p:ext uri="{BB962C8B-B14F-4D97-AF65-F5344CB8AC3E}">
        <p14:creationId xmlns:p14="http://schemas.microsoft.com/office/powerpoint/2010/main" val="6456375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16997</TotalTime>
  <Words>1474</Words>
  <Application>Microsoft Office PowerPoint</Application>
  <PresentationFormat>Widescreen</PresentationFormat>
  <Paragraphs>112</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How to conduct Research?</vt:lpstr>
      <vt:lpstr>Outline</vt:lpstr>
      <vt:lpstr>Tips for research</vt:lpstr>
      <vt:lpstr>Tips for research (cont.)</vt:lpstr>
      <vt:lpstr>Finding an advisor</vt:lpstr>
      <vt:lpstr>Finding a thesis topic </vt:lpstr>
      <vt:lpstr>Finding a thesis topic (cont.) </vt:lpstr>
      <vt:lpstr>Finding a thesis topic (cont.) </vt:lpstr>
      <vt:lpstr>Define a thesis topic  </vt:lpstr>
      <vt:lpstr>Define a thesis topic (cont.) </vt:lpstr>
      <vt:lpstr>How to do research? </vt:lpstr>
      <vt:lpstr>How to do research? (cont.)</vt:lpstr>
      <vt:lpstr>How to do research? (cont.)</vt:lpstr>
      <vt:lpstr>Writing the Thesis</vt:lpstr>
      <vt:lpstr>Writing the Thesis (cont.)</vt:lpstr>
      <vt:lpstr>Writing the Thesis (cont.)</vt:lpstr>
      <vt:lpstr>Writing the Thesis (cont.)</vt:lpstr>
      <vt:lpstr>Getting feedback</vt:lpstr>
      <vt:lpstr>Thanks</vt:lpstr>
    </vt:vector>
  </TitlesOfParts>
  <Company>University of Maryland Eastern Shore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Hura, Gurdeep S</dc:creator>
  <cp:lastModifiedBy>Hura, Gurdeep S</cp:lastModifiedBy>
  <cp:revision>62</cp:revision>
  <dcterms:created xsi:type="dcterms:W3CDTF">2019-12-01T02:03:00Z</dcterms:created>
  <dcterms:modified xsi:type="dcterms:W3CDTF">2020-04-23T13:43:40Z</dcterms:modified>
</cp:coreProperties>
</file>