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Inria Serif" panose="020B0604020202020204" charset="0"/>
      <p:regular r:id="rId11"/>
    </p:embeddedFont>
    <p:embeddedFont>
      <p:font typeface="Public San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1" d="100"/>
          <a:sy n="11" d="100"/>
        </p:scale>
        <p:origin x="258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978" r="-24292"/>
            </a:stretch>
          </a:blipFill>
        </p:spPr>
      </p:sp>
      <p:sp>
        <p:nvSpPr>
          <p:cNvPr id="3" name="AutoShape 3"/>
          <p:cNvSpPr/>
          <p:nvPr/>
        </p:nvSpPr>
        <p:spPr>
          <a:xfrm rot="5400000">
            <a:off x="11758612" y="5133975"/>
            <a:ext cx="10287000" cy="0"/>
          </a:xfrm>
          <a:prstGeom prst="line">
            <a:avLst/>
          </a:prstGeom>
          <a:ln w="19050" cap="rnd">
            <a:solidFill>
              <a:srgbClr val="F8F8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7406035" y="1028700"/>
            <a:ext cx="382562" cy="340002"/>
          </a:xfrm>
          <a:custGeom>
            <a:avLst/>
            <a:gdLst/>
            <a:ahLst/>
            <a:cxnLst/>
            <a:rect l="l" t="t" r="r" b="b"/>
            <a:pathLst>
              <a:path w="382562" h="340002">
                <a:moveTo>
                  <a:pt x="0" y="0"/>
                </a:moveTo>
                <a:lnTo>
                  <a:pt x="382562" y="0"/>
                </a:lnTo>
                <a:lnTo>
                  <a:pt x="382562" y="340002"/>
                </a:lnTo>
                <a:lnTo>
                  <a:pt x="0" y="340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757376" y="-1020788"/>
            <a:ext cx="16716099" cy="18288000"/>
          </a:xfrm>
          <a:custGeom>
            <a:avLst/>
            <a:gdLst/>
            <a:ahLst/>
            <a:cxnLst/>
            <a:rect l="l" t="t" r="r" b="b"/>
            <a:pathLst>
              <a:path w="16716099" h="18288000">
                <a:moveTo>
                  <a:pt x="0" y="0"/>
                </a:moveTo>
                <a:lnTo>
                  <a:pt x="16716098" y="0"/>
                </a:lnTo>
                <a:lnTo>
                  <a:pt x="16716098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01" r="-973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48769" y="923052"/>
            <a:ext cx="5990463" cy="2760495"/>
          </a:xfrm>
          <a:custGeom>
            <a:avLst/>
            <a:gdLst/>
            <a:ahLst/>
            <a:cxnLst/>
            <a:rect l="l" t="t" r="r" b="b"/>
            <a:pathLst>
              <a:path w="5990463" h="2760495">
                <a:moveTo>
                  <a:pt x="0" y="0"/>
                </a:moveTo>
                <a:lnTo>
                  <a:pt x="5990462" y="0"/>
                </a:lnTo>
                <a:lnTo>
                  <a:pt x="5990462" y="2760496"/>
                </a:lnTo>
                <a:lnTo>
                  <a:pt x="0" y="27604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306925" y="8106525"/>
            <a:ext cx="5807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8F8F8"/>
                </a:solidFill>
                <a:latin typeface="Public Sans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06925" y="89515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06925" y="75306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-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79677" y="4569373"/>
            <a:ext cx="14128646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en-US" sz="10300">
                <a:solidFill>
                  <a:srgbClr val="F8F8F8"/>
                </a:solidFill>
                <a:latin typeface="Inria Serif"/>
              </a:rPr>
              <a:t>UMES Middle States Self-Study Update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3300" y="8497252"/>
            <a:ext cx="9147446" cy="88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8F8F8"/>
                </a:solidFill>
                <a:latin typeface="Public Sans"/>
              </a:rPr>
              <a:t>December 12,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3702" y="0"/>
            <a:ext cx="13720597" cy="10287000"/>
          </a:xfrm>
          <a:custGeom>
            <a:avLst/>
            <a:gdLst/>
            <a:ahLst/>
            <a:cxnLst/>
            <a:rect l="l" t="t" r="r" b="b"/>
            <a:pathLst>
              <a:path w="13720597" h="10287000">
                <a:moveTo>
                  <a:pt x="0" y="0"/>
                </a:moveTo>
                <a:lnTo>
                  <a:pt x="13720596" y="0"/>
                </a:lnTo>
                <a:lnTo>
                  <a:pt x="137205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758612" y="5133975"/>
            <a:ext cx="10287000" cy="0"/>
          </a:xfrm>
          <a:prstGeom prst="line">
            <a:avLst/>
          </a:prstGeom>
          <a:ln w="19050" cap="rnd">
            <a:solidFill>
              <a:srgbClr val="7B2C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7406035" y="1028700"/>
            <a:ext cx="382562" cy="340002"/>
          </a:xfrm>
          <a:custGeom>
            <a:avLst/>
            <a:gdLst/>
            <a:ahLst/>
            <a:cxnLst/>
            <a:rect l="l" t="t" r="r" b="b"/>
            <a:pathLst>
              <a:path w="382562" h="340002">
                <a:moveTo>
                  <a:pt x="0" y="0"/>
                </a:moveTo>
                <a:lnTo>
                  <a:pt x="382562" y="0"/>
                </a:lnTo>
                <a:lnTo>
                  <a:pt x="382562" y="340002"/>
                </a:lnTo>
                <a:lnTo>
                  <a:pt x="0" y="340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5964734" y="-640854"/>
            <a:ext cx="4963120" cy="16892588"/>
          </a:xfrm>
          <a:custGeom>
            <a:avLst/>
            <a:gdLst/>
            <a:ahLst/>
            <a:cxnLst/>
            <a:rect l="l" t="t" r="r" b="b"/>
            <a:pathLst>
              <a:path w="4963120" h="16892588">
                <a:moveTo>
                  <a:pt x="0" y="0"/>
                </a:moveTo>
                <a:lnTo>
                  <a:pt x="4963120" y="0"/>
                </a:lnTo>
                <a:lnTo>
                  <a:pt x="4963120" y="16892588"/>
                </a:lnTo>
                <a:lnTo>
                  <a:pt x="0" y="1689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11107" t="-301" r="-3028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737284" y="1625538"/>
            <a:ext cx="11174353" cy="7545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Self Study Design</a:t>
            </a:r>
          </a:p>
          <a:p>
            <a:pPr marL="1424934" lvl="2" indent="-474978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Campus visit by MSCHE Vice President Liaison Peavy occurred on September 19th, 2023.</a:t>
            </a:r>
          </a:p>
          <a:p>
            <a:pPr marL="1424934" lvl="2" indent="-474978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The UMES Self Study Design was accepted by MSCHE on October 6, 2023.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7B2C29"/>
              </a:solidFill>
              <a:latin typeface="Public Sans"/>
            </a:endParaRPr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Self-Study Report</a:t>
            </a:r>
          </a:p>
          <a:p>
            <a:pPr marL="1424934" lvl="2" indent="-474978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Working groups are working on their assigned Standards.</a:t>
            </a:r>
          </a:p>
          <a:p>
            <a:pPr marL="1424934" lvl="2" indent="-474978">
              <a:lnSpc>
                <a:spcPts val="4619"/>
              </a:lnSpc>
              <a:buFont typeface="Arial"/>
              <a:buChar char="⚬"/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First draft - December 18th, 2023</a:t>
            </a:r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Selection of Team Chair - January 2024.</a:t>
            </a:r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Site visit - Spring 2025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7B2C29"/>
              </a:solidFill>
              <a:latin typeface="Public Sans"/>
            </a:endParaRPr>
          </a:p>
        </p:txBody>
      </p:sp>
      <p:sp>
        <p:nvSpPr>
          <p:cNvPr id="6" name="Freeform 6"/>
          <p:cNvSpPr/>
          <p:nvPr/>
        </p:nvSpPr>
        <p:spPr>
          <a:xfrm rot="-5400000">
            <a:off x="2967358" y="7319642"/>
            <a:ext cx="2967358" cy="2967358"/>
          </a:xfrm>
          <a:custGeom>
            <a:avLst/>
            <a:gdLst/>
            <a:ahLst/>
            <a:cxnLst/>
            <a:rect l="l" t="t" r="r" b="b"/>
            <a:pathLst>
              <a:path w="2967358" h="2967358">
                <a:moveTo>
                  <a:pt x="0" y="0"/>
                </a:moveTo>
                <a:lnTo>
                  <a:pt x="2967358" y="0"/>
                </a:lnTo>
                <a:lnTo>
                  <a:pt x="2967358" y="2967358"/>
                </a:lnTo>
                <a:lnTo>
                  <a:pt x="0" y="2967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5737284" cy="4761946"/>
          </a:xfrm>
          <a:custGeom>
            <a:avLst/>
            <a:gdLst/>
            <a:ahLst/>
            <a:cxnLst/>
            <a:rect l="l" t="t" r="r" b="b"/>
            <a:pathLst>
              <a:path w="5737284" h="4761946">
                <a:moveTo>
                  <a:pt x="0" y="0"/>
                </a:moveTo>
                <a:lnTo>
                  <a:pt x="5737284" y="0"/>
                </a:lnTo>
                <a:lnTo>
                  <a:pt x="5737284" y="4761946"/>
                </a:lnTo>
                <a:lnTo>
                  <a:pt x="0" y="47619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306925" y="8106525"/>
            <a:ext cx="5807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691C31"/>
                </a:solidFill>
                <a:latin typeface="Public Sans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06925" y="89515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691C31"/>
                </a:solidFill>
                <a:latin typeface="Public Sans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306925" y="75306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691C31"/>
                </a:solidFill>
                <a:latin typeface="Public Sans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08286" y="35202"/>
            <a:ext cx="1051543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0"/>
              </a:lnSpc>
            </a:pPr>
            <a:r>
              <a:rPr lang="en-US" sz="7300">
                <a:solidFill>
                  <a:srgbClr val="691C31"/>
                </a:solidFill>
                <a:latin typeface="Inria Serif"/>
              </a:rPr>
              <a:t>Key Timeline Milestones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758612" y="5133975"/>
            <a:ext cx="10287000" cy="0"/>
          </a:xfrm>
          <a:prstGeom prst="line">
            <a:avLst/>
          </a:prstGeom>
          <a:ln w="19050" cap="rnd">
            <a:solidFill>
              <a:srgbClr val="7B2C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7406035" y="1028700"/>
            <a:ext cx="382562" cy="340002"/>
          </a:xfrm>
          <a:custGeom>
            <a:avLst/>
            <a:gdLst/>
            <a:ahLst/>
            <a:cxnLst/>
            <a:rect l="l" t="t" r="r" b="b"/>
            <a:pathLst>
              <a:path w="382562" h="340002">
                <a:moveTo>
                  <a:pt x="0" y="0"/>
                </a:moveTo>
                <a:lnTo>
                  <a:pt x="382562" y="0"/>
                </a:lnTo>
                <a:lnTo>
                  <a:pt x="382562" y="340002"/>
                </a:lnTo>
                <a:lnTo>
                  <a:pt x="0" y="340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5964734" y="-640854"/>
            <a:ext cx="4963120" cy="16892588"/>
          </a:xfrm>
          <a:custGeom>
            <a:avLst/>
            <a:gdLst/>
            <a:ahLst/>
            <a:cxnLst/>
            <a:rect l="l" t="t" r="r" b="b"/>
            <a:pathLst>
              <a:path w="4963120" h="16892588">
                <a:moveTo>
                  <a:pt x="0" y="0"/>
                </a:moveTo>
                <a:lnTo>
                  <a:pt x="4963120" y="0"/>
                </a:lnTo>
                <a:lnTo>
                  <a:pt x="4963120" y="16892588"/>
                </a:lnTo>
                <a:lnTo>
                  <a:pt x="0" y="16892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11107" t="-301" r="-30282"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2967358" y="7319642"/>
            <a:ext cx="2967358" cy="2967358"/>
          </a:xfrm>
          <a:custGeom>
            <a:avLst/>
            <a:gdLst/>
            <a:ahLst/>
            <a:cxnLst/>
            <a:rect l="l" t="t" r="r" b="b"/>
            <a:pathLst>
              <a:path w="2967358" h="2967358">
                <a:moveTo>
                  <a:pt x="0" y="0"/>
                </a:moveTo>
                <a:lnTo>
                  <a:pt x="2967358" y="0"/>
                </a:lnTo>
                <a:lnTo>
                  <a:pt x="2967358" y="2967358"/>
                </a:lnTo>
                <a:lnTo>
                  <a:pt x="0" y="2967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5737284" cy="4761946"/>
          </a:xfrm>
          <a:custGeom>
            <a:avLst/>
            <a:gdLst/>
            <a:ahLst/>
            <a:cxnLst/>
            <a:rect l="l" t="t" r="r" b="b"/>
            <a:pathLst>
              <a:path w="5737284" h="4761946">
                <a:moveTo>
                  <a:pt x="0" y="0"/>
                </a:moveTo>
                <a:lnTo>
                  <a:pt x="5737284" y="0"/>
                </a:lnTo>
                <a:lnTo>
                  <a:pt x="5737284" y="4761946"/>
                </a:lnTo>
                <a:lnTo>
                  <a:pt x="0" y="47619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34716" y="1198701"/>
            <a:ext cx="5057753" cy="2804811"/>
          </a:xfrm>
          <a:custGeom>
            <a:avLst/>
            <a:gdLst/>
            <a:ahLst/>
            <a:cxnLst/>
            <a:rect l="l" t="t" r="r" b="b"/>
            <a:pathLst>
              <a:path w="5057753" h="2804811">
                <a:moveTo>
                  <a:pt x="0" y="0"/>
                </a:moveTo>
                <a:lnTo>
                  <a:pt x="5057753" y="0"/>
                </a:lnTo>
                <a:lnTo>
                  <a:pt x="5057753" y="2804811"/>
                </a:lnTo>
                <a:lnTo>
                  <a:pt x="0" y="28048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650" b="-365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117978" y="3322320"/>
            <a:ext cx="10374560" cy="522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endParaRPr/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Modules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7B2C29"/>
              </a:solidFill>
              <a:latin typeface="Public Sans"/>
            </a:endParaRP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Accreditation Management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Assessment Management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Faculty Credentials Management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Program Review</a:t>
            </a:r>
          </a:p>
          <a:p>
            <a:pPr>
              <a:lnSpc>
                <a:spcPts val="4619"/>
              </a:lnSpc>
            </a:pPr>
            <a:r>
              <a:rPr lang="en-US" sz="3299">
                <a:solidFill>
                  <a:srgbClr val="7B2C29"/>
                </a:solidFill>
                <a:latin typeface="Public Sans"/>
              </a:rPr>
              <a:t>Strategic Plan Tracking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7B2C29"/>
              </a:solidFill>
              <a:latin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306925" y="8106525"/>
            <a:ext cx="5807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691C31"/>
                </a:solidFill>
                <a:latin typeface="Public San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306925" y="89515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691C31"/>
                </a:solidFill>
                <a:latin typeface="Public San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306925" y="75306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691C31"/>
                </a:solidFill>
                <a:latin typeface="Public Sans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08286" y="35202"/>
            <a:ext cx="1051543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0"/>
              </a:lnSpc>
            </a:pPr>
            <a:r>
              <a:rPr lang="en-US" sz="7300">
                <a:solidFill>
                  <a:srgbClr val="691C31"/>
                </a:solidFill>
                <a:latin typeface="Inria Serif"/>
              </a:rPr>
              <a:t>Accreditation Software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758612" y="5133975"/>
            <a:ext cx="10287000" cy="0"/>
          </a:xfrm>
          <a:prstGeom prst="line">
            <a:avLst/>
          </a:prstGeom>
          <a:ln w="19050" cap="rnd">
            <a:solidFill>
              <a:srgbClr val="F8F8F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7406035" y="1028700"/>
            <a:ext cx="382562" cy="340002"/>
          </a:xfrm>
          <a:custGeom>
            <a:avLst/>
            <a:gdLst/>
            <a:ahLst/>
            <a:cxnLst/>
            <a:rect l="l" t="t" r="r" b="b"/>
            <a:pathLst>
              <a:path w="382562" h="340002">
                <a:moveTo>
                  <a:pt x="0" y="0"/>
                </a:moveTo>
                <a:lnTo>
                  <a:pt x="382562" y="0"/>
                </a:lnTo>
                <a:lnTo>
                  <a:pt x="382562" y="340002"/>
                </a:lnTo>
                <a:lnTo>
                  <a:pt x="0" y="340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925229" y="7319642"/>
            <a:ext cx="2967358" cy="2967358"/>
          </a:xfrm>
          <a:custGeom>
            <a:avLst/>
            <a:gdLst/>
            <a:ahLst/>
            <a:cxnLst/>
            <a:rect l="l" t="t" r="r" b="b"/>
            <a:pathLst>
              <a:path w="2967358" h="2967358">
                <a:moveTo>
                  <a:pt x="0" y="0"/>
                </a:moveTo>
                <a:lnTo>
                  <a:pt x="2967358" y="0"/>
                </a:lnTo>
                <a:lnTo>
                  <a:pt x="2967358" y="2967358"/>
                </a:lnTo>
                <a:lnTo>
                  <a:pt x="0" y="2967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0137" y="6226054"/>
            <a:ext cx="14737481" cy="6064493"/>
          </a:xfrm>
          <a:custGeom>
            <a:avLst/>
            <a:gdLst/>
            <a:ahLst/>
            <a:cxnLst/>
            <a:rect l="l" t="t" r="r" b="b"/>
            <a:pathLst>
              <a:path w="14737481" h="6064493">
                <a:moveTo>
                  <a:pt x="0" y="0"/>
                </a:moveTo>
                <a:lnTo>
                  <a:pt x="14737482" y="0"/>
                </a:lnTo>
                <a:lnTo>
                  <a:pt x="14737482" y="6064492"/>
                </a:lnTo>
                <a:lnTo>
                  <a:pt x="0" y="60644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6732" r="-1979" b="-6896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306925" y="8106525"/>
            <a:ext cx="5807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8F8F8"/>
                </a:solidFill>
                <a:latin typeface="Public Sans"/>
              </a:rPr>
              <a:t>15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06925" y="89515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06925" y="7530695"/>
            <a:ext cx="5807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8F8"/>
                </a:solidFill>
                <a:latin typeface="Public Sans"/>
              </a:rPr>
              <a:t>14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0137" y="1517475"/>
            <a:ext cx="13952313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F8F8F8"/>
                </a:solidFill>
                <a:latin typeface="Inria Serif"/>
              </a:rPr>
              <a:t>Self-Study Information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6596" y="3416427"/>
            <a:ext cx="13952313" cy="74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8F8F8"/>
                </a:solidFill>
                <a:latin typeface="Public Sans"/>
              </a:rPr>
              <a:t>https://wwwcp.umes.edu/middlestates/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Inria Serif</vt:lpstr>
      <vt:lpstr>Arial</vt:lpstr>
      <vt:lpstr>Public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UMES Middle States Self-Study Update - December 12, 2023</dc:title>
  <dc:creator>Cotton, Corrie P</dc:creator>
  <cp:lastModifiedBy>Cotton, Corrie P</cp:lastModifiedBy>
  <cp:revision>1</cp:revision>
  <dcterms:created xsi:type="dcterms:W3CDTF">2006-08-16T00:00:00Z</dcterms:created>
  <dcterms:modified xsi:type="dcterms:W3CDTF">2023-12-12T15:37:06Z</dcterms:modified>
  <dc:identifier>DAF2v3fK390</dc:identifier>
</cp:coreProperties>
</file>