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57" r:id="rId5"/>
    <p:sldId id="258" r:id="rId6"/>
    <p:sldId id="259" r:id="rId7"/>
    <p:sldId id="273" r:id="rId8"/>
    <p:sldId id="274"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3" d="100"/>
          <a:sy n="73"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5ADA0F-FBB0-4B11-93EE-8246136A89E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249906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ADA0F-FBB0-4B11-93EE-8246136A89E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227451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ADA0F-FBB0-4B11-93EE-8246136A89E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283278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ADA0F-FBB0-4B11-93EE-8246136A89E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39445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ADA0F-FBB0-4B11-93EE-8246136A89E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10804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5ADA0F-FBB0-4B11-93EE-8246136A89E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188860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ADA0F-FBB0-4B11-93EE-8246136A89E6}"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96810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5ADA0F-FBB0-4B11-93EE-8246136A89E6}"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401892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ADA0F-FBB0-4B11-93EE-8246136A89E6}"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265451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ADA0F-FBB0-4B11-93EE-8246136A89E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70689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ADA0F-FBB0-4B11-93EE-8246136A89E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6FE51-BAC8-4E3B-98D3-7642680A1021}" type="slidenum">
              <a:rPr lang="en-US" smtClean="0"/>
              <a:t>‹#›</a:t>
            </a:fld>
            <a:endParaRPr lang="en-US"/>
          </a:p>
        </p:txBody>
      </p:sp>
    </p:spTree>
    <p:extLst>
      <p:ext uri="{BB962C8B-B14F-4D97-AF65-F5344CB8AC3E}">
        <p14:creationId xmlns:p14="http://schemas.microsoft.com/office/powerpoint/2010/main" val="59795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ADA0F-FBB0-4B11-93EE-8246136A89E6}"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FE51-BAC8-4E3B-98D3-7642680A1021}" type="slidenum">
              <a:rPr lang="en-US" smtClean="0"/>
              <a:t>‹#›</a:t>
            </a:fld>
            <a:endParaRPr lang="en-US"/>
          </a:p>
        </p:txBody>
      </p:sp>
    </p:spTree>
    <p:extLst>
      <p:ext uri="{BB962C8B-B14F-4D97-AF65-F5344CB8AC3E}">
        <p14:creationId xmlns:p14="http://schemas.microsoft.com/office/powerpoint/2010/main" val="4073900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mes.edu/football/" TargetMode="Externa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umes.edu/footbal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umes.edu/BMA/Pages/Faculty-Profiles/Dr--Bryant-C--Mitchell/" TargetMode="External"/><Relationship Id="rId2" Type="http://schemas.openxmlformats.org/officeDocument/2006/relationships/hyperlink" Target="https://www.youtube.com/watch?v=dpKoiCw6iRI&amp;feature=youtu.b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usmd.edu/usm/adminfinance/budget/tuitfees" TargetMode="External"/><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hyperlink" Target="http://www.usmd.edu/usm/adminfinance/budget/tuitfees.an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5" name="Picture 20">
            <a:extLst>
              <a:ext uri="{FF2B5EF4-FFF2-40B4-BE49-F238E27FC236}">
                <a16:creationId xmlns:a16="http://schemas.microsoft.com/office/drawing/2014/main" id="{9B862844-CBA5-495F-B71C-A7F92D367F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41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Rectangle 2">
            <a:extLst>
              <a:ext uri="{FF2B5EF4-FFF2-40B4-BE49-F238E27FC236}">
                <a16:creationId xmlns:a16="http://schemas.microsoft.com/office/drawing/2014/main" id="{FA244B43-1515-4ECC-BBEC-1CE7F351A0BC}"/>
              </a:ext>
            </a:extLst>
          </p:cNvPr>
          <p:cNvSpPr>
            <a:spLocks noChangeArrowheads="1"/>
          </p:cNvSpPr>
          <p:nvPr/>
        </p:nvSpPr>
        <p:spPr bwMode="auto">
          <a:xfrm>
            <a:off x="709448" y="1913950"/>
            <a:ext cx="4204137" cy="13427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a:bodyPr>
          <a:lstStyle/>
          <a:p>
            <a:pPr marL="0" marR="0" lvl="0" indent="0" algn="ctr" defTabSz="914400" fontAlgn="base">
              <a:lnSpc>
                <a:spcPct val="90000"/>
              </a:lnSpc>
              <a:spcBef>
                <a:spcPct val="0"/>
              </a:spcBef>
              <a:spcAft>
                <a:spcPts val="600"/>
              </a:spcAft>
              <a:buClrTx/>
              <a:buSzTx/>
              <a:tabLst/>
            </a:pPr>
            <a:r>
              <a:rPr kumimoji="0" lang="en-US" altLang="en-US" sz="3300" b="1" i="0" u="none" strike="noStrike" cap="none" normalizeH="0" baseline="0" dirty="0">
                <a:ln>
                  <a:noFill/>
                </a:ln>
                <a:effectLst/>
                <a:latin typeface="Times New Roman" panose="02020603050405020304" pitchFamily="18" charset="0"/>
                <a:ea typeface="+mj-ea"/>
                <a:cs typeface="Times New Roman" panose="02020603050405020304" pitchFamily="18" charset="0"/>
              </a:rPr>
              <a:t>Should UMES Athletics be Division III?</a:t>
            </a:r>
            <a:endParaRPr kumimoji="0" lang="en-US" altLang="en-US" sz="3300" b="0" i="0" u="none" strike="noStrike" cap="none" normalizeH="0" baseline="0" dirty="0">
              <a:ln>
                <a:noFill/>
              </a:ln>
              <a:effectLst/>
              <a:latin typeface="Times New Roman" panose="02020603050405020304" pitchFamily="18" charset="0"/>
              <a:ea typeface="+mj-ea"/>
              <a:cs typeface="Times New Roman" panose="02020603050405020304" pitchFamily="18" charset="0"/>
            </a:endParaRPr>
          </a:p>
          <a:p>
            <a:pPr marL="0" marR="0" lvl="0" indent="0" algn="ctr" defTabSz="914400" fontAlgn="base">
              <a:lnSpc>
                <a:spcPct val="90000"/>
              </a:lnSpc>
              <a:spcBef>
                <a:spcPct val="0"/>
              </a:spcBef>
              <a:spcAft>
                <a:spcPts val="600"/>
              </a:spcAft>
              <a:buClrTx/>
              <a:buSzTx/>
              <a:tabLst/>
            </a:pPr>
            <a:endParaRPr kumimoji="0" lang="en-US" altLang="en-US" sz="3300" b="0" i="0" u="none" strike="noStrike" cap="none" normalizeH="0" baseline="0" dirty="0">
              <a:ln>
                <a:noFill/>
              </a:ln>
              <a:effectLst/>
              <a:latin typeface="+mj-lt"/>
              <a:ea typeface="+mj-ea"/>
              <a:cs typeface="+mj-cs"/>
            </a:endParaRPr>
          </a:p>
        </p:txBody>
      </p:sp>
      <p:cxnSp>
        <p:nvCxnSpPr>
          <p:cNvPr id="72" name="Straight Connector 71">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B60A0410-8A9C-455D-9E07-CA3293229BF3}"/>
              </a:ext>
            </a:extLst>
          </p:cNvPr>
          <p:cNvSpPr>
            <a:spLocks noChangeArrowheads="1"/>
          </p:cNvSpPr>
          <p:nvPr/>
        </p:nvSpPr>
        <p:spPr bwMode="auto">
          <a:xfrm>
            <a:off x="525516" y="3417573"/>
            <a:ext cx="5031222" cy="26198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p>
            <a:pPr marR="0" lvl="0" defTabSz="914400" fontAlgn="base">
              <a:lnSpc>
                <a:spcPct val="90000"/>
              </a:lnSpc>
              <a:spcBef>
                <a:spcPct val="0"/>
              </a:spcBef>
              <a:spcAft>
                <a:spcPts val="600"/>
              </a:spcAft>
              <a:buClrTx/>
              <a:buSzTx/>
              <a:tabLst/>
            </a:pPr>
            <a:r>
              <a:rPr kumimoji="0" lang="en-US" altLang="en-US" sz="1400" b="1" i="0" u="none" strike="noStrike" cap="none" normalizeH="0" baseline="0" dirty="0">
                <a:ln>
                  <a:noFill/>
                </a:ln>
                <a:effectLst/>
                <a:latin typeface="Times New Roman" panose="02020603050405020304" pitchFamily="18" charset="0"/>
                <a:cs typeface="Times New Roman" panose="02020603050405020304" pitchFamily="18" charset="0"/>
              </a:rPr>
              <a:t>Date:	</a:t>
            </a: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11/17/19</a:t>
            </a:r>
          </a:p>
          <a:p>
            <a:pPr marR="0" lvl="0" defTabSz="914400" fontAlgn="base">
              <a:lnSpc>
                <a:spcPct val="90000"/>
              </a:lnSpc>
              <a:spcBef>
                <a:spcPct val="0"/>
              </a:spcBef>
              <a:spcAft>
                <a:spcPts val="600"/>
              </a:spcAft>
              <a:buClrTx/>
              <a:buSzTx/>
              <a:tabLst/>
            </a:pPr>
            <a:r>
              <a:rPr kumimoji="0" lang="en-US" altLang="en-US" sz="1400" b="1" i="0" u="none" strike="noStrike" cap="none" normalizeH="0" baseline="0" dirty="0">
                <a:ln>
                  <a:noFill/>
                </a:ln>
                <a:effectLst/>
                <a:latin typeface="Times New Roman" panose="02020603050405020304" pitchFamily="18" charset="0"/>
                <a:cs typeface="Times New Roman" panose="02020603050405020304" pitchFamily="18" charset="0"/>
              </a:rPr>
              <a:t>To: 	</a:t>
            </a: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UMES Community</a:t>
            </a:r>
          </a:p>
          <a:p>
            <a:pPr marR="0" lvl="0" defTabSz="914400" fontAlgn="base">
              <a:lnSpc>
                <a:spcPct val="90000"/>
              </a:lnSpc>
              <a:spcBef>
                <a:spcPct val="0"/>
              </a:spcBef>
              <a:spcAft>
                <a:spcPts val="600"/>
              </a:spcAft>
              <a:buClrTx/>
              <a:buSzTx/>
              <a:tabLst/>
            </a:pPr>
            <a:r>
              <a:rPr kumimoji="0" lang="en-US" altLang="en-US" sz="1400" b="1" i="0" u="none" strike="noStrike" cap="none" normalizeH="0" baseline="0" dirty="0">
                <a:ln>
                  <a:noFill/>
                </a:ln>
                <a:effectLst/>
                <a:latin typeface="Times New Roman" panose="02020603050405020304" pitchFamily="18" charset="0"/>
                <a:cs typeface="Times New Roman" panose="02020603050405020304" pitchFamily="18" charset="0"/>
              </a:rPr>
              <a:t>From:	</a:t>
            </a: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Dr. Bryant C. Mitchell (Football 1975 to 1977)</a:t>
            </a:r>
          </a:p>
          <a:p>
            <a:pPr marR="0" lvl="0" defTabSz="914400" fontAlgn="base">
              <a:lnSpc>
                <a:spcPct val="90000"/>
              </a:lnSpc>
              <a:spcBef>
                <a:spcPct val="0"/>
              </a:spcBef>
              <a:spcAft>
                <a:spcPts val="600"/>
              </a:spcAft>
              <a:buClrTx/>
              <a:buSzTx/>
              <a:tabLst/>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Associate Professor of Management</a:t>
            </a:r>
          </a:p>
          <a:p>
            <a:pPr marR="0" lvl="0" defTabSz="914400" fontAlgn="base">
              <a:lnSpc>
                <a:spcPct val="90000"/>
              </a:lnSpc>
              <a:spcBef>
                <a:spcPct val="0"/>
              </a:spcBef>
              <a:spcAft>
                <a:spcPts val="600"/>
              </a:spcAft>
              <a:buClrTx/>
              <a:buSzTx/>
              <a:tabLst/>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University of Maryland Eastern Shore</a:t>
            </a:r>
          </a:p>
          <a:p>
            <a:pPr marR="0" lvl="0" defTabSz="914400" fontAlgn="base">
              <a:lnSpc>
                <a:spcPct val="90000"/>
              </a:lnSpc>
              <a:spcBef>
                <a:spcPct val="0"/>
              </a:spcBef>
              <a:spcAft>
                <a:spcPts val="600"/>
              </a:spcAft>
              <a:buClrTx/>
              <a:buSzTx/>
              <a:tabLst/>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Department of Business, Management &amp; Accounting</a:t>
            </a:r>
          </a:p>
          <a:p>
            <a:pPr marR="0" lvl="0" defTabSz="914400" fontAlgn="base">
              <a:lnSpc>
                <a:spcPct val="90000"/>
              </a:lnSpc>
              <a:spcBef>
                <a:spcPct val="0"/>
              </a:spcBef>
              <a:spcAft>
                <a:spcPts val="600"/>
              </a:spcAft>
              <a:buClrTx/>
              <a:buSzTx/>
              <a:tabLst/>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1122 </a:t>
            </a:r>
            <a:r>
              <a:rPr kumimoji="0" lang="en-US" altLang="en-US" sz="1400" i="0" u="none" strike="noStrike" cap="none" normalizeH="0" baseline="0" dirty="0" err="1">
                <a:ln>
                  <a:noFill/>
                </a:ln>
                <a:effectLst/>
                <a:latin typeface="Times New Roman" panose="02020603050405020304" pitchFamily="18" charset="0"/>
                <a:cs typeface="Times New Roman" panose="02020603050405020304" pitchFamily="18" charset="0"/>
              </a:rPr>
              <a:t>Kiah</a:t>
            </a: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Hall</a:t>
            </a:r>
          </a:p>
          <a:p>
            <a:pPr marR="0" lvl="0" defTabSz="914400" fontAlgn="base">
              <a:lnSpc>
                <a:spcPct val="90000"/>
              </a:lnSpc>
              <a:spcBef>
                <a:spcPct val="0"/>
              </a:spcBef>
              <a:spcAft>
                <a:spcPts val="600"/>
              </a:spcAft>
              <a:buClrTx/>
              <a:buSzTx/>
              <a:tabLst/>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Princess Anne, Maryland 21853</a:t>
            </a:r>
          </a:p>
          <a:p>
            <a:pPr marR="0" lvl="0" defTabSz="914400" fontAlgn="base">
              <a:lnSpc>
                <a:spcPct val="90000"/>
              </a:lnSpc>
              <a:spcBef>
                <a:spcPct val="0"/>
              </a:spcBef>
              <a:spcAft>
                <a:spcPts val="600"/>
              </a:spcAft>
              <a:buClrTx/>
              <a:buSzTx/>
              <a:tabLst/>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(410)603-9670</a:t>
            </a:r>
          </a:p>
          <a:p>
            <a:pPr marR="0" lvl="0" defTabSz="914400" fontAlgn="base">
              <a:lnSpc>
                <a:spcPct val="90000"/>
              </a:lnSpc>
              <a:spcBef>
                <a:spcPct val="0"/>
              </a:spcBef>
              <a:spcAft>
                <a:spcPts val="600"/>
              </a:spcAft>
              <a:buClrTx/>
              <a:buSzTx/>
              <a:tabLst/>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hlinkClick r:id="rId3"/>
              </a:rPr>
              <a:t>https://www.umes.edu/football/</a:t>
            </a:r>
            <a:endPar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1100" b="0" i="0" u="none" strike="noStrike" cap="none" normalizeH="0" baseline="0" dirty="0">
              <a:ln>
                <a:noFill/>
              </a:ln>
              <a:effectLst/>
            </a:endParaRPr>
          </a:p>
        </p:txBody>
      </p:sp>
    </p:spTree>
    <p:extLst>
      <p:ext uri="{BB962C8B-B14F-4D97-AF65-F5344CB8AC3E}">
        <p14:creationId xmlns:p14="http://schemas.microsoft.com/office/powerpoint/2010/main" val="110598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D5E7C9A-C0EB-4F55-8477-6FA804052132}"/>
              </a:ext>
            </a:extLst>
          </p:cNvPr>
          <p:cNvPicPr>
            <a:picLocks noChangeAspect="1"/>
          </p:cNvPicPr>
          <p:nvPr/>
        </p:nvPicPr>
        <p:blipFill>
          <a:blip r:embed="rId2"/>
          <a:stretch>
            <a:fillRect/>
          </a:stretch>
        </p:blipFill>
        <p:spPr>
          <a:xfrm>
            <a:off x="1637866" y="643467"/>
            <a:ext cx="8916267" cy="5571066"/>
          </a:xfrm>
          <a:prstGeom prst="rect">
            <a:avLst/>
          </a:prstGeom>
        </p:spPr>
      </p:pic>
    </p:spTree>
    <p:extLst>
      <p:ext uri="{BB962C8B-B14F-4D97-AF65-F5344CB8AC3E}">
        <p14:creationId xmlns:p14="http://schemas.microsoft.com/office/powerpoint/2010/main" val="32517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BD0C1BE-086B-4250-BCC1-DA7159331956}"/>
              </a:ext>
            </a:extLst>
          </p:cNvPr>
          <p:cNvPicPr>
            <a:picLocks noChangeAspect="1"/>
          </p:cNvPicPr>
          <p:nvPr/>
        </p:nvPicPr>
        <p:blipFill>
          <a:blip r:embed="rId2"/>
          <a:stretch>
            <a:fillRect/>
          </a:stretch>
        </p:blipFill>
        <p:spPr>
          <a:xfrm>
            <a:off x="1547446" y="643467"/>
            <a:ext cx="9143999" cy="5571066"/>
          </a:xfrm>
          <a:prstGeom prst="rect">
            <a:avLst/>
          </a:prstGeom>
        </p:spPr>
      </p:pic>
    </p:spTree>
    <p:extLst>
      <p:ext uri="{BB962C8B-B14F-4D97-AF65-F5344CB8AC3E}">
        <p14:creationId xmlns:p14="http://schemas.microsoft.com/office/powerpoint/2010/main" val="411072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204CCD-1D0D-46DF-97D4-8EC7A18602A6}"/>
              </a:ext>
            </a:extLst>
          </p:cNvPr>
          <p:cNvPicPr>
            <a:picLocks noChangeAspect="1"/>
          </p:cNvPicPr>
          <p:nvPr/>
        </p:nvPicPr>
        <p:blipFill>
          <a:blip r:embed="rId2"/>
          <a:stretch>
            <a:fillRect/>
          </a:stretch>
        </p:blipFill>
        <p:spPr>
          <a:xfrm>
            <a:off x="1533378" y="717452"/>
            <a:ext cx="9129933" cy="5416062"/>
          </a:xfrm>
          <a:prstGeom prst="rect">
            <a:avLst/>
          </a:prstGeom>
        </p:spPr>
      </p:pic>
    </p:spTree>
    <p:extLst>
      <p:ext uri="{BB962C8B-B14F-4D97-AF65-F5344CB8AC3E}">
        <p14:creationId xmlns:p14="http://schemas.microsoft.com/office/powerpoint/2010/main" val="16287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C0C2A1-410A-46A8-B4DF-49CB28CC546F}"/>
              </a:ext>
            </a:extLst>
          </p:cNvPr>
          <p:cNvPicPr>
            <a:picLocks noChangeAspect="1"/>
          </p:cNvPicPr>
          <p:nvPr/>
        </p:nvPicPr>
        <p:blipFill>
          <a:blip r:embed="rId2"/>
          <a:stretch>
            <a:fillRect/>
          </a:stretch>
        </p:blipFill>
        <p:spPr>
          <a:xfrm>
            <a:off x="1491176" y="661182"/>
            <a:ext cx="9228406" cy="5730850"/>
          </a:xfrm>
          <a:prstGeom prst="rect">
            <a:avLst/>
          </a:prstGeom>
        </p:spPr>
      </p:pic>
    </p:spTree>
    <p:extLst>
      <p:ext uri="{BB962C8B-B14F-4D97-AF65-F5344CB8AC3E}">
        <p14:creationId xmlns:p14="http://schemas.microsoft.com/office/powerpoint/2010/main" val="141199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B5E449B-B812-4494-B779-4FD7B0091690}"/>
              </a:ext>
            </a:extLst>
          </p:cNvPr>
          <p:cNvPicPr>
            <a:picLocks noChangeAspect="1"/>
          </p:cNvPicPr>
          <p:nvPr/>
        </p:nvPicPr>
        <p:blipFill>
          <a:blip r:embed="rId2"/>
          <a:stretch>
            <a:fillRect/>
          </a:stretch>
        </p:blipFill>
        <p:spPr>
          <a:xfrm>
            <a:off x="1491175" y="956604"/>
            <a:ext cx="9200271" cy="4248442"/>
          </a:xfrm>
          <a:prstGeom prst="rect">
            <a:avLst/>
          </a:prstGeom>
        </p:spPr>
      </p:pic>
    </p:spTree>
    <p:extLst>
      <p:ext uri="{BB962C8B-B14F-4D97-AF65-F5344CB8AC3E}">
        <p14:creationId xmlns:p14="http://schemas.microsoft.com/office/powerpoint/2010/main" val="426161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D8FA16E-3633-4BA9-96B1-347020FCF216}"/>
              </a:ext>
            </a:extLst>
          </p:cNvPr>
          <p:cNvPicPr>
            <a:picLocks noChangeAspect="1"/>
          </p:cNvPicPr>
          <p:nvPr/>
        </p:nvPicPr>
        <p:blipFill>
          <a:blip r:embed="rId2"/>
          <a:stretch>
            <a:fillRect/>
          </a:stretch>
        </p:blipFill>
        <p:spPr>
          <a:xfrm>
            <a:off x="1519311" y="643467"/>
            <a:ext cx="9144000" cy="5571066"/>
          </a:xfrm>
          <a:prstGeom prst="rect">
            <a:avLst/>
          </a:prstGeom>
        </p:spPr>
      </p:pic>
    </p:spTree>
    <p:extLst>
      <p:ext uri="{BB962C8B-B14F-4D97-AF65-F5344CB8AC3E}">
        <p14:creationId xmlns:p14="http://schemas.microsoft.com/office/powerpoint/2010/main" val="115874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D6E5674-7C81-48A7-8971-80057656E17D}"/>
              </a:ext>
            </a:extLst>
          </p:cNvPr>
          <p:cNvPicPr>
            <a:picLocks noChangeAspect="1"/>
          </p:cNvPicPr>
          <p:nvPr/>
        </p:nvPicPr>
        <p:blipFill>
          <a:blip r:embed="rId2"/>
          <a:stretch>
            <a:fillRect/>
          </a:stretch>
        </p:blipFill>
        <p:spPr>
          <a:xfrm>
            <a:off x="1519311" y="643467"/>
            <a:ext cx="9158067" cy="5571066"/>
          </a:xfrm>
          <a:prstGeom prst="rect">
            <a:avLst/>
          </a:prstGeom>
        </p:spPr>
      </p:pic>
    </p:spTree>
    <p:extLst>
      <p:ext uri="{BB962C8B-B14F-4D97-AF65-F5344CB8AC3E}">
        <p14:creationId xmlns:p14="http://schemas.microsoft.com/office/powerpoint/2010/main" val="296125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EE3AAE5-3C97-4669-A812-090A70F732A7}"/>
              </a:ext>
            </a:extLst>
          </p:cNvPr>
          <p:cNvPicPr>
            <a:picLocks noChangeAspect="1"/>
          </p:cNvPicPr>
          <p:nvPr/>
        </p:nvPicPr>
        <p:blipFill>
          <a:blip r:embed="rId2"/>
          <a:stretch>
            <a:fillRect/>
          </a:stretch>
        </p:blipFill>
        <p:spPr>
          <a:xfrm>
            <a:off x="1547445" y="643467"/>
            <a:ext cx="9115865" cy="5571066"/>
          </a:xfrm>
          <a:prstGeom prst="rect">
            <a:avLst/>
          </a:prstGeom>
        </p:spPr>
      </p:pic>
    </p:spTree>
    <p:extLst>
      <p:ext uri="{BB962C8B-B14F-4D97-AF65-F5344CB8AC3E}">
        <p14:creationId xmlns:p14="http://schemas.microsoft.com/office/powerpoint/2010/main" val="200906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9FDA7C7-2F12-4D1A-A584-AC48A64C063A}"/>
              </a:ext>
            </a:extLst>
          </p:cNvPr>
          <p:cNvPicPr>
            <a:picLocks noChangeAspect="1"/>
          </p:cNvPicPr>
          <p:nvPr/>
        </p:nvPicPr>
        <p:blipFill>
          <a:blip r:embed="rId2"/>
          <a:stretch>
            <a:fillRect/>
          </a:stretch>
        </p:blipFill>
        <p:spPr>
          <a:xfrm>
            <a:off x="1533378" y="643467"/>
            <a:ext cx="9158068" cy="5571066"/>
          </a:xfrm>
          <a:prstGeom prst="rect">
            <a:avLst/>
          </a:prstGeom>
        </p:spPr>
      </p:pic>
    </p:spTree>
    <p:extLst>
      <p:ext uri="{BB962C8B-B14F-4D97-AF65-F5344CB8AC3E}">
        <p14:creationId xmlns:p14="http://schemas.microsoft.com/office/powerpoint/2010/main" val="86724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17247B-B1D3-403A-9E31-08B9635985BA}"/>
              </a:ext>
            </a:extLst>
          </p:cNvPr>
          <p:cNvPicPr>
            <a:picLocks noChangeAspect="1"/>
          </p:cNvPicPr>
          <p:nvPr/>
        </p:nvPicPr>
        <p:blipFill>
          <a:blip r:embed="rId2"/>
          <a:stretch>
            <a:fillRect/>
          </a:stretch>
        </p:blipFill>
        <p:spPr>
          <a:xfrm>
            <a:off x="1505243" y="643467"/>
            <a:ext cx="9186203" cy="5571066"/>
          </a:xfrm>
          <a:prstGeom prst="rect">
            <a:avLst/>
          </a:prstGeom>
        </p:spPr>
      </p:pic>
    </p:spTree>
    <p:extLst>
      <p:ext uri="{BB962C8B-B14F-4D97-AF65-F5344CB8AC3E}">
        <p14:creationId xmlns:p14="http://schemas.microsoft.com/office/powerpoint/2010/main" val="293823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44946F-9030-460A-8079-4E17083339EA}"/>
              </a:ext>
            </a:extLst>
          </p:cNvPr>
          <p:cNvSpPr txBox="1"/>
          <p:nvPr/>
        </p:nvSpPr>
        <p:spPr>
          <a:xfrm>
            <a:off x="829994" y="1505242"/>
            <a:ext cx="11015003" cy="369332"/>
          </a:xfrm>
          <a:prstGeom prst="rect">
            <a:avLst/>
          </a:prstGeom>
          <a:noFill/>
        </p:spPr>
        <p:txBody>
          <a:bodyPr wrap="square" rtlCol="0">
            <a:spAutoFit/>
          </a:bodyPr>
          <a:lstStyle/>
          <a:p>
            <a:endParaRPr lang="en-US" dirty="0"/>
          </a:p>
        </p:txBody>
      </p:sp>
      <p:sp>
        <p:nvSpPr>
          <p:cNvPr id="5" name="Rectangle 3">
            <a:extLst>
              <a:ext uri="{FF2B5EF4-FFF2-40B4-BE49-F238E27FC236}">
                <a16:creationId xmlns:a16="http://schemas.microsoft.com/office/drawing/2014/main" id="{CF076D77-8387-4439-817C-195CBB9EDFD6}"/>
              </a:ext>
            </a:extLst>
          </p:cNvPr>
          <p:cNvSpPr>
            <a:spLocks noChangeArrowheads="1"/>
          </p:cNvSpPr>
          <p:nvPr/>
        </p:nvSpPr>
        <p:spPr bwMode="auto">
          <a:xfrm>
            <a:off x="1074057" y="1057636"/>
            <a:ext cx="1001485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lang="en-US" altLang="en-US" sz="1400" dirty="0">
                <a:solidFill>
                  <a:srgbClr val="222222"/>
                </a:solidFill>
                <a:latin typeface="Times New Roman" panose="02020603050405020304" pitchFamily="18" charset="0"/>
                <a:cs typeface="Times New Roman" panose="02020603050405020304" pitchFamily="18" charset="0"/>
              </a:rPr>
              <a:t>Dear Fellow Hawks</a:t>
            </a:r>
            <a:r>
              <a:rPr kumimoji="0" lang="en-US" altLang="en-US" sz="1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a:t>
            </a:r>
          </a:p>
          <a:p>
            <a:pPr lvl="0" algn="just" defTabSz="914400"/>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Peace and Blessings be upon you. I am more and more convinced that our current athletics strategy is to the detriment of our all the constituents of UMES. This is particularly true in the case of our students who pay $1042 a year to primarily to support our ill-fated men’s basketball program. UMES men's basketball program has averaged only 8 wins and 23 losses over the last twenty years. Included in this presentation is my analysis of the potential benefits of UMES moving to Division II.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More importantly, my sense is that such a move represents a unique opportunity to us to create a real rivalry between Salisbury and UMES. Such a rivalry could be extended to Coppin State, thus enabling us to potentially create a Maryland based Division III conference to the benefits on all three institutions</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Some of the benefits of DIII are:</a:t>
            </a:r>
          </a:p>
          <a:p>
            <a:pPr marL="0" marR="0" lvl="0" indent="0" algn="just" defTabSz="914400" rtl="0" eaLnBrk="0" fontAlgn="base" latinLnBrk="0" hangingPunct="0">
              <a:lnSpc>
                <a:spcPct val="100000"/>
              </a:lnSpc>
              <a:spcBef>
                <a:spcPct val="0"/>
              </a:spcBef>
              <a:spcAft>
                <a:spcPct val="0"/>
              </a:spcAft>
              <a:buClrTx/>
              <a:buSzTx/>
              <a:tabLst/>
            </a:pPr>
            <a:endParaRPr lang="en-US" altLang="en-US" sz="1400" dirty="0">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Division III student-athletes play college sports for reasons that go beyond guaranteed scholarships and extensive media coverage they could expect to receive at larger schools. These individuals recognize that the student part of their title always comes first, and they value the whole educational experience. But there are many additional elements that make Division III appealing to more than 170,000 participating student-athletes at 444 institutions.</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400" dirty="0">
              <a:solidFill>
                <a:srgbClr val="222222"/>
              </a:solidFill>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viewpoint of Division III student-athletes is that they want first and foremost the opportunity to develop themselves in mind, body and soul. Division III student-athletes seek to refine their skills and excellence both in the classroom and on the field. They seek long-term knowledge and improvement by keeping the perspective that school comes first.</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400" dirty="0">
              <a:solidFill>
                <a:srgbClr val="222222"/>
              </a:solidFill>
              <a:latin typeface="Times New Roman" panose="02020603050405020304" pitchFamily="18" charset="0"/>
              <a:cs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For example, unlike Division I and II institutions, Division III members are prohibited from offering athletic scholarships. This restriction does not mean student-athletes lack possible financial assistance opportunities, however. Schools can provide merit scholarships based on academics and non-athletic co-curricular activities, which treats all eligible students equally.</a:t>
            </a:r>
            <a:endParaRPr kumimoji="0" lang="en-US" altLang="en-US" sz="1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82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96BCC50-5100-4D95-82D2-7D563BFEBD3E}"/>
              </a:ext>
            </a:extLst>
          </p:cNvPr>
          <p:cNvPicPr>
            <a:picLocks noChangeAspect="1"/>
          </p:cNvPicPr>
          <p:nvPr/>
        </p:nvPicPr>
        <p:blipFill>
          <a:blip r:embed="rId2"/>
          <a:stretch>
            <a:fillRect/>
          </a:stretch>
        </p:blipFill>
        <p:spPr>
          <a:xfrm>
            <a:off x="1533378" y="643467"/>
            <a:ext cx="9144000" cy="5571066"/>
          </a:xfrm>
          <a:prstGeom prst="rect">
            <a:avLst/>
          </a:prstGeom>
        </p:spPr>
      </p:pic>
    </p:spTree>
    <p:extLst>
      <p:ext uri="{BB962C8B-B14F-4D97-AF65-F5344CB8AC3E}">
        <p14:creationId xmlns:p14="http://schemas.microsoft.com/office/powerpoint/2010/main" val="359270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3C4272-9006-4FE3-A0F8-10F1455B4105}"/>
              </a:ext>
            </a:extLst>
          </p:cNvPr>
          <p:cNvSpPr>
            <a:spLocks noGrp="1"/>
          </p:cNvSpPr>
          <p:nvPr>
            <p:ph type="title"/>
          </p:nvPr>
        </p:nvSpPr>
        <p:spPr>
          <a:xfrm>
            <a:off x="2555631" y="1441938"/>
            <a:ext cx="7080738" cy="3974124"/>
          </a:xfrm>
        </p:spPr>
        <p:txBody>
          <a:bodyPr>
            <a:normAutofit/>
          </a:bodyPr>
          <a:lstStyle/>
          <a:p>
            <a:pPr algn="ctr"/>
            <a:r>
              <a:rPr lang="en-US" sz="3400">
                <a:solidFill>
                  <a:schemeClr val="bg1">
                    <a:lumMod val="95000"/>
                    <a:lumOff val="5000"/>
                  </a:schemeClr>
                </a:solidFill>
              </a:rPr>
              <a:t> </a:t>
            </a:r>
            <a:br>
              <a:rPr lang="en-US" sz="3400">
                <a:solidFill>
                  <a:schemeClr val="bg1">
                    <a:lumMod val="95000"/>
                    <a:lumOff val="5000"/>
                  </a:schemeClr>
                </a:solidFill>
              </a:rPr>
            </a:br>
            <a:r>
              <a:rPr lang="en-US" sz="3400" b="1">
                <a:solidFill>
                  <a:schemeClr val="bg1">
                    <a:lumMod val="95000"/>
                    <a:lumOff val="5000"/>
                  </a:schemeClr>
                </a:solidFill>
                <a:latin typeface="Times New Roman" panose="02020603050405020304" pitchFamily="18" charset="0"/>
                <a:cs typeface="Times New Roman" panose="02020603050405020304" pitchFamily="18" charset="0"/>
              </a:rPr>
              <a:t>For more information about Hawk Football</a:t>
            </a:r>
            <a:r>
              <a:rPr lang="en-US" sz="3400">
                <a:solidFill>
                  <a:schemeClr val="bg1">
                    <a:lumMod val="95000"/>
                    <a:lumOff val="5000"/>
                  </a:schemeClr>
                </a:solidFill>
                <a:latin typeface="Times New Roman" panose="02020603050405020304" pitchFamily="18" charset="0"/>
                <a:cs typeface="Times New Roman" panose="02020603050405020304" pitchFamily="18" charset="0"/>
              </a:rPr>
              <a:t/>
            </a:r>
            <a:br>
              <a:rPr lang="en-US" sz="3400">
                <a:solidFill>
                  <a:schemeClr val="bg1">
                    <a:lumMod val="95000"/>
                    <a:lumOff val="5000"/>
                  </a:schemeClr>
                </a:solidFill>
                <a:latin typeface="Times New Roman" panose="02020603050405020304" pitchFamily="18" charset="0"/>
                <a:cs typeface="Times New Roman" panose="02020603050405020304" pitchFamily="18" charset="0"/>
              </a:rPr>
            </a:br>
            <a:r>
              <a:rPr lang="en-US" sz="3400">
                <a:solidFill>
                  <a:schemeClr val="bg1">
                    <a:lumMod val="95000"/>
                    <a:lumOff val="5000"/>
                  </a:schemeClr>
                </a:solidFill>
                <a:latin typeface="Times New Roman" panose="02020603050405020304" pitchFamily="18" charset="0"/>
                <a:cs typeface="Times New Roman" panose="02020603050405020304" pitchFamily="18" charset="0"/>
              </a:rPr>
              <a:t/>
            </a:r>
            <a:br>
              <a:rPr lang="en-US" sz="3400">
                <a:solidFill>
                  <a:schemeClr val="bg1">
                    <a:lumMod val="95000"/>
                    <a:lumOff val="5000"/>
                  </a:schemeClr>
                </a:solidFill>
                <a:latin typeface="Times New Roman" panose="02020603050405020304" pitchFamily="18" charset="0"/>
                <a:cs typeface="Times New Roman" panose="02020603050405020304" pitchFamily="18" charset="0"/>
              </a:rPr>
            </a:br>
            <a:r>
              <a:rPr lang="en-US" sz="3400" b="1">
                <a:solidFill>
                  <a:schemeClr val="bg1">
                    <a:lumMod val="95000"/>
                    <a:lumOff val="5000"/>
                  </a:schemeClr>
                </a:solidFill>
                <a:latin typeface="Times New Roman" panose="02020603050405020304" pitchFamily="18" charset="0"/>
                <a:cs typeface="Times New Roman" panose="02020603050405020304" pitchFamily="18" charset="0"/>
              </a:rPr>
              <a:t>Please visit</a:t>
            </a:r>
            <a:br>
              <a:rPr lang="en-US" sz="3400" b="1">
                <a:solidFill>
                  <a:schemeClr val="bg1">
                    <a:lumMod val="95000"/>
                    <a:lumOff val="5000"/>
                  </a:schemeClr>
                </a:solidFill>
                <a:latin typeface="Times New Roman" panose="02020603050405020304" pitchFamily="18" charset="0"/>
                <a:cs typeface="Times New Roman" panose="02020603050405020304" pitchFamily="18" charset="0"/>
              </a:rPr>
            </a:br>
            <a:r>
              <a:rPr lang="en-US" sz="3400">
                <a:solidFill>
                  <a:schemeClr val="bg1">
                    <a:lumMod val="95000"/>
                    <a:lumOff val="5000"/>
                  </a:schemeClr>
                </a:solidFill>
                <a:latin typeface="Times New Roman" panose="02020603050405020304" pitchFamily="18" charset="0"/>
                <a:cs typeface="Times New Roman" panose="02020603050405020304" pitchFamily="18" charset="0"/>
              </a:rPr>
              <a:t/>
            </a:r>
            <a:br>
              <a:rPr lang="en-US" sz="3400">
                <a:solidFill>
                  <a:schemeClr val="bg1">
                    <a:lumMod val="95000"/>
                    <a:lumOff val="5000"/>
                  </a:schemeClr>
                </a:solidFill>
                <a:latin typeface="Times New Roman" panose="02020603050405020304" pitchFamily="18" charset="0"/>
                <a:cs typeface="Times New Roman" panose="02020603050405020304" pitchFamily="18" charset="0"/>
              </a:rPr>
            </a:br>
            <a:r>
              <a:rPr lang="en-US" sz="3400" b="1" u="sng">
                <a:solidFill>
                  <a:schemeClr val="bg1">
                    <a:lumMod val="95000"/>
                    <a:lumOff val="5000"/>
                  </a:schemeClr>
                </a:solidFill>
                <a:latin typeface="Times New Roman" panose="02020603050405020304" pitchFamily="18" charset="0"/>
                <a:cs typeface="Times New Roman" panose="02020603050405020304" pitchFamily="18" charset="0"/>
                <a:hlinkClick r:id="rId2"/>
              </a:rPr>
              <a:t>www.umes.edu/football</a:t>
            </a:r>
            <a:r>
              <a:rPr lang="en-US" sz="3400">
                <a:solidFill>
                  <a:schemeClr val="bg1">
                    <a:lumMod val="95000"/>
                    <a:lumOff val="5000"/>
                  </a:schemeClr>
                </a:solidFill>
                <a:latin typeface="Times New Roman" panose="02020603050405020304" pitchFamily="18" charset="0"/>
                <a:cs typeface="Times New Roman" panose="02020603050405020304" pitchFamily="18" charset="0"/>
              </a:rPr>
              <a:t/>
            </a:r>
            <a:br>
              <a:rPr lang="en-US" sz="3400">
                <a:solidFill>
                  <a:schemeClr val="bg1">
                    <a:lumMod val="95000"/>
                    <a:lumOff val="5000"/>
                  </a:schemeClr>
                </a:solidFill>
                <a:latin typeface="Times New Roman" panose="02020603050405020304" pitchFamily="18" charset="0"/>
                <a:cs typeface="Times New Roman" panose="02020603050405020304" pitchFamily="18" charset="0"/>
              </a:rPr>
            </a:br>
            <a:endParaRPr lang="en-US" sz="340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3452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81C41-FACA-44DA-8739-34C5C541159F}"/>
              </a:ext>
            </a:extLst>
          </p:cNvPr>
          <p:cNvSpPr/>
          <p:nvPr/>
        </p:nvSpPr>
        <p:spPr>
          <a:xfrm>
            <a:off x="1074057" y="772651"/>
            <a:ext cx="9840686" cy="5478423"/>
          </a:xfrm>
          <a:prstGeom prst="rect">
            <a:avLst/>
          </a:prstGeom>
        </p:spPr>
        <p:txBody>
          <a:bodyPr wrap="square">
            <a:spAutoFit/>
          </a:bodyPr>
          <a:lstStyle/>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Finally, it is my strong conviction that football was and remains to be a critical component of the UMES story. Further, we believe it is essential to revisit our history in order to gain a full understanding of the enormous benefits of sponsoring an intercollegiate football program to the institution, its students, its alumni and the community at-large. We feel that we have a very unique story that cries out to be told and that the telling of this story in no way diminishes the outstanding accomplishments of the heroic men and women of other eras in the arts, sciences or other aspects of the UMES story. Below is a link to the rough cut of our documentary project marketing short.</a:t>
            </a:r>
          </a:p>
          <a:p>
            <a:pPr lvl="0" algn="just" defTabSz="914400" eaLnBrk="0" fontAlgn="base" hangingPunct="0">
              <a:spcBef>
                <a:spcPct val="0"/>
              </a:spcBef>
              <a:spcAft>
                <a:spcPct val="0"/>
              </a:spcAft>
            </a:pP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FF"/>
                </a:solidFill>
                <a:latin typeface="Times New Roman" panose="02020603050405020304" pitchFamily="18" charset="0"/>
                <a:cs typeface="Times New Roman" panose="02020603050405020304" pitchFamily="18" charset="0"/>
                <a:hlinkClick r:id="rId2"/>
              </a:rPr>
              <a:t>https://www.youtube.com/watch?v=dpKoiCw6iRI&amp;feature=youtu.be</a:t>
            </a:r>
            <a:endParaRPr lang="en-US" altLang="en-US" sz="1400" dirty="0">
              <a:solidFill>
                <a:srgbClr val="0000FF"/>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I would be delighted to elaborate on this proposal should you feel further discussion is merited.</a:t>
            </a:r>
          </a:p>
          <a:p>
            <a:pPr lvl="0" algn="just" defTabSz="914400" eaLnBrk="0" fontAlgn="base" hangingPunct="0">
              <a:spcBef>
                <a:spcPct val="0"/>
              </a:spcBef>
              <a:spcAft>
                <a:spcPct val="0"/>
              </a:spcAft>
            </a:pP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Should you have any questions, please advise.</a:t>
            </a:r>
          </a:p>
          <a:p>
            <a:pPr lvl="0" algn="just" defTabSz="914400" eaLnBrk="0" fontAlgn="base" hangingPunct="0">
              <a:spcBef>
                <a:spcPct val="0"/>
              </a:spcBef>
              <a:spcAft>
                <a:spcPct val="0"/>
              </a:spcAft>
            </a:pP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Peace be unto you,</a:t>
            </a:r>
          </a:p>
          <a:p>
            <a:pPr lvl="0" algn="just" defTabSz="914400" eaLnBrk="0" fontAlgn="base" hangingPunct="0">
              <a:spcBef>
                <a:spcPct val="0"/>
              </a:spcBef>
              <a:spcAft>
                <a:spcPct val="0"/>
              </a:spcAft>
            </a:pP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i="1" dirty="0">
                <a:solidFill>
                  <a:srgbClr val="843C0C"/>
                </a:solidFill>
                <a:latin typeface="Times New Roman" panose="02020603050405020304" pitchFamily="18" charset="0"/>
                <a:cs typeface="Times New Roman" panose="02020603050405020304" pitchFamily="18" charset="0"/>
              </a:rPr>
              <a:t>Bryant</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i="1" dirty="0">
                <a:solidFill>
                  <a:srgbClr val="843C0C"/>
                </a:solidFill>
                <a:latin typeface="Times New Roman" panose="02020603050405020304" pitchFamily="18" charset="0"/>
                <a:cs typeface="Times New Roman" panose="02020603050405020304" pitchFamily="18" charset="0"/>
              </a:rPr>
              <a:t/>
            </a:r>
            <a:br>
              <a:rPr lang="en-US" altLang="en-US" sz="1400" i="1" dirty="0">
                <a:solidFill>
                  <a:srgbClr val="843C0C"/>
                </a:solidFill>
                <a:latin typeface="Times New Roman" panose="02020603050405020304" pitchFamily="18" charset="0"/>
                <a:cs typeface="Times New Roman" panose="02020603050405020304" pitchFamily="18" charset="0"/>
              </a:rPr>
            </a:br>
            <a:r>
              <a:rPr lang="en-US" altLang="en-US" sz="1400" dirty="0">
                <a:solidFill>
                  <a:srgbClr val="000000"/>
                </a:solidFill>
                <a:latin typeface="Times New Roman" panose="02020603050405020304" pitchFamily="18" charset="0"/>
                <a:cs typeface="Times New Roman" panose="02020603050405020304" pitchFamily="18" charset="0"/>
              </a:rPr>
              <a:t>Dr. Bryant C. Mitchell</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Chair of Faculty Assembly</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Associate Professor of Management and Freshmen Advisor</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Department of Business, Management &amp; Accounting</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University of Maryland Eastern Shore</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1122 </a:t>
            </a:r>
            <a:r>
              <a:rPr lang="en-US" altLang="en-US" sz="1400" dirty="0" err="1">
                <a:solidFill>
                  <a:srgbClr val="000000"/>
                </a:solidFill>
                <a:latin typeface="Times New Roman" panose="02020603050405020304" pitchFamily="18" charset="0"/>
                <a:cs typeface="Times New Roman" panose="02020603050405020304" pitchFamily="18" charset="0"/>
              </a:rPr>
              <a:t>Kiah</a:t>
            </a:r>
            <a:r>
              <a:rPr lang="en-US" altLang="en-US" sz="1400" dirty="0">
                <a:solidFill>
                  <a:srgbClr val="000000"/>
                </a:solidFill>
                <a:latin typeface="Times New Roman" panose="02020603050405020304" pitchFamily="18" charset="0"/>
                <a:cs typeface="Times New Roman" panose="02020603050405020304" pitchFamily="18" charset="0"/>
              </a:rPr>
              <a:t> Hall</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Princess Anne, Maryland 21853</a:t>
            </a:r>
            <a:endParaRPr lang="en-US" altLang="en-US" sz="1400" dirty="0">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en-US" altLang="en-US" sz="1400" dirty="0">
                <a:solidFill>
                  <a:srgbClr val="000000"/>
                </a:solidFill>
                <a:latin typeface="Times New Roman" panose="02020603050405020304" pitchFamily="18" charset="0"/>
                <a:cs typeface="Times New Roman" panose="02020603050405020304" pitchFamily="18" charset="0"/>
              </a:rPr>
              <a:t>(410)603-9670</a:t>
            </a:r>
            <a:r>
              <a:rPr lang="en-US" altLang="en-US" sz="1400" dirty="0">
                <a:latin typeface="Times New Roman" panose="02020603050405020304" pitchFamily="18" charset="0"/>
                <a:cs typeface="Times New Roman" panose="02020603050405020304" pitchFamily="18" charset="0"/>
              </a:rPr>
              <a:t>   </a:t>
            </a:r>
            <a:r>
              <a:rPr lang="en-US" altLang="en-US" sz="1400" dirty="0">
                <a:solidFill>
                  <a:srgbClr val="0563C1"/>
                </a:solidFill>
                <a:latin typeface="Times New Roman" panose="02020603050405020304" pitchFamily="18" charset="0"/>
                <a:cs typeface="Times New Roman" panose="02020603050405020304" pitchFamily="18" charset="0"/>
                <a:hlinkClick r:id="rId3"/>
              </a:rPr>
              <a:t>https://www.umes.edu/BMA/Pages/Faculty-Profiles/Dr--Bryant-C--Mitchell/</a:t>
            </a: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71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DB1E25-B7C1-435D-9188-C73C164F46F0}"/>
              </a:ext>
            </a:extLst>
          </p:cNvPr>
          <p:cNvPicPr>
            <a:picLocks noChangeAspect="1"/>
          </p:cNvPicPr>
          <p:nvPr/>
        </p:nvPicPr>
        <p:blipFill>
          <a:blip r:embed="rId2"/>
          <a:stretch>
            <a:fillRect/>
          </a:stretch>
        </p:blipFill>
        <p:spPr>
          <a:xfrm>
            <a:off x="1561514" y="643467"/>
            <a:ext cx="9129932" cy="5571066"/>
          </a:xfrm>
          <a:prstGeom prst="rect">
            <a:avLst/>
          </a:prstGeom>
        </p:spPr>
      </p:pic>
    </p:spTree>
    <p:extLst>
      <p:ext uri="{BB962C8B-B14F-4D97-AF65-F5344CB8AC3E}">
        <p14:creationId xmlns:p14="http://schemas.microsoft.com/office/powerpoint/2010/main" val="156135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90CAE2-34B1-4F40-ADD9-BEDBFEB7401A}"/>
              </a:ext>
            </a:extLst>
          </p:cNvPr>
          <p:cNvPicPr>
            <a:picLocks noChangeAspect="1"/>
          </p:cNvPicPr>
          <p:nvPr/>
        </p:nvPicPr>
        <p:blipFill>
          <a:blip r:embed="rId2"/>
          <a:stretch>
            <a:fillRect/>
          </a:stretch>
        </p:blipFill>
        <p:spPr>
          <a:xfrm>
            <a:off x="1561513" y="643467"/>
            <a:ext cx="9087729" cy="5571066"/>
          </a:xfrm>
          <a:prstGeom prst="rect">
            <a:avLst/>
          </a:prstGeom>
        </p:spPr>
      </p:pic>
    </p:spTree>
    <p:extLst>
      <p:ext uri="{BB962C8B-B14F-4D97-AF65-F5344CB8AC3E}">
        <p14:creationId xmlns:p14="http://schemas.microsoft.com/office/powerpoint/2010/main" val="416891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F4EF055-F352-4934-986A-33BDBE5CCB8F}"/>
              </a:ext>
            </a:extLst>
          </p:cNvPr>
          <p:cNvPicPr>
            <a:picLocks noChangeAspect="1"/>
          </p:cNvPicPr>
          <p:nvPr/>
        </p:nvPicPr>
        <p:blipFill>
          <a:blip r:embed="rId2"/>
          <a:stretch>
            <a:fillRect/>
          </a:stretch>
        </p:blipFill>
        <p:spPr>
          <a:xfrm>
            <a:off x="1519312" y="643467"/>
            <a:ext cx="9186202" cy="5571066"/>
          </a:xfrm>
          <a:prstGeom prst="rect">
            <a:avLst/>
          </a:prstGeom>
        </p:spPr>
      </p:pic>
    </p:spTree>
    <p:extLst>
      <p:ext uri="{BB962C8B-B14F-4D97-AF65-F5344CB8AC3E}">
        <p14:creationId xmlns:p14="http://schemas.microsoft.com/office/powerpoint/2010/main" val="343520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DCCA4B4-07CC-4A84-A235-67CF6454D2B3}"/>
              </a:ext>
            </a:extLst>
          </p:cNvPr>
          <p:cNvPicPr>
            <a:picLocks noChangeAspect="1"/>
          </p:cNvPicPr>
          <p:nvPr/>
        </p:nvPicPr>
        <p:blipFill>
          <a:blip r:embed="rId2"/>
          <a:stretch>
            <a:fillRect/>
          </a:stretch>
        </p:blipFill>
        <p:spPr>
          <a:xfrm>
            <a:off x="1519311" y="1364565"/>
            <a:ext cx="9214338" cy="4849967"/>
          </a:xfrm>
          <a:prstGeom prst="rect">
            <a:avLst/>
          </a:prstGeom>
        </p:spPr>
      </p:pic>
      <p:sp>
        <p:nvSpPr>
          <p:cNvPr id="3" name="TextBox 2">
            <a:extLst>
              <a:ext uri="{FF2B5EF4-FFF2-40B4-BE49-F238E27FC236}">
                <a16:creationId xmlns:a16="http://schemas.microsoft.com/office/drawing/2014/main" id="{D91342DD-16F4-44AF-999D-59D6663B08C4}"/>
              </a:ext>
            </a:extLst>
          </p:cNvPr>
          <p:cNvSpPr txBox="1"/>
          <p:nvPr/>
        </p:nvSpPr>
        <p:spPr>
          <a:xfrm>
            <a:off x="1378634" y="833607"/>
            <a:ext cx="2900884" cy="307777"/>
          </a:xfrm>
          <a:prstGeom prst="rect">
            <a:avLst/>
          </a:prstGeom>
          <a:noFill/>
        </p:spPr>
        <p:txBody>
          <a:bodyPr wrap="square" rtlCol="0">
            <a:spAutoFit/>
          </a:bodyPr>
          <a:lstStyle/>
          <a:p>
            <a:r>
              <a:rPr lang="en-US" sz="1400" b="1" dirty="0">
                <a:solidFill>
                  <a:srgbClr val="002060"/>
                </a:solidFill>
                <a:latin typeface="Times New Roman" panose="02020603050405020304" pitchFamily="18" charset="0"/>
                <a:cs typeface="Times New Roman" panose="02020603050405020304" pitchFamily="18" charset="0"/>
              </a:rPr>
              <a:t>Is this a sustainable approach?</a:t>
            </a:r>
          </a:p>
        </p:txBody>
      </p:sp>
    </p:spTree>
    <p:extLst>
      <p:ext uri="{BB962C8B-B14F-4D97-AF65-F5344CB8AC3E}">
        <p14:creationId xmlns:p14="http://schemas.microsoft.com/office/powerpoint/2010/main" val="327832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4006B1B-DF6E-47EF-8907-769ADAE31147}"/>
              </a:ext>
            </a:extLst>
          </p:cNvPr>
          <p:cNvPicPr>
            <a:picLocks noChangeAspect="1"/>
          </p:cNvPicPr>
          <p:nvPr/>
        </p:nvPicPr>
        <p:blipFill>
          <a:blip r:embed="rId2"/>
          <a:stretch>
            <a:fillRect/>
          </a:stretch>
        </p:blipFill>
        <p:spPr>
          <a:xfrm>
            <a:off x="970671" y="1982205"/>
            <a:ext cx="10156874" cy="3490122"/>
          </a:xfrm>
          <a:prstGeom prst="rect">
            <a:avLst/>
          </a:prstGeom>
        </p:spPr>
      </p:pic>
      <p:sp>
        <p:nvSpPr>
          <p:cNvPr id="3" name="Rectangle 2">
            <a:extLst>
              <a:ext uri="{FF2B5EF4-FFF2-40B4-BE49-F238E27FC236}">
                <a16:creationId xmlns:a16="http://schemas.microsoft.com/office/drawing/2014/main" id="{36445C48-E03A-4FAA-95AE-CB14AA458365}"/>
              </a:ext>
            </a:extLst>
          </p:cNvPr>
          <p:cNvSpPr/>
          <p:nvPr/>
        </p:nvSpPr>
        <p:spPr>
          <a:xfrm>
            <a:off x="909709" y="5914544"/>
            <a:ext cx="8121749" cy="276999"/>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Source: </a:t>
            </a:r>
            <a:r>
              <a:rPr lang="en-US" sz="1200" b="1"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http://www.usmd.edu/usm/adminfinance/budget/tuitfees</a:t>
            </a:r>
            <a:r>
              <a:rPr lang="en-US" sz="12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.and</a:t>
            </a:r>
            <a:r>
              <a:rPr lang="en-US" sz="1200" dirty="0">
                <a:latin typeface="Times New Roman" panose="02020603050405020304" pitchFamily="18" charset="0"/>
                <a:cs typeface="Times New Roman" panose="02020603050405020304" pitchFamily="18" charset="0"/>
              </a:rPr>
              <a:t> UMES Athletics</a:t>
            </a:r>
          </a:p>
        </p:txBody>
      </p:sp>
      <p:sp>
        <p:nvSpPr>
          <p:cNvPr id="4" name="TextBox 3">
            <a:extLst>
              <a:ext uri="{FF2B5EF4-FFF2-40B4-BE49-F238E27FC236}">
                <a16:creationId xmlns:a16="http://schemas.microsoft.com/office/drawing/2014/main" id="{B2F7D0C3-B802-4763-A9A5-A8ACDC3FC4C7}"/>
              </a:ext>
            </a:extLst>
          </p:cNvPr>
          <p:cNvSpPr txBox="1"/>
          <p:nvPr/>
        </p:nvSpPr>
        <p:spPr>
          <a:xfrm>
            <a:off x="914399" y="801859"/>
            <a:ext cx="2234394" cy="338554"/>
          </a:xfrm>
          <a:prstGeom prst="rect">
            <a:avLst/>
          </a:prstGeom>
          <a:noFill/>
        </p:spPr>
        <p:txBody>
          <a:bodyPr wrap="none" rtlCol="0">
            <a:spAutoFit/>
          </a:bodyPr>
          <a:lstStyle/>
          <a:p>
            <a:r>
              <a:rPr lang="en-US" sz="1600" b="1" dirty="0">
                <a:solidFill>
                  <a:srgbClr val="002060"/>
                </a:solidFill>
                <a:latin typeface="Times New Roman" panose="02020603050405020304" pitchFamily="18" charset="0"/>
                <a:cs typeface="Times New Roman" panose="02020603050405020304" pitchFamily="18" charset="0"/>
              </a:rPr>
              <a:t>Why are we Division I?</a:t>
            </a:r>
          </a:p>
        </p:txBody>
      </p:sp>
      <p:sp>
        <p:nvSpPr>
          <p:cNvPr id="5" name="TextBox 4">
            <a:extLst>
              <a:ext uri="{FF2B5EF4-FFF2-40B4-BE49-F238E27FC236}">
                <a16:creationId xmlns:a16="http://schemas.microsoft.com/office/drawing/2014/main" id="{2A5D82A3-5FD6-4697-9592-EC0C0ECD48E8}"/>
              </a:ext>
            </a:extLst>
          </p:cNvPr>
          <p:cNvSpPr txBox="1"/>
          <p:nvPr/>
        </p:nvSpPr>
        <p:spPr>
          <a:xfrm>
            <a:off x="914393" y="1392698"/>
            <a:ext cx="929875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The men’s basketball program is principal reason that UMES competes at the Division I level. The data indicates that it may not be a very good one. The real issue is: Are UMES student getting value for their investment?  It appears the answer is a resounding no! .</a:t>
            </a:r>
          </a:p>
        </p:txBody>
      </p:sp>
    </p:spTree>
    <p:extLst>
      <p:ext uri="{BB962C8B-B14F-4D97-AF65-F5344CB8AC3E}">
        <p14:creationId xmlns:p14="http://schemas.microsoft.com/office/powerpoint/2010/main" val="12637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25BB87-4684-4110-BE10-BEF5B4C196F0}"/>
              </a:ext>
            </a:extLst>
          </p:cNvPr>
          <p:cNvPicPr>
            <a:picLocks noChangeAspect="1"/>
          </p:cNvPicPr>
          <p:nvPr/>
        </p:nvPicPr>
        <p:blipFill>
          <a:blip r:embed="rId2"/>
          <a:stretch>
            <a:fillRect/>
          </a:stretch>
        </p:blipFill>
        <p:spPr>
          <a:xfrm>
            <a:off x="1519311" y="643467"/>
            <a:ext cx="9186203" cy="5571066"/>
          </a:xfrm>
          <a:prstGeom prst="rect">
            <a:avLst/>
          </a:prstGeom>
        </p:spPr>
      </p:pic>
    </p:spTree>
    <p:extLst>
      <p:ext uri="{BB962C8B-B14F-4D97-AF65-F5344CB8AC3E}">
        <p14:creationId xmlns:p14="http://schemas.microsoft.com/office/powerpoint/2010/main" val="3733094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28</TotalTime>
  <Words>588</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more information about Hawk Football  Please visit  www.umes.edu/football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Mitchell</dc:creator>
  <cp:lastModifiedBy>Satterlee, Donna J</cp:lastModifiedBy>
  <cp:revision>9</cp:revision>
  <dcterms:created xsi:type="dcterms:W3CDTF">2019-11-24T03:35:59Z</dcterms:created>
  <dcterms:modified xsi:type="dcterms:W3CDTF">2019-12-04T21:12:28Z</dcterms:modified>
</cp:coreProperties>
</file>