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109-B8DE-4033-A955-3BF3FDC7156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073F-2C5A-4C74-9CF6-3919F0A2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3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109-B8DE-4033-A955-3BF3FDC7156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073F-2C5A-4C74-9CF6-3919F0A2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9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109-B8DE-4033-A955-3BF3FDC7156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073F-2C5A-4C74-9CF6-3919F0A2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6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109-B8DE-4033-A955-3BF3FDC7156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073F-2C5A-4C74-9CF6-3919F0A2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1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109-B8DE-4033-A955-3BF3FDC7156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073F-2C5A-4C74-9CF6-3919F0A2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7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109-B8DE-4033-A955-3BF3FDC7156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073F-2C5A-4C74-9CF6-3919F0A2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109-B8DE-4033-A955-3BF3FDC7156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073F-2C5A-4C74-9CF6-3919F0A2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2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109-B8DE-4033-A955-3BF3FDC7156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073F-2C5A-4C74-9CF6-3919F0A2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6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109-B8DE-4033-A955-3BF3FDC7156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073F-2C5A-4C74-9CF6-3919F0A2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7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109-B8DE-4033-A955-3BF3FDC7156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073F-2C5A-4C74-9CF6-3919F0A2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9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E109-B8DE-4033-A955-3BF3FDC7156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073F-2C5A-4C74-9CF6-3919F0A2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7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3E109-B8DE-4033-A955-3BF3FDC7156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B073F-2C5A-4C74-9CF6-3919F0A2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2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85000"/>
              </a:schemeClr>
            </a:gs>
            <a:gs pos="22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041"/>
          <p:cNvGrpSpPr/>
          <p:nvPr/>
        </p:nvGrpSpPr>
        <p:grpSpPr>
          <a:xfrm>
            <a:off x="345233" y="87166"/>
            <a:ext cx="11533886" cy="6598456"/>
            <a:chOff x="354563" y="77835"/>
            <a:chExt cx="11533886" cy="6598456"/>
          </a:xfrm>
        </p:grpSpPr>
        <p:pic>
          <p:nvPicPr>
            <p:cNvPr id="1028" name="Picture 4" descr="https://www.umes.edu/cms300uploadedImages/5-InstitutionalAdvancement/VIP/UnivES_w-rotunda_202-gray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08906" y="5987814"/>
              <a:ext cx="1279543" cy="6884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491778" y="77835"/>
              <a:ext cx="3659246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2000" b="0" cap="none" spc="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Arial" panose="020B0604020202020204" pitchFamily="34" charset="0"/>
                </a:rPr>
                <a:t>Center for Instructional Technology and Online Learning </a:t>
              </a:r>
              <a:endParaRPr lang="en-US" sz="20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354563" y="456094"/>
              <a:ext cx="0" cy="6154883"/>
            </a:xfrm>
            <a:prstGeom prst="line">
              <a:avLst/>
            </a:prstGeom>
            <a:ln w="9525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3303037" y="317241"/>
              <a:ext cx="8501439" cy="0"/>
            </a:xfrm>
            <a:prstGeom prst="line">
              <a:avLst/>
            </a:prstGeom>
            <a:ln w="9525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1804474" y="317241"/>
              <a:ext cx="2" cy="6016563"/>
            </a:xfrm>
            <a:prstGeom prst="line">
              <a:avLst/>
            </a:prstGeom>
            <a:ln w="9525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54563" y="6610977"/>
              <a:ext cx="10254343" cy="0"/>
            </a:xfrm>
            <a:prstGeom prst="line">
              <a:avLst/>
            </a:prstGeom>
            <a:ln w="9525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1" name="Title 1050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Center for Instructional Technology and Online Learning </a:t>
            </a:r>
            <a:endParaRPr lang="en-US" dirty="0"/>
          </a:p>
        </p:txBody>
      </p:sp>
      <p:sp>
        <p:nvSpPr>
          <p:cNvPr id="1052" name="Subtitle 105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All the projects we are working on right now.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3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Blackboard 	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Total Courses </a:t>
            </a:r>
            <a:r>
              <a:rPr lang="en-US" sz="3600" dirty="0" smtClean="0"/>
              <a:t>Offered – </a:t>
            </a:r>
            <a:r>
              <a:rPr lang="en-US" sz="3600" dirty="0"/>
              <a:t>1144</a:t>
            </a:r>
          </a:p>
          <a:p>
            <a:pPr lvl="1"/>
            <a:r>
              <a:rPr lang="en-US" sz="3600" dirty="0"/>
              <a:t>Undergraduate – 923</a:t>
            </a:r>
          </a:p>
          <a:p>
            <a:pPr lvl="1"/>
            <a:r>
              <a:rPr lang="en-US" sz="3600" dirty="0"/>
              <a:t>Graduate </a:t>
            </a:r>
            <a:r>
              <a:rPr lang="en-US" sz="3600" dirty="0" smtClean="0"/>
              <a:t>– 221</a:t>
            </a:r>
          </a:p>
          <a:p>
            <a:pPr marL="457200" lvl="1" indent="0">
              <a:buNone/>
            </a:pPr>
            <a:endParaRPr lang="en-US" sz="3600" dirty="0"/>
          </a:p>
          <a:p>
            <a:r>
              <a:rPr lang="en-US" sz="3600" dirty="0"/>
              <a:t>Active Blackboard courses – 822</a:t>
            </a:r>
          </a:p>
          <a:p>
            <a:pPr lvl="1"/>
            <a:r>
              <a:rPr lang="en-US" sz="3600" dirty="0"/>
              <a:t>72% active usage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0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&amp; Hybrid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105 Online Classes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37 Hybrid Classes</a:t>
            </a:r>
          </a:p>
          <a:p>
            <a:endParaRPr lang="en-US" dirty="0"/>
          </a:p>
          <a:p>
            <a:r>
              <a:rPr lang="en-US" dirty="0" smtClean="0"/>
              <a:t>Classes that are online/hybrid but are designated as face-to-face -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0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MHEC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issue of institutional integrity is at the core</a:t>
            </a:r>
          </a:p>
          <a:p>
            <a:r>
              <a:rPr lang="en-US" dirty="0" smtClean="0"/>
              <a:t>Students have the right to know the nature of the course prior to enrollment</a:t>
            </a:r>
          </a:p>
          <a:p>
            <a:r>
              <a:rPr lang="en-US" dirty="0" smtClean="0"/>
              <a:t>…inappropriate to have students enroll  with the expectation of a particular delivery method and then change the mode of the course</a:t>
            </a:r>
          </a:p>
          <a:p>
            <a:r>
              <a:rPr lang="en-US" dirty="0" smtClean="0"/>
              <a:t>... Do not have the option [to change modes] … post enrollment</a:t>
            </a:r>
          </a:p>
          <a:p>
            <a:r>
              <a:rPr lang="en-US" dirty="0" smtClean="0"/>
              <a:t>… accusations of fraudulently enrolling students</a:t>
            </a:r>
          </a:p>
          <a:p>
            <a:r>
              <a:rPr lang="en-US" dirty="0" smtClean="0"/>
              <a:t>NC-SARA complaints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40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Standardization of Online &amp; Hybrid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now associated with NC-SARA</a:t>
            </a:r>
          </a:p>
          <a:p>
            <a:pPr lvl="1"/>
            <a:r>
              <a:rPr lang="en-US" dirty="0"/>
              <a:t>48 states and DC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Courses are acceptable across state lines.  </a:t>
            </a:r>
          </a:p>
          <a:p>
            <a:endParaRPr lang="en-US" dirty="0"/>
          </a:p>
          <a:p>
            <a:r>
              <a:rPr lang="en-US" dirty="0"/>
              <a:t>More rigorous standards for our online classes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Internal review process using the QM Rubric</a:t>
            </a:r>
          </a:p>
        </p:txBody>
      </p:sp>
    </p:spTree>
    <p:extLst>
      <p:ext uri="{BB962C8B-B14F-4D97-AF65-F5344CB8AC3E}">
        <p14:creationId xmlns:p14="http://schemas.microsoft.com/office/powerpoint/2010/main" val="427722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edX</a:t>
            </a:r>
            <a:r>
              <a:rPr lang="en-US" dirty="0" smtClean="0"/>
              <a:t>	 Course – HMGT101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99661"/>
            <a:ext cx="5181600" cy="3803266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Introduction to Hospitality and Tourism Management</a:t>
            </a:r>
          </a:p>
          <a:p>
            <a:pPr lvl="1"/>
            <a:r>
              <a:rPr lang="en-US" dirty="0"/>
              <a:t>Being reviewed by the </a:t>
            </a:r>
            <a:r>
              <a:rPr lang="en-US" dirty="0" smtClean="0"/>
              <a:t>instructor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/>
              <a:t>Next week – meet with course </a:t>
            </a:r>
            <a:r>
              <a:rPr lang="en-US" dirty="0" smtClean="0"/>
              <a:t>designers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/>
              <a:t>Launch by the end of the semester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67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Educational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Our goals</a:t>
            </a:r>
          </a:p>
          <a:p>
            <a:pPr lvl="1"/>
            <a:r>
              <a:rPr lang="en-US" dirty="0" smtClean="0"/>
              <a:t>Reduce costs</a:t>
            </a:r>
          </a:p>
          <a:p>
            <a:pPr lvl="1"/>
            <a:r>
              <a:rPr lang="en-US" dirty="0" smtClean="0"/>
              <a:t>Use the most current resources</a:t>
            </a:r>
          </a:p>
          <a:p>
            <a:pPr lvl="1"/>
            <a:r>
              <a:rPr lang="en-US" dirty="0" smtClean="0"/>
              <a:t>Tailor resources to our students’ needs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We will be working with faculty to develop OER for the departments.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69676D"/>
      </a:dk2>
      <a:lt2>
        <a:srgbClr val="760000"/>
      </a:lt2>
      <a:accent1>
        <a:srgbClr val="7F7F7F"/>
      </a:accent1>
      <a:accent2>
        <a:srgbClr val="760000"/>
      </a:accent2>
      <a:accent3>
        <a:srgbClr val="FFD9D9"/>
      </a:accent3>
      <a:accent4>
        <a:srgbClr val="D8D8D8"/>
      </a:accent4>
      <a:accent5>
        <a:srgbClr val="760000"/>
      </a:accent5>
      <a:accent6>
        <a:srgbClr val="7F7F7F"/>
      </a:accent6>
      <a:hlink>
        <a:srgbClr val="760000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5135</TotalTime>
  <Words>220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Center for Instructional Technology and Online Learning </vt:lpstr>
      <vt:lpstr>Blackboard  Usage</vt:lpstr>
      <vt:lpstr>Online &amp; Hybrid Classes</vt:lpstr>
      <vt:lpstr>What does MHEC say?</vt:lpstr>
      <vt:lpstr>Standardization of Online &amp; Hybrid Classes</vt:lpstr>
      <vt:lpstr>edX  Course – HMGT101</vt:lpstr>
      <vt:lpstr>Open Educational Resources</vt:lpstr>
    </vt:vector>
  </TitlesOfParts>
  <Company>University of Maryland Eastern Shore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UMES</dc:creator>
  <cp:lastModifiedBy>Satterlee, Donna J</cp:lastModifiedBy>
  <cp:revision>27</cp:revision>
  <dcterms:created xsi:type="dcterms:W3CDTF">2015-07-24T15:14:30Z</dcterms:created>
  <dcterms:modified xsi:type="dcterms:W3CDTF">2017-09-19T18:27:39Z</dcterms:modified>
</cp:coreProperties>
</file>