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40" r:id="rId3"/>
    <p:sldId id="341" r:id="rId4"/>
    <p:sldId id="335" r:id="rId5"/>
    <p:sldId id="313" r:id="rId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41" autoAdjust="0"/>
  </p:normalViewPr>
  <p:slideViewPr>
    <p:cSldViewPr showGuides="1">
      <p:cViewPr varScale="1">
        <p:scale>
          <a:sx n="104" d="100"/>
          <a:sy n="104" d="100"/>
        </p:scale>
        <p:origin x="174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362C4A7-C5C7-4EB2-8520-7616C36F5F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11B1F3-7FE2-4B3A-AB8C-390D075785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394CE5A-3950-4F80-8EAE-4A5CDC492001}" type="datetimeFigureOut">
              <a:rPr lang="en-US"/>
              <a:pPr>
                <a:defRPr/>
              </a:pPr>
              <a:t>4/7/2023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D57AF0-79E3-45F8-8FA7-7BBCE3A3BE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CED8B0-418C-4034-9CA5-8CBB52D8E0E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7FC32F6-250C-46EB-8F81-26C9E0C587E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4682F53-637A-4877-A60A-6482870FF0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B08E48-5FD7-45D1-A3FC-07FB1713E13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8E2C39F-67FA-4FA0-884C-4C05D722968D}" type="datetimeFigureOut">
              <a:rPr lang="en-US"/>
              <a:pPr>
                <a:defRPr/>
              </a:pPr>
              <a:t>4/7/2023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A815B6D-86C1-478B-9797-B670D4602C1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E591657-3282-4B23-A55C-89F980FCC0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A37D15-9BC1-473D-B01A-E058E7B3C7B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379909-FE69-4982-9A29-350C7CA860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4A5BDA9-B348-4BC4-876F-1D2A1D538B3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23282-4B3A-4BDA-A5AB-0F831BEAAC0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58916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312A5-A311-44E5-8FAE-55FD94CEE5A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9075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610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610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BE8F6-3D53-430C-900F-1F91A7A1B67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154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5FA40-58BA-4DC5-88AB-B5851955293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3655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2A139-C292-406E-B001-ED22490F90B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2458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379538"/>
            <a:ext cx="4410075" cy="478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1379538"/>
            <a:ext cx="4411663" cy="478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70158-CD3D-464B-83D5-4E2AB32FE16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17752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7D08F-DFC4-458A-BD1C-ED780F867C6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51020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5714B-02F6-4F9C-9DB8-DC6AACF2E9E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76949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1FBFF-5A35-430C-BD55-BE6C54112D6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883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01060-01E1-47C8-84BB-4972F536985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1245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4DDDA-749D-4DB0-AFCB-AA889D12DF0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39971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920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57E8E7A-655F-4CB8-8F24-960770DED8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371725" y="0"/>
            <a:ext cx="6772275" cy="10763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379538"/>
            <a:ext cx="8974138" cy="478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161088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E2F59AFA-D7C8-4176-8AEB-40D619AEFFC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29" name="Line 7"/>
          <p:cNvSpPr>
            <a:spLocks noChangeShapeType="1"/>
          </p:cNvSpPr>
          <p:nvPr userDrawn="1"/>
        </p:nvSpPr>
        <p:spPr bwMode="auto">
          <a:xfrm>
            <a:off x="0" y="6651625"/>
            <a:ext cx="9144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" name="Line 8"/>
          <p:cNvSpPr>
            <a:spLocks noChangeShapeType="1"/>
          </p:cNvSpPr>
          <p:nvPr userDrawn="1"/>
        </p:nvSpPr>
        <p:spPr bwMode="auto">
          <a:xfrm>
            <a:off x="19050" y="6600825"/>
            <a:ext cx="7967663" cy="15875"/>
          </a:xfrm>
          <a:prstGeom prst="line">
            <a:avLst/>
          </a:prstGeom>
          <a:noFill/>
          <a:ln w="19050">
            <a:solidFill>
              <a:srgbClr val="E3E8EE">
                <a:alpha val="50195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031" name="Picture 9" descr="UMES_full_long_color"/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99" b="17960"/>
          <a:stretch>
            <a:fillRect/>
          </a:stretch>
        </p:blipFill>
        <p:spPr bwMode="auto">
          <a:xfrm>
            <a:off x="7893050" y="5857875"/>
            <a:ext cx="1308100" cy="9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032" name="Line 10"/>
          <p:cNvSpPr>
            <a:spLocks noChangeShapeType="1"/>
          </p:cNvSpPr>
          <p:nvPr userDrawn="1"/>
        </p:nvSpPr>
        <p:spPr bwMode="auto">
          <a:xfrm>
            <a:off x="-19050" y="1152525"/>
            <a:ext cx="9144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3" name="Line 11"/>
          <p:cNvSpPr>
            <a:spLocks noChangeShapeType="1"/>
          </p:cNvSpPr>
          <p:nvPr userDrawn="1"/>
        </p:nvSpPr>
        <p:spPr bwMode="auto">
          <a:xfrm>
            <a:off x="0" y="1101725"/>
            <a:ext cx="9144000" cy="0"/>
          </a:xfrm>
          <a:prstGeom prst="line">
            <a:avLst/>
          </a:prstGeom>
          <a:noFill/>
          <a:ln w="19050">
            <a:solidFill>
              <a:srgbClr val="E3E8EE">
                <a:alpha val="50195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034" name="Picture 12" descr="md5052880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61" t="31462" r="12865" b="45680"/>
          <a:stretch>
            <a:fillRect/>
          </a:stretch>
        </p:blipFill>
        <p:spPr bwMode="auto">
          <a:xfrm>
            <a:off x="0" y="0"/>
            <a:ext cx="2352675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4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FFFF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FFFF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85C08-1CFF-4643-8428-61B76BECAD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8463" y="1303338"/>
            <a:ext cx="8347075" cy="28844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u="sng" dirty="0"/>
              <a:t>Committee Report</a:t>
            </a:r>
            <a:br>
              <a:rPr lang="en-US" sz="4000" u="sng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dirty="0"/>
              <a:t>Faculty Assembly Academic </a:t>
            </a:r>
            <a:r>
              <a:rPr lang="en-US" dirty="0" smtClean="0"/>
              <a:t>Standards  </a:t>
            </a:r>
            <a:r>
              <a:rPr lang="en-US" dirty="0"/>
              <a:t>Committee (</a:t>
            </a:r>
            <a:r>
              <a:rPr lang="en-US" dirty="0" smtClean="0"/>
              <a:t>FAASC)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dirty="0" smtClean="0"/>
              <a:t>April 11, 2023</a:t>
            </a:r>
            <a:endParaRPr lang="en-US" sz="2400" dirty="0"/>
          </a:p>
        </p:txBody>
      </p:sp>
      <p:sp>
        <p:nvSpPr>
          <p:cNvPr id="4099" name="Subtit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0225"/>
            <a:ext cx="6400800" cy="1593850"/>
          </a:xfrm>
        </p:spPr>
        <p:txBody>
          <a:bodyPr/>
          <a:lstStyle/>
          <a:p>
            <a:pPr eaLnBrk="1" hangingPunct="1"/>
            <a:endParaRPr lang="en-US" altLang="en-US" sz="2000" dirty="0" smtClean="0"/>
          </a:p>
          <a:p>
            <a:pPr eaLnBrk="1" hangingPunct="1"/>
            <a:endParaRPr lang="en-US" altLang="en-US" sz="2000" dirty="0" smtClean="0"/>
          </a:p>
          <a:p>
            <a:pPr eaLnBrk="1" hangingPunct="1"/>
            <a:r>
              <a:rPr lang="en-US" altLang="en-US" sz="2000" dirty="0" smtClean="0"/>
              <a:t>Grace Namwamba</a:t>
            </a:r>
          </a:p>
          <a:p>
            <a:pPr eaLnBrk="1" hangingPunct="1"/>
            <a:r>
              <a:rPr lang="en-US" altLang="en-US" sz="2000" dirty="0" smtClean="0"/>
              <a:t>Department of Human Ecology</a:t>
            </a:r>
          </a:p>
        </p:txBody>
      </p:sp>
      <p:sp>
        <p:nvSpPr>
          <p:cNvPr id="410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0AEDCA0-1A2B-45D4-8E78-11744799FC83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58695-B751-4324-85BB-50F036CDE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sz="2800" dirty="0" smtClean="0"/>
              <a:t>Curriculum Proposals Requiring Faculty Assembly </a:t>
            </a:r>
            <a:r>
              <a:rPr lang="en-US" sz="2800" dirty="0"/>
              <a:t>A</a:t>
            </a:r>
            <a:r>
              <a:rPr lang="en-US" sz="2800" dirty="0" smtClean="0"/>
              <a:t>pproval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3275"/>
            <a:r>
              <a:rPr lang="en-US" dirty="0" smtClean="0"/>
              <a:t>UMES General Education Revisions</a:t>
            </a:r>
            <a:endParaRPr lang="en-US" dirty="0"/>
          </a:p>
          <a:p>
            <a:pPr marL="1203325" lvl="1"/>
            <a:r>
              <a:rPr lang="en-US" dirty="0" smtClean="0"/>
              <a:t>Institution Specific Requirement (Formerly Emerging Issues)</a:t>
            </a:r>
            <a:endParaRPr lang="en-US" dirty="0"/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BCB2932-35D8-40DE-93A6-31F4958548AC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888594"/>
              </p:ext>
            </p:extLst>
          </p:nvPr>
        </p:nvGraphicFramePr>
        <p:xfrm>
          <a:off x="170090" y="2442365"/>
          <a:ext cx="8804048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2024">
                  <a:extLst>
                    <a:ext uri="{9D8B030D-6E8A-4147-A177-3AD203B41FA5}">
                      <a16:colId xmlns:a16="http://schemas.microsoft.com/office/drawing/2014/main" val="1984111420"/>
                    </a:ext>
                  </a:extLst>
                </a:gridCol>
                <a:gridCol w="4402024">
                  <a:extLst>
                    <a:ext uri="{9D8B030D-6E8A-4147-A177-3AD203B41FA5}">
                      <a16:colId xmlns:a16="http://schemas.microsoft.com/office/drawing/2014/main" val="4197348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Original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Revised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3229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 cr:/Institution-Specific Requirements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cr:/Institution-Specific Requirements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0502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 cr. Freshman Experience course</a:t>
                      </a:r>
                    </a:p>
                    <a:p>
                      <a:r>
                        <a:rPr lang="en-US" dirty="0" smtClean="0"/>
                        <a:t>3 cr. Signature Course in Diversity</a:t>
                      </a:r>
                    </a:p>
                    <a:p>
                      <a:r>
                        <a:rPr lang="en-US" dirty="0" smtClean="0"/>
                        <a:t>3 cr. in Health or Computer Literacy with choice made by individual students (added to increase fulfillment of GenEd objectives and replaces 2nd course in CA1)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cr. Freshmen Experience course</a:t>
                      </a:r>
                    </a:p>
                    <a:p>
                      <a:r>
                        <a:rPr lang="en-US" dirty="0" smtClean="0"/>
                        <a:t>3 cr. in Computer Literacy</a:t>
                      </a:r>
                    </a:p>
                    <a:p>
                      <a:r>
                        <a:rPr lang="en-US" dirty="0" smtClean="0"/>
                        <a:t>3 cr. in JEDI: Justice, Equity, Diversity, Inclusion (UMES’ signature course area)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819625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1726" y="0"/>
            <a:ext cx="6526290" cy="1076325"/>
          </a:xfrm>
        </p:spPr>
        <p:txBody>
          <a:bodyPr/>
          <a:lstStyle/>
          <a:p>
            <a:pPr algn="l"/>
            <a:r>
              <a:rPr lang="en-US" sz="2000" b="1" dirty="0">
                <a:effectLst/>
              </a:rPr>
              <a:t>Summary Table for Recommended Revisions to General Education Program (GEP): Version 2    4/24/19 Approved by </a:t>
            </a:r>
            <a:r>
              <a:rPr lang="en-US" sz="2000" b="1" dirty="0" smtClean="0">
                <a:effectLst/>
              </a:rPr>
              <a:t>Senate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9455347"/>
              </p:ext>
            </p:extLst>
          </p:nvPr>
        </p:nvGraphicFramePr>
        <p:xfrm>
          <a:off x="170090" y="1281127"/>
          <a:ext cx="8803819" cy="50318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3206">
                  <a:extLst>
                    <a:ext uri="{9D8B030D-6E8A-4147-A177-3AD203B41FA5}">
                      <a16:colId xmlns:a16="http://schemas.microsoft.com/office/drawing/2014/main" val="1880762245"/>
                    </a:ext>
                  </a:extLst>
                </a:gridCol>
                <a:gridCol w="2625647">
                  <a:extLst>
                    <a:ext uri="{9D8B030D-6E8A-4147-A177-3AD203B41FA5}">
                      <a16:colId xmlns:a16="http://schemas.microsoft.com/office/drawing/2014/main" val="2927964208"/>
                    </a:ext>
                  </a:extLst>
                </a:gridCol>
                <a:gridCol w="1695730">
                  <a:extLst>
                    <a:ext uri="{9D8B030D-6E8A-4147-A177-3AD203B41FA5}">
                      <a16:colId xmlns:a16="http://schemas.microsoft.com/office/drawing/2014/main" val="1249319315"/>
                    </a:ext>
                  </a:extLst>
                </a:gridCol>
                <a:gridCol w="1969236">
                  <a:extLst>
                    <a:ext uri="{9D8B030D-6E8A-4147-A177-3AD203B41FA5}">
                      <a16:colId xmlns:a16="http://schemas.microsoft.com/office/drawing/2014/main" val="2650622939"/>
                    </a:ext>
                  </a:extLst>
                </a:gridCol>
              </a:tblGrid>
              <a:tr h="1518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Former COMAR Requirements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54" marR="506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Current COMAR Requirements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54" marR="506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Current UMES GenEd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54" marR="506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Recommended UMES GenEd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54" marR="50654" marT="0" marB="0"/>
                </a:tc>
                <a:extLst>
                  <a:ext uri="{0D108BD9-81ED-4DB2-BD59-A6C34878D82A}">
                    <a16:rowId xmlns:a16="http://schemas.microsoft.com/office/drawing/2014/main" val="1877990284"/>
                  </a:ext>
                </a:extLst>
              </a:tr>
              <a:tr h="6229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1 course in each of 2 disciplines in arts and humanities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54" marR="506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2 courses in arts and humanities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54" marR="506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9 cr./1: Arts &amp; Humanities 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ENGL 203 &amp; 1 course from each of 2 disciplines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54" marR="506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6 cr./1: Arts &amp; Humanities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ENGL 203 &amp; 1 additional course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(changed from 2 additional courses to provide room for additional Institution-Specific course)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54" marR="50654" marT="0" marB="0"/>
                </a:tc>
                <a:extLst>
                  <a:ext uri="{0D108BD9-81ED-4DB2-BD59-A6C34878D82A}">
                    <a16:rowId xmlns:a16="http://schemas.microsoft.com/office/drawing/2014/main" val="3536584628"/>
                  </a:ext>
                </a:extLst>
              </a:tr>
              <a:tr h="4983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1 course in each of 2 disciplines in social and behavioral sciences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54" marR="506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2 courses in social and behavioral sciences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54" marR="506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6 cr./2. Social &amp; Behavioral Sciences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1 course in Social Sciences &amp; 1 course in Behavioral Sciences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54" marR="506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6 cr./2: Social &amp; Behavioral Sciences 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2 courses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NOTE: HIST &amp; PHIL options in only this area (currently in 1&amp;2)  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54" marR="50654" marT="0" marB="0"/>
                </a:tc>
                <a:extLst>
                  <a:ext uri="{0D108BD9-81ED-4DB2-BD59-A6C34878D82A}">
                    <a16:rowId xmlns:a16="http://schemas.microsoft.com/office/drawing/2014/main" val="1193341090"/>
                  </a:ext>
                </a:extLst>
              </a:tr>
              <a:tr h="4983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2 science courses, at least one of which shall be a laboratory course;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54" marR="506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2 science courses, at least one of which shall be a laboratory course;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54" marR="506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7-8cr./3. Biological &amp; Physical Sciences</a:t>
                      </a:r>
                      <a:b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2 courses; 1 must be a laboratory course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54" marR="506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7 cr./3. Biological &amp; Physical Sciences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1 course with lab; 1 additional course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54" marR="50654" marT="0" marB="0"/>
                </a:tc>
                <a:extLst>
                  <a:ext uri="{0D108BD9-81ED-4DB2-BD59-A6C34878D82A}">
                    <a16:rowId xmlns:a16="http://schemas.microsoft.com/office/drawing/2014/main" val="425115514"/>
                  </a:ext>
                </a:extLst>
              </a:tr>
              <a:tr h="9967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1 course in mathematics at or above the level of college algebra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54" marR="506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1 course in mathematics, having performance expectations demonstrating a level of mathematical maturity beyond the Maryland College and Career Ready Standards in Mathematics (including problem-solving skills, and mathematical concepts and techniques that can be applied in the student’s program of study)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54" marR="506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3-8 cr./4. Mathematics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1 course at or above the level of College Algebra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54" marR="506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3 cr./4: Mathematics (STEM &amp; non-STEM pathways)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1 course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*non-algebra pathway MATH 103:</a:t>
                      </a:r>
                      <a:b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Topics in Mathematical Literacy; 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*algebra pathway MATH 102: Applications of College Math or MATH 109: College Algebra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54" marR="50654" marT="0" marB="0"/>
                </a:tc>
                <a:extLst>
                  <a:ext uri="{0D108BD9-81ED-4DB2-BD59-A6C34878D82A}">
                    <a16:rowId xmlns:a16="http://schemas.microsoft.com/office/drawing/2014/main" val="1442505008"/>
                  </a:ext>
                </a:extLst>
              </a:tr>
              <a:tr h="2491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1 course in English composition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54" marR="506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1 course in English composition, completed with a grade of C- or better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54" marR="506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9 cr./6: English Composition</a:t>
                      </a:r>
                      <a:b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ENGL 101, 102, &amp; 305 or 310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54" marR="506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9 cr./5: Composition 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ENGL 101, 102, &amp; 305/310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54" marR="50654" marT="0" marB="0"/>
                </a:tc>
                <a:extLst>
                  <a:ext uri="{0D108BD9-81ED-4DB2-BD59-A6C34878D82A}">
                    <a16:rowId xmlns:a16="http://schemas.microsoft.com/office/drawing/2014/main" val="2511642173"/>
                  </a:ext>
                </a:extLst>
              </a:tr>
              <a:tr h="18897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Interdisciplinary and Emerging Issues</a:t>
                      </a:r>
                      <a:b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In addition to the 5 required areas of this regulation, a public institution may include up to 8 semester hours in a sixth category that addresses emerging issues that institutions have identified as essential to a full program of general education for their students. These courses may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Be integrated into other general education courses or may be presented as separate courses; and include courses that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742950" marR="0" lvl="1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914400" algn="l"/>
                        </a:tabLs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Provide an interdisciplinary examination of issues across the five areas, or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742950" marR="0" lvl="1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914400" algn="l"/>
                        </a:tabLs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Address other categories of knowledge, skills, and values that lie outside the five areas. 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54" marR="506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Institution-Specific Requirements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In addition to the five required areas of this regulation, a public institution may include up to 8 semester hours in coursework outside the 5 areas.  These courses may be integrated into other general education courses or may be presented as separate courses.  Examples include, but are not limited to, Health, Diversity, and Computer Literacy.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54" marR="506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1-7 cr./Emerging Issues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1 cr. GNST 100 or departmental Freshmen Experience course</a:t>
                      </a:r>
                      <a:b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Varying departmental Emerging Issues courses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54" marR="506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7 cr:/Institution-Specific Requirements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1 cr. Freshman Experience course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3 cr. Signature Course in Diversity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3 cr. In Health or Computer Literacy with choice made by individual students (added to increase fulfillment of GenEd objectives and replaces 2</a:t>
                      </a:r>
                      <a:r>
                        <a:rPr lang="en-US" sz="700" baseline="30000" dirty="0">
                          <a:solidFill>
                            <a:schemeClr val="tx1"/>
                          </a:solidFill>
                          <a:effectLst/>
                        </a:rPr>
                        <a:t>nd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 course in CA1)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54" marR="50654" marT="0" marB="0"/>
                </a:tc>
                <a:extLst>
                  <a:ext uri="{0D108BD9-81ED-4DB2-BD59-A6C34878D82A}">
                    <a16:rowId xmlns:a16="http://schemas.microsoft.com/office/drawing/2014/main" val="2786119469"/>
                  </a:ext>
                </a:extLst>
              </a:tr>
              <a:tr h="1245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GenEd Baccalaureate credit ranges: 40-46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54" marR="506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GenEd Baccalaureate credit ranges: 38-46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54" marR="506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GenEd credits: 40-43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54" marR="506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GenEd credits:  38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54" marR="50654" marT="0" marB="0"/>
                </a:tc>
                <a:extLst>
                  <a:ext uri="{0D108BD9-81ED-4DB2-BD59-A6C34878D82A}">
                    <a16:rowId xmlns:a16="http://schemas.microsoft.com/office/drawing/2014/main" val="391308841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25FA40-58BA-4DC5-88AB-B58519552931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9693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58695-B751-4324-85BB-50F036CDE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2670175"/>
            <a:ext cx="8348663" cy="1362075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Curriculum Proposals Not Requiring Faculty Assembly approval ARE ON FILE IN </a:t>
            </a:r>
            <a:r>
              <a:rPr lang="en-US" sz="2400" dirty="0" smtClean="0"/>
              <a:t>CURRICULOG.</a:t>
            </a:r>
            <a:endParaRPr lang="en-US" sz="2400" dirty="0"/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5C85A18-7978-4B94-BF44-479AECFE3057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EAE38CB-1427-4FD6-98DA-02C9D4AD5E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1675" y="2517775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en-US" sz="4800" dirty="0">
                <a:latin typeface="+mn-lt"/>
              </a:rPr>
              <a:t>Thank You!</a:t>
            </a:r>
          </a:p>
        </p:txBody>
      </p:sp>
      <p:sp>
        <p:nvSpPr>
          <p:cNvPr id="1229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7C2C051-1ED3-495E-B7DA-0F66351ADC1D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5392</TotalTime>
  <Words>794</Words>
  <Application>Microsoft Office PowerPoint</Application>
  <PresentationFormat>On-screen Show (4:3)</PresentationFormat>
  <Paragraphs>82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Symbol</vt:lpstr>
      <vt:lpstr>Times New Roman</vt:lpstr>
      <vt:lpstr>Wingdings</vt:lpstr>
      <vt:lpstr>Default Design</vt:lpstr>
      <vt:lpstr>Committee Report  Faculty Assembly Academic Standards  Committee (FAASC) April 11, 2023</vt:lpstr>
      <vt:lpstr>Curriculum Proposals Requiring Faculty Assembly Approval</vt:lpstr>
      <vt:lpstr>Summary Table for Recommended Revisions to General Education Program (GEP): Version 2    4/24/19 Approved by Senate</vt:lpstr>
      <vt:lpstr>Curriculum Proposals Not Requiring Faculty Assembly approval ARE ON FILE IN CURRICULOG.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ppt_small_image</dc:title>
  <dc:creator>Brown Torrey</dc:creator>
  <cp:lastModifiedBy>Namwamba, Grace</cp:lastModifiedBy>
  <cp:revision>540</cp:revision>
  <cp:lastPrinted>2014-12-02T17:06:30Z</cp:lastPrinted>
  <dcterms:created xsi:type="dcterms:W3CDTF">2006-08-11T15:59:42Z</dcterms:created>
  <dcterms:modified xsi:type="dcterms:W3CDTF">2023-04-07T16:22:18Z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ktContentID">
    <vt:i4>16254</vt:i4>
  </property>
  <property fmtid="{D5CDD505-2E9C-101B-9397-08002B2CF9AE}" pid="3" name="EktContentLanguage">
    <vt:i4>1033</vt:i4>
  </property>
  <property fmtid="{D5CDD505-2E9C-101B-9397-08002B2CF9AE}" pid="4" name="EktFolderId">
    <vt:i4>3212</vt:i4>
  </property>
  <property fmtid="{D5CDD505-2E9C-101B-9397-08002B2CF9AE}" pid="5" name="EktQuickLink">
    <vt:lpwstr>javascript:void window.open('/WorkArea/showcontent.aspx?id=16254','showcontent','toolbar=0,location=0,directories=0,status=0,menubar=0,scrollbars=1,resizable=1,width=700,height=600')</vt:lpwstr>
  </property>
  <property fmtid="{D5CDD505-2E9C-101B-9397-08002B2CF9AE}" pid="6" name="EktContentType">
    <vt:i4>101</vt:i4>
  </property>
  <property fmtid="{D5CDD505-2E9C-101B-9397-08002B2CF9AE}" pid="7" name="EktFolderName">
    <vt:lpwstr/>
  </property>
  <property fmtid="{D5CDD505-2E9C-101B-9397-08002B2CF9AE}" pid="8" name="EktCmsPath">
    <vt:lpwstr/>
  </property>
  <property fmtid="{D5CDD505-2E9C-101B-9397-08002B2CF9AE}" pid="9" name="EktExpiryType">
    <vt:i4>1</vt:i4>
  </property>
  <property fmtid="{D5CDD505-2E9C-101B-9397-08002B2CF9AE}" pid="10" name="EktDateCreated">
    <vt:filetime>2008-08-15T17:00:17Z</vt:filetime>
  </property>
  <property fmtid="{D5CDD505-2E9C-101B-9397-08002B2CF9AE}" pid="11" name="EktDateModified">
    <vt:filetime>2008-10-25T15:57:31Z</vt:filetime>
  </property>
  <property fmtid="{D5CDD505-2E9C-101B-9397-08002B2CF9AE}" pid="12" name="EktTaxCategory">
    <vt:lpwstr/>
  </property>
  <property fmtid="{D5CDD505-2E9C-101B-9397-08002B2CF9AE}" pid="13" name="EktCmsSize">
    <vt:i4>3354112</vt:i4>
  </property>
  <property fmtid="{D5CDD505-2E9C-101B-9397-08002B2CF9AE}" pid="14" name="EktSearchable">
    <vt:i4>1</vt:i4>
  </property>
  <property fmtid="{D5CDD505-2E9C-101B-9397-08002B2CF9AE}" pid="15" name="EktEDescription">
    <vt:lpwstr>&amp;lt;p&amp;gt;Use this template if you have a lot of text. Images and lines are on the Slide Master. To modify images or lines, click View&amp;amp;gt;Master&amp;amp;gt;Slide Master. Delete this text box.  &amp;lt;/p&amp;gt;</vt:lpwstr>
  </property>
</Properties>
</file>