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40" r:id="rId3"/>
    <p:sldId id="335" r:id="rId4"/>
    <p:sldId id="336" r:id="rId5"/>
    <p:sldId id="347" r:id="rId6"/>
    <p:sldId id="344" r:id="rId7"/>
    <p:sldId id="348" r:id="rId8"/>
    <p:sldId id="345" r:id="rId9"/>
    <p:sldId id="346" r:id="rId10"/>
    <p:sldId id="313" r:id="rId1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41" autoAdjust="0"/>
  </p:normalViewPr>
  <p:slideViewPr>
    <p:cSldViewPr showGuides="1">
      <p:cViewPr varScale="1">
        <p:scale>
          <a:sx n="104" d="100"/>
          <a:sy n="104" d="100"/>
        </p:scale>
        <p:origin x="1746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362C4A7-C5C7-4EB2-8520-7616C36F5F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11B1F3-7FE2-4B3A-AB8C-390D075785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394CE5A-3950-4F80-8EAE-4A5CDC492001}" type="datetimeFigureOut">
              <a:rPr lang="en-US"/>
              <a:pPr>
                <a:defRPr/>
              </a:pPr>
              <a:t>4/12/2022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D57AF0-79E3-45F8-8FA7-7BBCE3A3BE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CED8B0-418C-4034-9CA5-8CBB52D8E0E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7FC32F6-250C-46EB-8F81-26C9E0C587E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682F53-637A-4877-A60A-6482870FF0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B08E48-5FD7-45D1-A3FC-07FB1713E1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8E2C39F-67FA-4FA0-884C-4C05D722968D}" type="datetimeFigureOut">
              <a:rPr lang="en-US"/>
              <a:pPr>
                <a:defRPr/>
              </a:pPr>
              <a:t>4/12/2022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A815B6D-86C1-478B-9797-B670D4602C1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E591657-3282-4B23-A55C-89F980FCC0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A37D15-9BC1-473D-B01A-E058E7B3C7B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379909-FE69-4982-9A29-350C7CA860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4A5BDA9-B348-4BC4-876F-1D2A1D538B3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23282-4B3A-4BDA-A5AB-0F831BEAAC0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8916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312A5-A311-44E5-8FAE-55FD94CEE5A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9075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610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610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BE8F6-3D53-430C-900F-1F91A7A1B67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154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5FA40-58BA-4DC5-88AB-B5851955293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3655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2A139-C292-406E-B001-ED22490F90B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245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79538"/>
            <a:ext cx="4410075" cy="478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1379538"/>
            <a:ext cx="4411663" cy="478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70158-CD3D-464B-83D5-4E2AB32FE16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1775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7D08F-DFC4-458A-BD1C-ED780F867C6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1020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5714B-02F6-4F9C-9DB8-DC6AACF2E9E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6949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1FBFF-5A35-430C-BD55-BE6C54112D6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883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01060-01E1-47C8-84BB-4972F536985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1245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4DDDA-749D-4DB0-AFCB-AA889D12DF0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39971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920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57E8E7A-655F-4CB8-8F24-960770DED8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371725" y="0"/>
            <a:ext cx="6772275" cy="10763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379538"/>
            <a:ext cx="8974138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161088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E2F59AFA-D7C8-4176-8AEB-40D619AEFFC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29" name="Line 7"/>
          <p:cNvSpPr>
            <a:spLocks noChangeShapeType="1"/>
          </p:cNvSpPr>
          <p:nvPr userDrawn="1"/>
        </p:nvSpPr>
        <p:spPr bwMode="auto">
          <a:xfrm>
            <a:off x="0" y="6651625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Line 8"/>
          <p:cNvSpPr>
            <a:spLocks noChangeShapeType="1"/>
          </p:cNvSpPr>
          <p:nvPr userDrawn="1"/>
        </p:nvSpPr>
        <p:spPr bwMode="auto">
          <a:xfrm>
            <a:off x="19050" y="6600825"/>
            <a:ext cx="7967663" cy="15875"/>
          </a:xfrm>
          <a:prstGeom prst="line">
            <a:avLst/>
          </a:prstGeom>
          <a:noFill/>
          <a:ln w="19050">
            <a:solidFill>
              <a:srgbClr val="E3E8EE">
                <a:alpha val="50195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031" name="Picture 9" descr="UMES_full_long_color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99" b="17960"/>
          <a:stretch>
            <a:fillRect/>
          </a:stretch>
        </p:blipFill>
        <p:spPr bwMode="auto">
          <a:xfrm>
            <a:off x="7893050" y="5857875"/>
            <a:ext cx="1308100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032" name="Line 10"/>
          <p:cNvSpPr>
            <a:spLocks noChangeShapeType="1"/>
          </p:cNvSpPr>
          <p:nvPr userDrawn="1"/>
        </p:nvSpPr>
        <p:spPr bwMode="auto">
          <a:xfrm>
            <a:off x="-19050" y="1152525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3" name="Line 11"/>
          <p:cNvSpPr>
            <a:spLocks noChangeShapeType="1"/>
          </p:cNvSpPr>
          <p:nvPr userDrawn="1"/>
        </p:nvSpPr>
        <p:spPr bwMode="auto">
          <a:xfrm>
            <a:off x="0" y="1101725"/>
            <a:ext cx="9144000" cy="0"/>
          </a:xfrm>
          <a:prstGeom prst="line">
            <a:avLst/>
          </a:prstGeom>
          <a:noFill/>
          <a:ln w="19050">
            <a:solidFill>
              <a:srgbClr val="E3E8EE">
                <a:alpha val="50195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034" name="Picture 12" descr="md5052880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61" t="31462" r="12865" b="45680"/>
          <a:stretch>
            <a:fillRect/>
          </a:stretch>
        </p:blipFill>
        <p:spPr bwMode="auto">
          <a:xfrm>
            <a:off x="0" y="0"/>
            <a:ext cx="235267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4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FFFF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85C08-1CFF-4643-8428-61B76BECAD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8463" y="1303338"/>
            <a:ext cx="8347075" cy="28844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u="sng" dirty="0"/>
              <a:t>Committee Report</a:t>
            </a:r>
            <a:br>
              <a:rPr lang="en-US" sz="4000" u="sng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dirty="0"/>
              <a:t>Faculty Assembly Academic </a:t>
            </a:r>
            <a:r>
              <a:rPr lang="en-US" dirty="0" smtClean="0"/>
              <a:t>Standards  </a:t>
            </a:r>
            <a:r>
              <a:rPr lang="en-US" dirty="0"/>
              <a:t>Committee (</a:t>
            </a:r>
            <a:r>
              <a:rPr lang="en-US" dirty="0" smtClean="0"/>
              <a:t>FAASC)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sz="2400" dirty="0" smtClean="0"/>
              <a:t>April 7, 2022</a:t>
            </a:r>
            <a:endParaRPr lang="en-US" sz="2400" u="sng" dirty="0"/>
          </a:p>
        </p:txBody>
      </p:sp>
      <p:sp>
        <p:nvSpPr>
          <p:cNvPr id="4099" name="Subtit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0225"/>
            <a:ext cx="6400800" cy="1593850"/>
          </a:xfrm>
        </p:spPr>
        <p:txBody>
          <a:bodyPr/>
          <a:lstStyle/>
          <a:p>
            <a:pPr eaLnBrk="1" hangingPunct="1"/>
            <a:endParaRPr lang="en-US" altLang="en-US" sz="2000" dirty="0" smtClean="0"/>
          </a:p>
          <a:p>
            <a:pPr eaLnBrk="1" hangingPunct="1"/>
            <a:endParaRPr lang="en-US" altLang="en-US" sz="2000" dirty="0" smtClean="0"/>
          </a:p>
          <a:p>
            <a:pPr eaLnBrk="1" hangingPunct="1"/>
            <a:r>
              <a:rPr lang="en-US" altLang="en-US" sz="2000" dirty="0" smtClean="0"/>
              <a:t>Grace Namwamba</a:t>
            </a:r>
          </a:p>
          <a:p>
            <a:pPr eaLnBrk="1" hangingPunct="1"/>
            <a:r>
              <a:rPr lang="en-US" altLang="en-US" sz="2000" dirty="0" smtClean="0"/>
              <a:t>Department of Human Ecology</a:t>
            </a:r>
          </a:p>
        </p:txBody>
      </p:sp>
      <p:sp>
        <p:nvSpPr>
          <p:cNvPr id="410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0AEDCA0-1A2B-45D4-8E78-11744799FC83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EAE38CB-1427-4FD6-98DA-02C9D4AD5E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1675" y="251777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US" sz="4800" dirty="0">
                <a:latin typeface="+mn-lt"/>
              </a:rPr>
              <a:t>Thank You!</a:t>
            </a:r>
          </a:p>
        </p:txBody>
      </p:sp>
      <p:sp>
        <p:nvSpPr>
          <p:cNvPr id="1229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7C2C051-1ED3-495E-B7DA-0F66351ADC1D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58695-B751-4324-85BB-50F036CDE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2670175"/>
            <a:ext cx="8348663" cy="1362075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Curriculum Proposals REQUIRING Faculty Assembly approval</a:t>
            </a:r>
            <a:endParaRPr lang="en-US" sz="2800" dirty="0"/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BCB2932-35D8-40DE-93A6-31F4958548AC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40832" y="4187950"/>
            <a:ext cx="34403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808080"/>
              </a:buClr>
              <a:buFont typeface="Wingdings" panose="05000000000000000000" pitchFamily="2" charset="2"/>
              <a:buChar char="§"/>
            </a:pPr>
            <a:r>
              <a:rPr lang="en-US" altLang="en-US" sz="2400" kern="0" dirty="0">
                <a:solidFill>
                  <a:srgbClr val="FFFFFF"/>
                </a:solidFill>
                <a:latin typeface="Arial"/>
              </a:rPr>
              <a:t>None for </a:t>
            </a:r>
            <a:r>
              <a:rPr lang="en-US" altLang="en-US" sz="2400" kern="0" dirty="0" smtClean="0">
                <a:solidFill>
                  <a:srgbClr val="FFFFFF"/>
                </a:solidFill>
                <a:latin typeface="Arial"/>
              </a:rPr>
              <a:t>April</a:t>
            </a:r>
            <a:r>
              <a:rPr lang="en-US" altLang="en-US" sz="2400" kern="0" dirty="0">
                <a:solidFill>
                  <a:srgbClr val="FFFFFF"/>
                </a:solidFill>
                <a:latin typeface="Arial"/>
              </a:rPr>
              <a:t>, 2022.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58695-B751-4324-85BB-50F036CDE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2670175"/>
            <a:ext cx="8348663" cy="1362075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Acknowledgement of Curriculum Proposals Not Requiring Faculty Assembly approval</a:t>
            </a:r>
            <a:endParaRPr lang="en-US" sz="2400" dirty="0"/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5C85A18-7978-4B94-BF44-479AECFE3057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FB07-43CA-40A6-BD3A-C0266C7BD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Department of Fine Arts</a:t>
            </a:r>
            <a:endParaRPr lang="en-US" dirty="0"/>
          </a:p>
        </p:txBody>
      </p:sp>
      <p:sp>
        <p:nvSpPr>
          <p:cNvPr id="11267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 b="1" u="sng" dirty="0" smtClean="0"/>
              <a:t>Course Revisions</a:t>
            </a:r>
          </a:p>
          <a:p>
            <a:endParaRPr lang="en-US" altLang="en-US" sz="1800" b="1" u="sng" dirty="0" smtClean="0"/>
          </a:p>
          <a:p>
            <a:r>
              <a:rPr lang="en-US" altLang="en-US" dirty="0"/>
              <a:t>ARTS - 498J - Internship: </a:t>
            </a:r>
            <a:r>
              <a:rPr lang="en-US" altLang="en-US" dirty="0" smtClean="0"/>
              <a:t>Illustration</a:t>
            </a:r>
          </a:p>
          <a:p>
            <a:r>
              <a:rPr lang="en-US" dirty="0"/>
              <a:t>ARTS - 498K - Internship: Commercial </a:t>
            </a:r>
            <a:r>
              <a:rPr lang="en-US" dirty="0" smtClean="0"/>
              <a:t>Photography</a:t>
            </a:r>
          </a:p>
          <a:p>
            <a:r>
              <a:rPr lang="en-US" dirty="0"/>
              <a:t>ARTS - 498Q - Internship Sequential Arts</a:t>
            </a:r>
          </a:p>
          <a:p>
            <a:endParaRPr lang="en-US" dirty="0"/>
          </a:p>
          <a:p>
            <a:endParaRPr lang="en-US" altLang="en-US" dirty="0" smtClean="0"/>
          </a:p>
          <a:p>
            <a:endParaRPr lang="it-IT" altLang="en-US" dirty="0"/>
          </a:p>
          <a:p>
            <a:pPr marL="0" indent="0">
              <a:buNone/>
            </a:pPr>
            <a:endParaRPr lang="en-US" altLang="en-US" sz="1800" b="1" u="sng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D83585A-098D-41C5-896C-36B16A1FCC7F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FB07-43CA-40A6-BD3A-C0266C7BD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Department of </a:t>
            </a:r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11267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 b="1" u="sng" dirty="0" smtClean="0"/>
              <a:t>New Courses</a:t>
            </a:r>
            <a:endParaRPr lang="en-US" altLang="en-US" sz="1800" b="1" u="sng" dirty="0" smtClean="0"/>
          </a:p>
          <a:p>
            <a:endParaRPr lang="en-US" altLang="en-US" sz="1800" b="1" u="sng" dirty="0" smtClean="0"/>
          </a:p>
          <a:p>
            <a:r>
              <a:rPr lang="en-US" altLang="en-US" dirty="0"/>
              <a:t>EDSP - 414 - Psycho-Educational Assessment </a:t>
            </a:r>
            <a:r>
              <a:rPr lang="en-US" altLang="en-US" dirty="0" smtClean="0"/>
              <a:t>I</a:t>
            </a:r>
          </a:p>
          <a:p>
            <a:r>
              <a:rPr lang="en-US" altLang="en-US" dirty="0"/>
              <a:t>EDSP - 416 - Program Development &amp; Instructional Delivery for the Educationally </a:t>
            </a:r>
            <a:r>
              <a:rPr lang="en-US" altLang="en-US" dirty="0" smtClean="0"/>
              <a:t>Disabled</a:t>
            </a:r>
          </a:p>
          <a:p>
            <a:r>
              <a:rPr lang="en-US" altLang="en-US" dirty="0"/>
              <a:t>EDSP - 422 - Psycho-education Assessment II</a:t>
            </a:r>
          </a:p>
          <a:p>
            <a:endParaRPr lang="en-US" dirty="0"/>
          </a:p>
          <a:p>
            <a:endParaRPr lang="en-US" altLang="en-US" dirty="0" smtClean="0"/>
          </a:p>
          <a:p>
            <a:endParaRPr lang="it-IT" altLang="en-US" dirty="0"/>
          </a:p>
          <a:p>
            <a:pPr marL="0" indent="0">
              <a:buNone/>
            </a:pPr>
            <a:endParaRPr lang="en-US" altLang="en-US" sz="1800" b="1" u="sng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D83585A-098D-41C5-896C-36B16A1FCC7F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29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FB07-43CA-40A6-BD3A-C0266C7BD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Department of Computer Science and Engineering Technology</a:t>
            </a:r>
            <a:endParaRPr lang="en-US" dirty="0"/>
          </a:p>
        </p:txBody>
      </p:sp>
      <p:sp>
        <p:nvSpPr>
          <p:cNvPr id="11267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 b="1" u="sng" dirty="0" smtClean="0"/>
              <a:t>New Courses</a:t>
            </a:r>
          </a:p>
          <a:p>
            <a:endParaRPr lang="en-US" altLang="en-US" sz="1800" b="1" u="sng" dirty="0" smtClean="0"/>
          </a:p>
          <a:p>
            <a:r>
              <a:rPr lang="en-US" dirty="0"/>
              <a:t>ETGE - 100 - FIRST YEAR EXPERIENCE SEMINAR</a:t>
            </a:r>
          </a:p>
          <a:p>
            <a:r>
              <a:rPr lang="en-US" dirty="0"/>
              <a:t>ETGE - 105 - ELECTRICAL CIRCUIT TECHNOLOGY </a:t>
            </a:r>
            <a:r>
              <a:rPr lang="en-US" dirty="0" smtClean="0"/>
              <a:t>I</a:t>
            </a:r>
          </a:p>
          <a:p>
            <a:r>
              <a:rPr lang="en-US" dirty="0"/>
              <a:t>ETGE - 109 - QUANTITATIVE METHODS FOR TECHNOLOGY </a:t>
            </a:r>
            <a:r>
              <a:rPr lang="en-US" dirty="0" smtClean="0"/>
              <a:t>I</a:t>
            </a:r>
          </a:p>
          <a:p>
            <a:r>
              <a:rPr lang="en-US" dirty="0"/>
              <a:t>ETGE - 111 - TECHNOLOGY AND </a:t>
            </a:r>
            <a:r>
              <a:rPr lang="en-US" dirty="0" smtClean="0"/>
              <a:t>SOCIETY</a:t>
            </a:r>
            <a:endParaRPr lang="en-US" altLang="en-US" dirty="0" smtClean="0"/>
          </a:p>
          <a:p>
            <a:pPr marL="0" indent="0">
              <a:buNone/>
            </a:pPr>
            <a:endParaRPr lang="en-US" altLang="en-US" sz="1800" b="1" u="sng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D83585A-098D-41C5-896C-36B16A1FCC7F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09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FB07-43CA-40A6-BD3A-C0266C7BD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Department of Computer Science and Engineering Technology</a:t>
            </a:r>
            <a:endParaRPr lang="en-US" dirty="0"/>
          </a:p>
        </p:txBody>
      </p:sp>
      <p:sp>
        <p:nvSpPr>
          <p:cNvPr id="11267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z="2000" u="sng" dirty="0" smtClean="0"/>
          </a:p>
          <a:p>
            <a:r>
              <a:rPr lang="en-US" sz="2000" u="sng" dirty="0" smtClean="0"/>
              <a:t>Course Revisions</a:t>
            </a:r>
          </a:p>
          <a:p>
            <a:endParaRPr lang="en-US" sz="2000" u="sng" dirty="0"/>
          </a:p>
          <a:p>
            <a:r>
              <a:rPr lang="en-US" dirty="0" smtClean="0"/>
              <a:t>EDTE </a:t>
            </a:r>
            <a:r>
              <a:rPr lang="en-US" dirty="0"/>
              <a:t>- 110 - Quantitative Methods for Technology II</a:t>
            </a:r>
          </a:p>
          <a:p>
            <a:r>
              <a:rPr lang="en-US" dirty="0" smtClean="0"/>
              <a:t>EDTE </a:t>
            </a:r>
            <a:r>
              <a:rPr lang="en-US" dirty="0"/>
              <a:t>- 210 - Instrumentation and Process Control </a:t>
            </a:r>
            <a:r>
              <a:rPr lang="en-US" dirty="0" smtClean="0"/>
              <a:t>Technology</a:t>
            </a:r>
          </a:p>
          <a:p>
            <a:r>
              <a:rPr lang="en-US" dirty="0"/>
              <a:t>EDTE - 216 - Introduction to Digital Electronics and Control </a:t>
            </a:r>
            <a:r>
              <a:rPr lang="en-US" dirty="0" smtClean="0"/>
              <a:t>Systems</a:t>
            </a:r>
          </a:p>
          <a:p>
            <a:r>
              <a:rPr lang="fr-FR" dirty="0"/>
              <a:t>EDTE - 382 - Core Technologies I</a:t>
            </a:r>
            <a:endParaRPr lang="en-US" dirty="0"/>
          </a:p>
          <a:p>
            <a:endParaRPr lang="en-US" dirty="0"/>
          </a:p>
          <a:p>
            <a:endParaRPr lang="en-US" altLang="en-US" dirty="0" smtClean="0"/>
          </a:p>
          <a:p>
            <a:pPr marL="0" indent="0">
              <a:buNone/>
            </a:pPr>
            <a:endParaRPr lang="en-US" altLang="en-US" sz="1800" b="1" u="sng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D83585A-098D-41C5-896C-36B16A1FCC7F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92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FB07-43CA-40A6-BD3A-C0266C7BD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Department of Hospitality and Tourism Management</a:t>
            </a:r>
            <a:endParaRPr lang="en-US" dirty="0"/>
          </a:p>
        </p:txBody>
      </p:sp>
      <p:sp>
        <p:nvSpPr>
          <p:cNvPr id="11267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 b="1" u="sng" dirty="0" smtClean="0"/>
              <a:t>Course Revisions</a:t>
            </a:r>
          </a:p>
          <a:p>
            <a:endParaRPr lang="en-US" altLang="en-US" sz="1800" b="1" u="sng" dirty="0" smtClean="0"/>
          </a:p>
          <a:p>
            <a:r>
              <a:rPr lang="en-US" dirty="0"/>
              <a:t>FMGT - 110 - Restaurant and Table </a:t>
            </a:r>
            <a:r>
              <a:rPr lang="en-US" dirty="0" smtClean="0"/>
              <a:t>Service</a:t>
            </a:r>
          </a:p>
          <a:p>
            <a:r>
              <a:rPr lang="en-US" u="sng" dirty="0" smtClean="0"/>
              <a:t>New Courses</a:t>
            </a:r>
          </a:p>
          <a:p>
            <a:endParaRPr lang="en-US" dirty="0"/>
          </a:p>
          <a:p>
            <a:r>
              <a:rPr lang="en-US" dirty="0" smtClean="0"/>
              <a:t>FMGT </a:t>
            </a:r>
            <a:r>
              <a:rPr lang="en-US" dirty="0"/>
              <a:t>- 310 - Purchasing and Cost Control</a:t>
            </a:r>
          </a:p>
          <a:p>
            <a:r>
              <a:rPr lang="en-US" dirty="0"/>
              <a:t>HMGT - 308 - Event Planning and Management</a:t>
            </a:r>
          </a:p>
          <a:p>
            <a:r>
              <a:rPr lang="en-US" dirty="0"/>
              <a:t>HMGT - 315 - Meetings and Conventions</a:t>
            </a:r>
          </a:p>
          <a:p>
            <a:r>
              <a:rPr lang="en-US" dirty="0"/>
              <a:t>HMGT - 398 - Hospitality Internship</a:t>
            </a:r>
          </a:p>
          <a:p>
            <a:r>
              <a:rPr lang="en-US" dirty="0"/>
              <a:t>HMGT - 410 - Revenue Management</a:t>
            </a:r>
          </a:p>
          <a:p>
            <a:r>
              <a:rPr lang="en-US" dirty="0"/>
              <a:t>HMGT - 411 - Supervision and Leadership</a:t>
            </a:r>
          </a:p>
          <a:p>
            <a:endParaRPr lang="en-US" dirty="0"/>
          </a:p>
          <a:p>
            <a:endParaRPr lang="en-US" altLang="en-US" dirty="0" smtClean="0"/>
          </a:p>
          <a:p>
            <a:pPr marL="0" indent="0">
              <a:buNone/>
            </a:pPr>
            <a:endParaRPr lang="en-US" altLang="en-US" sz="1800" b="1" u="sng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D83585A-098D-41C5-896C-36B16A1FCC7F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48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FB07-43CA-40A6-BD3A-C0266C7BD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Department of Hospitality and Tourism Management Cont.</a:t>
            </a:r>
            <a:endParaRPr lang="en-US" dirty="0"/>
          </a:p>
        </p:txBody>
      </p:sp>
      <p:sp>
        <p:nvSpPr>
          <p:cNvPr id="11267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New Courses</a:t>
            </a:r>
          </a:p>
          <a:p>
            <a:endParaRPr lang="en-US" dirty="0"/>
          </a:p>
          <a:p>
            <a:r>
              <a:rPr lang="en-US" dirty="0"/>
              <a:t>HMGT - 415 - Guest Relationship Management</a:t>
            </a:r>
          </a:p>
          <a:p>
            <a:r>
              <a:rPr lang="en-US" dirty="0"/>
              <a:t>HMGT - 420 - Events Management Practicum</a:t>
            </a:r>
          </a:p>
          <a:p>
            <a:r>
              <a:rPr lang="en-US" dirty="0"/>
              <a:t>TMGT - 408 - Literary Tourism</a:t>
            </a:r>
          </a:p>
          <a:p>
            <a:r>
              <a:rPr lang="en-US" dirty="0"/>
              <a:t>TMGT - 409 - Culinary </a:t>
            </a:r>
            <a:r>
              <a:rPr lang="en-US" dirty="0" smtClean="0"/>
              <a:t>Tourism</a:t>
            </a:r>
          </a:p>
          <a:p>
            <a:r>
              <a:rPr lang="en-US" dirty="0"/>
              <a:t>TMGT - 410 - Tourism Geography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D83585A-098D-41C5-896C-36B16A1FCC7F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14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5479</TotalTime>
  <Words>305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Default Design</vt:lpstr>
      <vt:lpstr>Committee Report  Faculty Assembly Academic Standards  Committee (FAASC) April 7, 2022</vt:lpstr>
      <vt:lpstr>Curriculum Proposals REQUIRING Faculty Assembly approval</vt:lpstr>
      <vt:lpstr>Acknowledgement of Curriculum Proposals Not Requiring Faculty Assembly approval</vt:lpstr>
      <vt:lpstr>Department of Fine Arts</vt:lpstr>
      <vt:lpstr>Department of Education</vt:lpstr>
      <vt:lpstr>Department of Computer Science and Engineering Technology</vt:lpstr>
      <vt:lpstr>Department of Computer Science and Engineering Technology</vt:lpstr>
      <vt:lpstr>Department of Hospitality and Tourism Management</vt:lpstr>
      <vt:lpstr>Department of Hospitality and Tourism Management Cont.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ppt_small_image</dc:title>
  <dc:creator>Brown Torrey</dc:creator>
  <cp:lastModifiedBy>Namwamba, Grace</cp:lastModifiedBy>
  <cp:revision>516</cp:revision>
  <cp:lastPrinted>2014-12-02T17:06:30Z</cp:lastPrinted>
  <dcterms:created xsi:type="dcterms:W3CDTF">2006-08-11T15:59:42Z</dcterms:created>
  <dcterms:modified xsi:type="dcterms:W3CDTF">2022-04-12T14:39:16Z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ktContentID">
    <vt:i4>16254</vt:i4>
  </property>
  <property fmtid="{D5CDD505-2E9C-101B-9397-08002B2CF9AE}" pid="3" name="EktContentLanguage">
    <vt:i4>1033</vt:i4>
  </property>
  <property fmtid="{D5CDD505-2E9C-101B-9397-08002B2CF9AE}" pid="4" name="EktFolderId">
    <vt:i4>3212</vt:i4>
  </property>
  <property fmtid="{D5CDD505-2E9C-101B-9397-08002B2CF9AE}" pid="5" name="EktQuickLink">
    <vt:lpwstr>javascript:void window.open('/WorkArea/showcontent.aspx?id=16254','showcontent','toolbar=0,location=0,directories=0,status=0,menubar=0,scrollbars=1,resizable=1,width=700,height=600')</vt:lpwstr>
  </property>
  <property fmtid="{D5CDD505-2E9C-101B-9397-08002B2CF9AE}" pid="6" name="EktContentType">
    <vt:i4>101</vt:i4>
  </property>
  <property fmtid="{D5CDD505-2E9C-101B-9397-08002B2CF9AE}" pid="7" name="EktFolderName">
    <vt:lpwstr/>
  </property>
  <property fmtid="{D5CDD505-2E9C-101B-9397-08002B2CF9AE}" pid="8" name="EktCmsPath">
    <vt:lpwstr/>
  </property>
  <property fmtid="{D5CDD505-2E9C-101B-9397-08002B2CF9AE}" pid="9" name="EktExpiryType">
    <vt:i4>1</vt:i4>
  </property>
  <property fmtid="{D5CDD505-2E9C-101B-9397-08002B2CF9AE}" pid="10" name="EktDateCreated">
    <vt:filetime>2008-08-15T17:00:17Z</vt:filetime>
  </property>
  <property fmtid="{D5CDD505-2E9C-101B-9397-08002B2CF9AE}" pid="11" name="EktDateModified">
    <vt:filetime>2008-10-25T15:57:31Z</vt:filetime>
  </property>
  <property fmtid="{D5CDD505-2E9C-101B-9397-08002B2CF9AE}" pid="12" name="EktTaxCategory">
    <vt:lpwstr/>
  </property>
  <property fmtid="{D5CDD505-2E9C-101B-9397-08002B2CF9AE}" pid="13" name="EktCmsSize">
    <vt:i4>3354112</vt:i4>
  </property>
  <property fmtid="{D5CDD505-2E9C-101B-9397-08002B2CF9AE}" pid="14" name="EktSearchable">
    <vt:i4>1</vt:i4>
  </property>
  <property fmtid="{D5CDD505-2E9C-101B-9397-08002B2CF9AE}" pid="15" name="EktEDescription">
    <vt:lpwstr>&amp;lt;p&amp;gt;Use this template if you have a lot of text. Images and lines are on the Slide Master. To modify images or lines, click View&amp;amp;gt;Master&amp;amp;gt;Slide Master. Delete this text box.  &amp;lt;/p&amp;gt;</vt:lpwstr>
  </property>
</Properties>
</file>