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365C"/>
    <a:srgbClr val="862641"/>
    <a:srgbClr val="651D32"/>
    <a:srgbClr val="8B8D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3" d="100"/>
          <a:sy n="73"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D9A8A-0104-4D96-A88C-F17F22863F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DE6FB9-A042-4972-8FF9-65D925B56D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8F9E5A-C1A3-4412-A051-33B4946C474A}"/>
              </a:ext>
            </a:extLst>
          </p:cNvPr>
          <p:cNvSpPr>
            <a:spLocks noGrp="1"/>
          </p:cNvSpPr>
          <p:nvPr>
            <p:ph type="dt" sz="half" idx="10"/>
          </p:nvPr>
        </p:nvSpPr>
        <p:spPr/>
        <p:txBody>
          <a:bodyPr/>
          <a:lstStyle/>
          <a:p>
            <a:fld id="{B9AE7FE0-AFB4-4A69-A4D4-C225149CEACC}" type="datetimeFigureOut">
              <a:rPr lang="en-US" smtClean="0"/>
              <a:t>2/7/2022</a:t>
            </a:fld>
            <a:endParaRPr lang="en-US"/>
          </a:p>
        </p:txBody>
      </p:sp>
      <p:sp>
        <p:nvSpPr>
          <p:cNvPr id="5" name="Footer Placeholder 4">
            <a:extLst>
              <a:ext uri="{FF2B5EF4-FFF2-40B4-BE49-F238E27FC236}">
                <a16:creationId xmlns:a16="http://schemas.microsoft.com/office/drawing/2014/main" id="{FD6D137F-994C-4F5E-8417-43D707A03B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746409-0F12-487C-BA9D-1C0D7EC479FA}"/>
              </a:ext>
            </a:extLst>
          </p:cNvPr>
          <p:cNvSpPr>
            <a:spLocks noGrp="1"/>
          </p:cNvSpPr>
          <p:nvPr>
            <p:ph type="sldNum" sz="quarter" idx="12"/>
          </p:nvPr>
        </p:nvSpPr>
        <p:spPr/>
        <p:txBody>
          <a:bodyPr/>
          <a:lstStyle/>
          <a:p>
            <a:fld id="{15FE32D8-B68A-46D9-9118-FB441414F5B7}" type="slidenum">
              <a:rPr lang="en-US" smtClean="0"/>
              <a:t>‹#›</a:t>
            </a:fld>
            <a:endParaRPr lang="en-US"/>
          </a:p>
        </p:txBody>
      </p:sp>
    </p:spTree>
    <p:extLst>
      <p:ext uri="{BB962C8B-B14F-4D97-AF65-F5344CB8AC3E}">
        <p14:creationId xmlns:p14="http://schemas.microsoft.com/office/powerpoint/2010/main" val="3396138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5D17B-E62A-4188-A5AA-A41540058F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8EE76F-6009-4FF4-81AF-AF90544BB2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DA6198-E98B-4F4A-AE0B-ACF646273A34}"/>
              </a:ext>
            </a:extLst>
          </p:cNvPr>
          <p:cNvSpPr>
            <a:spLocks noGrp="1"/>
          </p:cNvSpPr>
          <p:nvPr>
            <p:ph type="dt" sz="half" idx="10"/>
          </p:nvPr>
        </p:nvSpPr>
        <p:spPr/>
        <p:txBody>
          <a:bodyPr/>
          <a:lstStyle/>
          <a:p>
            <a:fld id="{B9AE7FE0-AFB4-4A69-A4D4-C225149CEACC}" type="datetimeFigureOut">
              <a:rPr lang="en-US" smtClean="0"/>
              <a:t>2/7/2022</a:t>
            </a:fld>
            <a:endParaRPr lang="en-US"/>
          </a:p>
        </p:txBody>
      </p:sp>
      <p:sp>
        <p:nvSpPr>
          <p:cNvPr id="5" name="Footer Placeholder 4">
            <a:extLst>
              <a:ext uri="{FF2B5EF4-FFF2-40B4-BE49-F238E27FC236}">
                <a16:creationId xmlns:a16="http://schemas.microsoft.com/office/drawing/2014/main" id="{F5C85AFC-D572-460B-A0D2-2EF877FBD2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3C997B-2337-44A7-AE89-2B0CFBB6A957}"/>
              </a:ext>
            </a:extLst>
          </p:cNvPr>
          <p:cNvSpPr>
            <a:spLocks noGrp="1"/>
          </p:cNvSpPr>
          <p:nvPr>
            <p:ph type="sldNum" sz="quarter" idx="12"/>
          </p:nvPr>
        </p:nvSpPr>
        <p:spPr/>
        <p:txBody>
          <a:bodyPr/>
          <a:lstStyle/>
          <a:p>
            <a:fld id="{15FE32D8-B68A-46D9-9118-FB441414F5B7}" type="slidenum">
              <a:rPr lang="en-US" smtClean="0"/>
              <a:t>‹#›</a:t>
            </a:fld>
            <a:endParaRPr lang="en-US"/>
          </a:p>
        </p:txBody>
      </p:sp>
    </p:spTree>
    <p:extLst>
      <p:ext uri="{BB962C8B-B14F-4D97-AF65-F5344CB8AC3E}">
        <p14:creationId xmlns:p14="http://schemas.microsoft.com/office/powerpoint/2010/main" val="1838937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79D915-AC19-4240-9A70-D745B1033492}"/>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C44473-18B1-4CD2-9060-455F1C534BE0}"/>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E356FB-32B4-4640-8BE5-05F7A8B820E6}"/>
              </a:ext>
            </a:extLst>
          </p:cNvPr>
          <p:cNvSpPr>
            <a:spLocks noGrp="1"/>
          </p:cNvSpPr>
          <p:nvPr>
            <p:ph type="dt" sz="half" idx="10"/>
          </p:nvPr>
        </p:nvSpPr>
        <p:spPr/>
        <p:txBody>
          <a:bodyPr/>
          <a:lstStyle/>
          <a:p>
            <a:fld id="{B9AE7FE0-AFB4-4A69-A4D4-C225149CEACC}" type="datetimeFigureOut">
              <a:rPr lang="en-US" smtClean="0"/>
              <a:t>2/7/2022</a:t>
            </a:fld>
            <a:endParaRPr lang="en-US"/>
          </a:p>
        </p:txBody>
      </p:sp>
      <p:sp>
        <p:nvSpPr>
          <p:cNvPr id="5" name="Footer Placeholder 4">
            <a:extLst>
              <a:ext uri="{FF2B5EF4-FFF2-40B4-BE49-F238E27FC236}">
                <a16:creationId xmlns:a16="http://schemas.microsoft.com/office/drawing/2014/main" id="{F6AFADCB-9C10-44D8-865F-6CF140A70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26834D-A569-4EAE-983C-C342888AD0EF}"/>
              </a:ext>
            </a:extLst>
          </p:cNvPr>
          <p:cNvSpPr>
            <a:spLocks noGrp="1"/>
          </p:cNvSpPr>
          <p:nvPr>
            <p:ph type="sldNum" sz="quarter" idx="12"/>
          </p:nvPr>
        </p:nvSpPr>
        <p:spPr/>
        <p:txBody>
          <a:bodyPr/>
          <a:lstStyle/>
          <a:p>
            <a:fld id="{15FE32D8-B68A-46D9-9118-FB441414F5B7}" type="slidenum">
              <a:rPr lang="en-US" smtClean="0"/>
              <a:t>‹#›</a:t>
            </a:fld>
            <a:endParaRPr lang="en-US"/>
          </a:p>
        </p:txBody>
      </p:sp>
    </p:spTree>
    <p:extLst>
      <p:ext uri="{BB962C8B-B14F-4D97-AF65-F5344CB8AC3E}">
        <p14:creationId xmlns:p14="http://schemas.microsoft.com/office/powerpoint/2010/main" val="270888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948D4-C077-4396-8DC1-D903D6E62A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F97236-A839-4B13-950C-B4AD31D106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67946-A15E-4DF0-9F08-2178C7DABB11}"/>
              </a:ext>
            </a:extLst>
          </p:cNvPr>
          <p:cNvSpPr>
            <a:spLocks noGrp="1"/>
          </p:cNvSpPr>
          <p:nvPr>
            <p:ph type="dt" sz="half" idx="10"/>
          </p:nvPr>
        </p:nvSpPr>
        <p:spPr/>
        <p:txBody>
          <a:bodyPr/>
          <a:lstStyle/>
          <a:p>
            <a:fld id="{B9AE7FE0-AFB4-4A69-A4D4-C225149CEACC}" type="datetimeFigureOut">
              <a:rPr lang="en-US" smtClean="0"/>
              <a:t>2/7/2022</a:t>
            </a:fld>
            <a:endParaRPr lang="en-US"/>
          </a:p>
        </p:txBody>
      </p:sp>
      <p:sp>
        <p:nvSpPr>
          <p:cNvPr id="5" name="Footer Placeholder 4">
            <a:extLst>
              <a:ext uri="{FF2B5EF4-FFF2-40B4-BE49-F238E27FC236}">
                <a16:creationId xmlns:a16="http://schemas.microsoft.com/office/drawing/2014/main" id="{BF6C0B55-825A-46D0-8585-F04321CF09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D59F6-F9B1-4A3B-9754-CEE1098D102C}"/>
              </a:ext>
            </a:extLst>
          </p:cNvPr>
          <p:cNvSpPr>
            <a:spLocks noGrp="1"/>
          </p:cNvSpPr>
          <p:nvPr>
            <p:ph type="sldNum" sz="quarter" idx="12"/>
          </p:nvPr>
        </p:nvSpPr>
        <p:spPr/>
        <p:txBody>
          <a:bodyPr/>
          <a:lstStyle/>
          <a:p>
            <a:fld id="{15FE32D8-B68A-46D9-9118-FB441414F5B7}" type="slidenum">
              <a:rPr lang="en-US" smtClean="0"/>
              <a:t>‹#›</a:t>
            </a:fld>
            <a:endParaRPr lang="en-US"/>
          </a:p>
        </p:txBody>
      </p:sp>
    </p:spTree>
    <p:extLst>
      <p:ext uri="{BB962C8B-B14F-4D97-AF65-F5344CB8AC3E}">
        <p14:creationId xmlns:p14="http://schemas.microsoft.com/office/powerpoint/2010/main" val="181593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16B9-372C-40E8-9B35-D2B6FBE81C22}"/>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F54D2F-433A-4F7B-9B0A-61EFA91006CD}"/>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9AF9F7-B018-4A6E-864E-D9206A101E61}"/>
              </a:ext>
            </a:extLst>
          </p:cNvPr>
          <p:cNvSpPr>
            <a:spLocks noGrp="1"/>
          </p:cNvSpPr>
          <p:nvPr>
            <p:ph type="dt" sz="half" idx="10"/>
          </p:nvPr>
        </p:nvSpPr>
        <p:spPr/>
        <p:txBody>
          <a:bodyPr/>
          <a:lstStyle/>
          <a:p>
            <a:fld id="{B9AE7FE0-AFB4-4A69-A4D4-C225149CEACC}" type="datetimeFigureOut">
              <a:rPr lang="en-US" smtClean="0"/>
              <a:t>2/7/2022</a:t>
            </a:fld>
            <a:endParaRPr lang="en-US"/>
          </a:p>
        </p:txBody>
      </p:sp>
      <p:sp>
        <p:nvSpPr>
          <p:cNvPr id="5" name="Footer Placeholder 4">
            <a:extLst>
              <a:ext uri="{FF2B5EF4-FFF2-40B4-BE49-F238E27FC236}">
                <a16:creationId xmlns:a16="http://schemas.microsoft.com/office/drawing/2014/main" id="{DAE113FC-11F4-45CF-8ED3-E6D43D031C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0100C1-3424-4887-82A4-050B6A414615}"/>
              </a:ext>
            </a:extLst>
          </p:cNvPr>
          <p:cNvSpPr>
            <a:spLocks noGrp="1"/>
          </p:cNvSpPr>
          <p:nvPr>
            <p:ph type="sldNum" sz="quarter" idx="12"/>
          </p:nvPr>
        </p:nvSpPr>
        <p:spPr/>
        <p:txBody>
          <a:bodyPr/>
          <a:lstStyle/>
          <a:p>
            <a:fld id="{15FE32D8-B68A-46D9-9118-FB441414F5B7}" type="slidenum">
              <a:rPr lang="en-US" smtClean="0"/>
              <a:t>‹#›</a:t>
            </a:fld>
            <a:endParaRPr lang="en-US"/>
          </a:p>
        </p:txBody>
      </p:sp>
    </p:spTree>
    <p:extLst>
      <p:ext uri="{BB962C8B-B14F-4D97-AF65-F5344CB8AC3E}">
        <p14:creationId xmlns:p14="http://schemas.microsoft.com/office/powerpoint/2010/main" val="3246505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gradFill flip="none" rotWithShape="1">
          <a:gsLst>
            <a:gs pos="35000">
              <a:schemeClr val="bg1">
                <a:lumMod val="85000"/>
              </a:schemeClr>
            </a:gs>
            <a:gs pos="100000">
              <a:srgbClr val="BC365C"/>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2A18-EA7A-4247-A87E-D11D78A578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524827-C1E0-4ED4-9477-3D49DDF9F0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99CFB0-C454-442E-B113-4B68D98B2D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20BD5F-894F-442A-B78D-2108312312A1}"/>
              </a:ext>
            </a:extLst>
          </p:cNvPr>
          <p:cNvSpPr>
            <a:spLocks noGrp="1"/>
          </p:cNvSpPr>
          <p:nvPr>
            <p:ph type="dt" sz="half" idx="10"/>
          </p:nvPr>
        </p:nvSpPr>
        <p:spPr/>
        <p:txBody>
          <a:bodyPr/>
          <a:lstStyle/>
          <a:p>
            <a:fld id="{B9AE7FE0-AFB4-4A69-A4D4-C225149CEACC}" type="datetimeFigureOut">
              <a:rPr lang="en-US" smtClean="0"/>
              <a:t>2/7/2022</a:t>
            </a:fld>
            <a:endParaRPr lang="en-US"/>
          </a:p>
        </p:txBody>
      </p:sp>
      <p:sp>
        <p:nvSpPr>
          <p:cNvPr id="6" name="Footer Placeholder 5">
            <a:extLst>
              <a:ext uri="{FF2B5EF4-FFF2-40B4-BE49-F238E27FC236}">
                <a16:creationId xmlns:a16="http://schemas.microsoft.com/office/drawing/2014/main" id="{ED9A7365-8D8A-425C-9FA4-40DA6A8DEE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F9AFC6-D6A4-4194-93C8-6C316D85FBED}"/>
              </a:ext>
            </a:extLst>
          </p:cNvPr>
          <p:cNvSpPr>
            <a:spLocks noGrp="1"/>
          </p:cNvSpPr>
          <p:nvPr>
            <p:ph type="sldNum" sz="quarter" idx="12"/>
          </p:nvPr>
        </p:nvSpPr>
        <p:spPr/>
        <p:txBody>
          <a:bodyPr/>
          <a:lstStyle/>
          <a:p>
            <a:fld id="{15FE32D8-B68A-46D9-9118-FB441414F5B7}" type="slidenum">
              <a:rPr lang="en-US" smtClean="0"/>
              <a:t>‹#›</a:t>
            </a:fld>
            <a:endParaRPr lang="en-US"/>
          </a:p>
        </p:txBody>
      </p:sp>
    </p:spTree>
    <p:extLst>
      <p:ext uri="{BB962C8B-B14F-4D97-AF65-F5344CB8AC3E}">
        <p14:creationId xmlns:p14="http://schemas.microsoft.com/office/powerpoint/2010/main" val="402718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E1B1-81FF-4EA9-AA67-67B7993AB1AD}"/>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191657-8A82-464B-8AAB-1B27744618F6}"/>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2FD1B0-232D-4044-9D6C-75CC01728ACA}"/>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639D46-2D27-4BE3-A38E-42DA8B1B705C}"/>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9D2E6D6-2CBC-4F73-A9AC-6A6F594D778C}"/>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FE945F-784A-4E21-A86F-857CA1842EB4}"/>
              </a:ext>
            </a:extLst>
          </p:cNvPr>
          <p:cNvSpPr>
            <a:spLocks noGrp="1"/>
          </p:cNvSpPr>
          <p:nvPr>
            <p:ph type="dt" sz="half" idx="10"/>
          </p:nvPr>
        </p:nvSpPr>
        <p:spPr/>
        <p:txBody>
          <a:bodyPr/>
          <a:lstStyle/>
          <a:p>
            <a:fld id="{B9AE7FE0-AFB4-4A69-A4D4-C225149CEACC}" type="datetimeFigureOut">
              <a:rPr lang="en-US" smtClean="0"/>
              <a:t>2/7/2022</a:t>
            </a:fld>
            <a:endParaRPr lang="en-US"/>
          </a:p>
        </p:txBody>
      </p:sp>
      <p:sp>
        <p:nvSpPr>
          <p:cNvPr id="8" name="Footer Placeholder 7">
            <a:extLst>
              <a:ext uri="{FF2B5EF4-FFF2-40B4-BE49-F238E27FC236}">
                <a16:creationId xmlns:a16="http://schemas.microsoft.com/office/drawing/2014/main" id="{895E72A6-E11E-4A15-84B6-0413A86640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A87DC4-D5FF-4370-A892-89BCB9C21806}"/>
              </a:ext>
            </a:extLst>
          </p:cNvPr>
          <p:cNvSpPr>
            <a:spLocks noGrp="1"/>
          </p:cNvSpPr>
          <p:nvPr>
            <p:ph type="sldNum" sz="quarter" idx="12"/>
          </p:nvPr>
        </p:nvSpPr>
        <p:spPr/>
        <p:txBody>
          <a:bodyPr/>
          <a:lstStyle/>
          <a:p>
            <a:fld id="{15FE32D8-B68A-46D9-9118-FB441414F5B7}" type="slidenum">
              <a:rPr lang="en-US" smtClean="0"/>
              <a:t>‹#›</a:t>
            </a:fld>
            <a:endParaRPr lang="en-US"/>
          </a:p>
        </p:txBody>
      </p:sp>
    </p:spTree>
    <p:extLst>
      <p:ext uri="{BB962C8B-B14F-4D97-AF65-F5344CB8AC3E}">
        <p14:creationId xmlns:p14="http://schemas.microsoft.com/office/powerpoint/2010/main" val="523939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C272C-5280-4DC4-A759-AD32756678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5E1600-2F81-4642-9B35-DA4B6D652F5A}"/>
              </a:ext>
            </a:extLst>
          </p:cNvPr>
          <p:cNvSpPr>
            <a:spLocks noGrp="1"/>
          </p:cNvSpPr>
          <p:nvPr>
            <p:ph type="dt" sz="half" idx="10"/>
          </p:nvPr>
        </p:nvSpPr>
        <p:spPr/>
        <p:txBody>
          <a:bodyPr/>
          <a:lstStyle/>
          <a:p>
            <a:fld id="{B9AE7FE0-AFB4-4A69-A4D4-C225149CEACC}" type="datetimeFigureOut">
              <a:rPr lang="en-US" smtClean="0"/>
              <a:t>2/7/2022</a:t>
            </a:fld>
            <a:endParaRPr lang="en-US"/>
          </a:p>
        </p:txBody>
      </p:sp>
      <p:sp>
        <p:nvSpPr>
          <p:cNvPr id="4" name="Footer Placeholder 3">
            <a:extLst>
              <a:ext uri="{FF2B5EF4-FFF2-40B4-BE49-F238E27FC236}">
                <a16:creationId xmlns:a16="http://schemas.microsoft.com/office/drawing/2014/main" id="{8C393F2A-3E82-4DE6-92A9-541F503530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3D4859-1BDA-477B-9587-8C7250A321B0}"/>
              </a:ext>
            </a:extLst>
          </p:cNvPr>
          <p:cNvSpPr>
            <a:spLocks noGrp="1"/>
          </p:cNvSpPr>
          <p:nvPr>
            <p:ph type="sldNum" sz="quarter" idx="12"/>
          </p:nvPr>
        </p:nvSpPr>
        <p:spPr/>
        <p:txBody>
          <a:bodyPr/>
          <a:lstStyle/>
          <a:p>
            <a:fld id="{15FE32D8-B68A-46D9-9118-FB441414F5B7}" type="slidenum">
              <a:rPr lang="en-US" smtClean="0"/>
              <a:t>‹#›</a:t>
            </a:fld>
            <a:endParaRPr lang="en-US"/>
          </a:p>
        </p:txBody>
      </p:sp>
    </p:spTree>
    <p:extLst>
      <p:ext uri="{BB962C8B-B14F-4D97-AF65-F5344CB8AC3E}">
        <p14:creationId xmlns:p14="http://schemas.microsoft.com/office/powerpoint/2010/main" val="379734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8BAB01-8C9D-4E17-8ED8-BF1B1461B889}"/>
              </a:ext>
            </a:extLst>
          </p:cNvPr>
          <p:cNvSpPr>
            <a:spLocks noGrp="1"/>
          </p:cNvSpPr>
          <p:nvPr>
            <p:ph type="dt" sz="half" idx="10"/>
          </p:nvPr>
        </p:nvSpPr>
        <p:spPr/>
        <p:txBody>
          <a:bodyPr/>
          <a:lstStyle/>
          <a:p>
            <a:fld id="{B9AE7FE0-AFB4-4A69-A4D4-C225149CEACC}" type="datetimeFigureOut">
              <a:rPr lang="en-US" smtClean="0"/>
              <a:t>2/7/2022</a:t>
            </a:fld>
            <a:endParaRPr lang="en-US"/>
          </a:p>
        </p:txBody>
      </p:sp>
      <p:sp>
        <p:nvSpPr>
          <p:cNvPr id="3" name="Footer Placeholder 2">
            <a:extLst>
              <a:ext uri="{FF2B5EF4-FFF2-40B4-BE49-F238E27FC236}">
                <a16:creationId xmlns:a16="http://schemas.microsoft.com/office/drawing/2014/main" id="{B5994969-5159-4CAD-905E-48D1596954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A1E73A-2C65-4123-A7A4-3ED4725B2FB2}"/>
              </a:ext>
            </a:extLst>
          </p:cNvPr>
          <p:cNvSpPr>
            <a:spLocks noGrp="1"/>
          </p:cNvSpPr>
          <p:nvPr>
            <p:ph type="sldNum" sz="quarter" idx="12"/>
          </p:nvPr>
        </p:nvSpPr>
        <p:spPr/>
        <p:txBody>
          <a:bodyPr/>
          <a:lstStyle/>
          <a:p>
            <a:fld id="{15FE32D8-B68A-46D9-9118-FB441414F5B7}" type="slidenum">
              <a:rPr lang="en-US" smtClean="0"/>
              <a:t>‹#›</a:t>
            </a:fld>
            <a:endParaRPr lang="en-US"/>
          </a:p>
        </p:txBody>
      </p:sp>
    </p:spTree>
    <p:extLst>
      <p:ext uri="{BB962C8B-B14F-4D97-AF65-F5344CB8AC3E}">
        <p14:creationId xmlns:p14="http://schemas.microsoft.com/office/powerpoint/2010/main" val="438114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C3C90-C35B-453D-8CC1-26C7848061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AF41C8-AF80-42C0-9DCC-472D6C670FE4}"/>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4642C7-0ED4-4825-99A1-B37132D7E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252F84-E790-4133-8C61-2A2048C3CF6D}"/>
              </a:ext>
            </a:extLst>
          </p:cNvPr>
          <p:cNvSpPr>
            <a:spLocks noGrp="1"/>
          </p:cNvSpPr>
          <p:nvPr>
            <p:ph type="dt" sz="half" idx="10"/>
          </p:nvPr>
        </p:nvSpPr>
        <p:spPr/>
        <p:txBody>
          <a:bodyPr/>
          <a:lstStyle/>
          <a:p>
            <a:fld id="{B9AE7FE0-AFB4-4A69-A4D4-C225149CEACC}" type="datetimeFigureOut">
              <a:rPr lang="en-US" smtClean="0"/>
              <a:t>2/7/2022</a:t>
            </a:fld>
            <a:endParaRPr lang="en-US"/>
          </a:p>
        </p:txBody>
      </p:sp>
      <p:sp>
        <p:nvSpPr>
          <p:cNvPr id="6" name="Footer Placeholder 5">
            <a:extLst>
              <a:ext uri="{FF2B5EF4-FFF2-40B4-BE49-F238E27FC236}">
                <a16:creationId xmlns:a16="http://schemas.microsoft.com/office/drawing/2014/main" id="{766A1403-084C-45E0-856F-516C9DC9FB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1547D9-84F9-48FB-87F8-AFBAA2F92157}"/>
              </a:ext>
            </a:extLst>
          </p:cNvPr>
          <p:cNvSpPr>
            <a:spLocks noGrp="1"/>
          </p:cNvSpPr>
          <p:nvPr>
            <p:ph type="sldNum" sz="quarter" idx="12"/>
          </p:nvPr>
        </p:nvSpPr>
        <p:spPr/>
        <p:txBody>
          <a:bodyPr/>
          <a:lstStyle/>
          <a:p>
            <a:fld id="{15FE32D8-B68A-46D9-9118-FB441414F5B7}" type="slidenum">
              <a:rPr lang="en-US" smtClean="0"/>
              <a:t>‹#›</a:t>
            </a:fld>
            <a:endParaRPr lang="en-US"/>
          </a:p>
        </p:txBody>
      </p:sp>
    </p:spTree>
    <p:extLst>
      <p:ext uri="{BB962C8B-B14F-4D97-AF65-F5344CB8AC3E}">
        <p14:creationId xmlns:p14="http://schemas.microsoft.com/office/powerpoint/2010/main" val="226685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625E0-371C-47ED-A544-81F008A23B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A264A7-40A3-4C52-9142-97413E5E3359}"/>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879662-CDF5-46F8-9271-E34433E6F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C38DF5-E5F4-4663-B2FE-45F156DD5513}"/>
              </a:ext>
            </a:extLst>
          </p:cNvPr>
          <p:cNvSpPr>
            <a:spLocks noGrp="1"/>
          </p:cNvSpPr>
          <p:nvPr>
            <p:ph type="dt" sz="half" idx="10"/>
          </p:nvPr>
        </p:nvSpPr>
        <p:spPr/>
        <p:txBody>
          <a:bodyPr/>
          <a:lstStyle/>
          <a:p>
            <a:fld id="{B9AE7FE0-AFB4-4A69-A4D4-C225149CEACC}" type="datetimeFigureOut">
              <a:rPr lang="en-US" smtClean="0"/>
              <a:t>2/7/2022</a:t>
            </a:fld>
            <a:endParaRPr lang="en-US"/>
          </a:p>
        </p:txBody>
      </p:sp>
      <p:sp>
        <p:nvSpPr>
          <p:cNvPr id="6" name="Footer Placeholder 5">
            <a:extLst>
              <a:ext uri="{FF2B5EF4-FFF2-40B4-BE49-F238E27FC236}">
                <a16:creationId xmlns:a16="http://schemas.microsoft.com/office/drawing/2014/main" id="{0A78E91A-7DD2-4BA6-A5FF-A0FA5631DB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6B7D01-359F-4794-A330-3501C18A029C}"/>
              </a:ext>
            </a:extLst>
          </p:cNvPr>
          <p:cNvSpPr>
            <a:spLocks noGrp="1"/>
          </p:cNvSpPr>
          <p:nvPr>
            <p:ph type="sldNum" sz="quarter" idx="12"/>
          </p:nvPr>
        </p:nvSpPr>
        <p:spPr/>
        <p:txBody>
          <a:bodyPr/>
          <a:lstStyle/>
          <a:p>
            <a:fld id="{15FE32D8-B68A-46D9-9118-FB441414F5B7}" type="slidenum">
              <a:rPr lang="en-US" smtClean="0"/>
              <a:t>‹#›</a:t>
            </a:fld>
            <a:endParaRPr lang="en-US"/>
          </a:p>
        </p:txBody>
      </p:sp>
    </p:spTree>
    <p:extLst>
      <p:ext uri="{BB962C8B-B14F-4D97-AF65-F5344CB8AC3E}">
        <p14:creationId xmlns:p14="http://schemas.microsoft.com/office/powerpoint/2010/main" val="798114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rgbClr val="8B8D8E"/>
            </a:gs>
            <a:gs pos="100000">
              <a:srgbClr val="862641"/>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CBAF86-1B9B-4555-8D6C-417CCFAE5642}"/>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36E45C-8885-46A7-A2D1-80EC59A19D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E6A8C0-A727-40B4-A130-6E9C65F56515}"/>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E7FE0-AFB4-4A69-A4D4-C225149CEACC}" type="datetimeFigureOut">
              <a:rPr lang="en-US" smtClean="0"/>
              <a:t>2/7/2022</a:t>
            </a:fld>
            <a:endParaRPr lang="en-US"/>
          </a:p>
        </p:txBody>
      </p:sp>
      <p:sp>
        <p:nvSpPr>
          <p:cNvPr id="5" name="Footer Placeholder 4">
            <a:extLst>
              <a:ext uri="{FF2B5EF4-FFF2-40B4-BE49-F238E27FC236}">
                <a16:creationId xmlns:a16="http://schemas.microsoft.com/office/drawing/2014/main" id="{5C7E38F3-01FD-4363-83C8-13E933937151}"/>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ED763F-2070-4110-86AA-8A9DED2389C5}"/>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E32D8-B68A-46D9-9118-FB441414F5B7}" type="slidenum">
              <a:rPr lang="en-US" smtClean="0"/>
              <a:t>‹#›</a:t>
            </a:fld>
            <a:endParaRPr lang="en-US"/>
          </a:p>
        </p:txBody>
      </p:sp>
    </p:spTree>
    <p:extLst>
      <p:ext uri="{BB962C8B-B14F-4D97-AF65-F5344CB8AC3E}">
        <p14:creationId xmlns:p14="http://schemas.microsoft.com/office/powerpoint/2010/main" val="1283893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catalog.umes.edu/content.php?catoid=15&amp;navoid=468" TargetMode="External"/><Relationship Id="rId2" Type="http://schemas.openxmlformats.org/officeDocument/2006/relationships/hyperlink" Target="http://catalog.umes.edu/content.php?catoid=23&amp;navoid=698"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umes.edu/registrar/Default.aspx?id=29632" TargetMode="External"/><Relationship Id="rId1" Type="http://schemas.openxmlformats.org/officeDocument/2006/relationships/slideLayout" Target="../slideLayouts/slideLayout4.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073BD81-9E24-4AFE-B0CF-E189401A494F}"/>
              </a:ext>
            </a:extLst>
          </p:cNvPr>
          <p:cNvSpPr>
            <a:spLocks noGrp="1"/>
          </p:cNvSpPr>
          <p:nvPr>
            <p:ph sz="half" idx="1"/>
          </p:nvPr>
        </p:nvSpPr>
        <p:spPr>
          <a:xfrm>
            <a:off x="335903" y="233266"/>
            <a:ext cx="5125097" cy="6515877"/>
          </a:xfrm>
        </p:spPr>
        <p:txBody>
          <a:bodyPr>
            <a:normAutofit fontScale="25000" lnSpcReduction="20000"/>
          </a:bodyPr>
          <a:lstStyle/>
          <a:p>
            <a:pPr marL="0" indent="0">
              <a:buNone/>
            </a:pPr>
            <a:r>
              <a:rPr lang="en-US" sz="5000" dirty="0">
                <a:latin typeface="Arial" panose="020B0604020202020204" pitchFamily="34" charset="0"/>
                <a:cs typeface="Arial" panose="020B0604020202020204" pitchFamily="34" charset="0"/>
              </a:rPr>
              <a:t>*ORIGINAL*</a:t>
            </a:r>
          </a:p>
          <a:p>
            <a:pPr marL="0" indent="0">
              <a:buNone/>
            </a:pPr>
            <a:r>
              <a:rPr lang="en-US" sz="5000" dirty="0">
                <a:latin typeface="Arial" panose="020B0604020202020204" pitchFamily="34" charset="0"/>
                <a:cs typeface="Arial" panose="020B0604020202020204" pitchFamily="34" charset="0"/>
              </a:rPr>
              <a:t>Second and Double Baccalaureate Degree Requirements</a:t>
            </a:r>
          </a:p>
          <a:p>
            <a:pPr marL="0" indent="0">
              <a:buNone/>
            </a:pPr>
            <a:endParaRPr lang="en-US" sz="2250" dirty="0">
              <a:latin typeface="Arial" panose="020B0604020202020204" pitchFamily="34" charset="0"/>
              <a:cs typeface="Arial" panose="020B0604020202020204" pitchFamily="34" charset="0"/>
            </a:endParaRPr>
          </a:p>
          <a:p>
            <a:pPr marL="0" indent="0">
              <a:lnSpc>
                <a:spcPct val="120000"/>
              </a:lnSpc>
              <a:buNone/>
            </a:pPr>
            <a:r>
              <a:rPr lang="en-US" sz="4800" dirty="0">
                <a:latin typeface="Arial" panose="020B0604020202020204" pitchFamily="34" charset="0"/>
                <a:cs typeface="Arial" panose="020B0604020202020204" pitchFamily="34" charset="0"/>
              </a:rPr>
              <a:t>A student who has already received one baccalaureate degree may receive a second degree from UMES by completing 30 credits at UMES, provided the total number of credits of the first and second degrees combined is at least 150 credits. In no case will a second baccalaureate be awarded to a student who has not completed the last 30 hours at UMES.</a:t>
            </a:r>
          </a:p>
          <a:p>
            <a:pPr marL="0" indent="0">
              <a:lnSpc>
                <a:spcPct val="120000"/>
              </a:lnSpc>
              <a:buNone/>
            </a:pPr>
            <a:r>
              <a:rPr lang="en-US" sz="4800" dirty="0">
                <a:latin typeface="Arial" panose="020B0604020202020204" pitchFamily="34" charset="0"/>
                <a:cs typeface="Arial" panose="020B0604020202020204" pitchFamily="34" charset="0"/>
              </a:rPr>
              <a:t>A student who wishes to receive two baccalaureate degrees from UMES simultaneously must complete the regularly prescribed degree requirements of each program and complete a minimum of 150 credits. Candidates for a double degree must file a formal program outline with the departments involved. The program outline must include the courses required to fulfill each major and supporting area, as well as the general education and elective requirements of both curricula. A copy of the program outline showing all requirements for each degree must be filed with the Office of the Registrar. If the double degree involves two different departments, the student must designate which department is responsible for maintenance of records.</a:t>
            </a:r>
          </a:p>
          <a:p>
            <a:pPr marL="0" indent="0">
              <a:lnSpc>
                <a:spcPct val="120000"/>
              </a:lnSpc>
              <a:buNone/>
            </a:pPr>
            <a:r>
              <a:rPr lang="en-US" sz="4800" dirty="0">
                <a:latin typeface="Arial" panose="020B0604020202020204" pitchFamily="34" charset="0"/>
                <a:cs typeface="Arial" panose="020B0604020202020204" pitchFamily="34" charset="0"/>
              </a:rPr>
              <a:t>No course in either curriculum used to satisfy a major or supporting area requirement may be used to satisfy the General Education Requirements.</a:t>
            </a:r>
          </a:p>
          <a:p>
            <a:pPr marL="0" indent="0">
              <a:buNone/>
            </a:pPr>
            <a:endParaRPr lang="en-US" dirty="0"/>
          </a:p>
        </p:txBody>
      </p:sp>
      <p:sp>
        <p:nvSpPr>
          <p:cNvPr id="6" name="Content Placeholder 5">
            <a:extLst>
              <a:ext uri="{FF2B5EF4-FFF2-40B4-BE49-F238E27FC236}">
                <a16:creationId xmlns:a16="http://schemas.microsoft.com/office/drawing/2014/main" id="{E8DFCAB8-31FF-46CB-8C66-88545B20F228}"/>
              </a:ext>
            </a:extLst>
          </p:cNvPr>
          <p:cNvSpPr>
            <a:spLocks noGrp="1"/>
          </p:cNvSpPr>
          <p:nvPr>
            <p:ph sz="half" idx="2"/>
          </p:nvPr>
        </p:nvSpPr>
        <p:spPr>
          <a:xfrm>
            <a:off x="5461000" y="233266"/>
            <a:ext cx="6395097" cy="6391468"/>
          </a:xfrm>
        </p:spPr>
        <p:txBody>
          <a:bodyPr>
            <a:normAutofit fontScale="25000" lnSpcReduction="20000"/>
          </a:bodyPr>
          <a:lstStyle/>
          <a:p>
            <a:pPr marL="0" indent="0">
              <a:buNone/>
            </a:pPr>
            <a:r>
              <a:rPr lang="en-US" sz="7200" dirty="0"/>
              <a:t>*REVISED*</a:t>
            </a:r>
          </a:p>
          <a:p>
            <a:pPr marL="0" indent="0">
              <a:buNone/>
            </a:pPr>
            <a:r>
              <a:rPr lang="en-US" sz="5000" b="1" dirty="0">
                <a:latin typeface="Arial" panose="020B0604020202020204" pitchFamily="34" charset="0"/>
                <a:cs typeface="Arial" panose="020B0604020202020204" pitchFamily="34" charset="0"/>
              </a:rPr>
              <a:t>Double-Major and Second Baccalaureate Degree Requirements</a:t>
            </a:r>
            <a:endParaRPr lang="en-US" sz="5000" dirty="0">
              <a:latin typeface="Arial" panose="020B0604020202020204" pitchFamily="34" charset="0"/>
              <a:cs typeface="Arial" panose="020B0604020202020204" pitchFamily="34" charset="0"/>
            </a:endParaRPr>
          </a:p>
          <a:p>
            <a:pPr marL="0" indent="0">
              <a:buNone/>
            </a:pPr>
            <a:r>
              <a:rPr lang="en-US" sz="3800" b="1" dirty="0">
                <a:latin typeface="Arial" panose="020B0604020202020204" pitchFamily="34" charset="0"/>
                <a:cs typeface="Arial" panose="020B0604020202020204" pitchFamily="34" charset="0"/>
              </a:rPr>
              <a:t>Double-major</a:t>
            </a:r>
            <a:endParaRPr lang="en-US" sz="3800" dirty="0">
              <a:latin typeface="Arial" panose="020B0604020202020204" pitchFamily="34" charset="0"/>
              <a:cs typeface="Arial" panose="020B0604020202020204" pitchFamily="34" charset="0"/>
            </a:endParaRPr>
          </a:p>
          <a:p>
            <a:pPr marL="0" indent="0">
              <a:lnSpc>
                <a:spcPct val="120000"/>
              </a:lnSpc>
              <a:buNone/>
            </a:pPr>
            <a:r>
              <a:rPr lang="en-US" sz="4800" dirty="0"/>
              <a:t>If a student wishes to major in two separate subjects (“double-major”), he or she must consult with the department chairs of both majors.  While a minimum of 120 credits must be earned, the core requirements of both majors must be met.  General Education course requirements may be shared with both majors, and free electives from one major can be comprised of core courses for the other.</a:t>
            </a:r>
          </a:p>
          <a:p>
            <a:pPr marL="0" indent="0">
              <a:lnSpc>
                <a:spcPct val="120000"/>
              </a:lnSpc>
              <a:buNone/>
            </a:pPr>
            <a:r>
              <a:rPr lang="en-US" sz="4800" dirty="0"/>
              <a:t>In conjunction with the student, both department chairs will develop a set of requirements to satisfy both majors.  The new degree requirements must be approved by both chairs, the dean(s) of both majors and the provost.   Once approved, the degree plan will be sent to the Office of the Registrar for implementation.  For administrative purposes, one major will be designated as the student’s primary major.</a:t>
            </a:r>
          </a:p>
          <a:p>
            <a:pPr marL="0" indent="0">
              <a:buNone/>
            </a:pPr>
            <a:r>
              <a:rPr lang="en-US" dirty="0"/>
              <a:t> </a:t>
            </a:r>
            <a:r>
              <a:rPr lang="en-US" sz="3800" b="1" dirty="0">
                <a:latin typeface="Arial" panose="020B0604020202020204" pitchFamily="34" charset="0"/>
                <a:cs typeface="Arial" panose="020B0604020202020204" pitchFamily="34" charset="0"/>
              </a:rPr>
              <a:t>Second Baccalaureate Degree</a:t>
            </a:r>
          </a:p>
          <a:p>
            <a:pPr marL="0" indent="0">
              <a:lnSpc>
                <a:spcPct val="120000"/>
              </a:lnSpc>
              <a:buNone/>
            </a:pPr>
            <a:r>
              <a:rPr lang="en-US" sz="4800" dirty="0"/>
              <a:t>A student who has already received one baccalaureate degree may receive a second degree from UMES by completing the core requirements for the second degree at UMES, provided the total number of credits of the first and second degrees combined is at least 150 credits.  In no case will a second baccalaureate degree be awarded to a student who has not completed 30 hours at UMES.</a:t>
            </a:r>
          </a:p>
          <a:p>
            <a:pPr marL="0" indent="0">
              <a:lnSpc>
                <a:spcPct val="120000"/>
              </a:lnSpc>
              <a:buNone/>
            </a:pPr>
            <a:r>
              <a:rPr lang="en-US" sz="4800" dirty="0"/>
              <a:t>A student who wishes to receive two baccalaureate degrees from UMES, simultaneously, must complete the established degree requirements for each program and complete a minimum of 150 credits.  Candidates for a double degree must file a formal program outline with the departments involved.  The program outline must include the courses required to fulfill each major and supporting area, as well as the general education and elective requirements of both curricula.  A copy of the program outline showing all requirements for each degree must be signed by the department chairs, dean(s) of both degrees and filed with the Office of the Registrar.  If the double degree involves two different departments, after consulting with the advisor, the student may request that one of the departments serve as the primary department responsible for all activities pertaining to graduation processing and related records maintenance.  The chair of the department designated as primary shall notify the Office of the Registrar of this designation.</a:t>
            </a:r>
          </a:p>
          <a:p>
            <a:pPr marL="0" indent="0">
              <a:lnSpc>
                <a:spcPct val="120000"/>
              </a:lnSpc>
              <a:buNone/>
            </a:pPr>
            <a:r>
              <a:rPr lang="en-US" sz="4800" dirty="0"/>
              <a:t>No course in either curriculum used to satisfy a major or supporting area requirement may also be used to satisfy the general education requirements.</a:t>
            </a:r>
          </a:p>
          <a:p>
            <a:pPr marL="0" indent="0">
              <a:buNone/>
            </a:pPr>
            <a:endParaRPr lang="en-US" dirty="0"/>
          </a:p>
        </p:txBody>
      </p:sp>
    </p:spTree>
    <p:extLst>
      <p:ext uri="{BB962C8B-B14F-4D97-AF65-F5344CB8AC3E}">
        <p14:creationId xmlns:p14="http://schemas.microsoft.com/office/powerpoint/2010/main" val="3162058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5FCF8F-C4C0-4C88-BA19-F66748B017D8}"/>
              </a:ext>
            </a:extLst>
          </p:cNvPr>
          <p:cNvSpPr>
            <a:spLocks noGrp="1"/>
          </p:cNvSpPr>
          <p:nvPr>
            <p:ph sz="half" idx="1"/>
          </p:nvPr>
        </p:nvSpPr>
        <p:spPr>
          <a:xfrm>
            <a:off x="205274" y="95250"/>
            <a:ext cx="5385902" cy="6576137"/>
          </a:xfrm>
        </p:spPr>
        <p:txBody>
          <a:bodyPr>
            <a:noAutofit/>
          </a:bodyPr>
          <a:lstStyle/>
          <a:p>
            <a:pPr marL="0" indent="0">
              <a:buNone/>
            </a:pPr>
            <a:r>
              <a:rPr lang="en-US" sz="960" b="1" dirty="0"/>
              <a:t>Transfer Credit				</a:t>
            </a:r>
            <a:r>
              <a:rPr lang="en-US" sz="1000" b="1" dirty="0"/>
              <a:t>*ORIGINAL*</a:t>
            </a:r>
            <a:endParaRPr lang="en-US" sz="1000" dirty="0"/>
          </a:p>
          <a:p>
            <a:pPr marL="0" indent="0">
              <a:buNone/>
            </a:pPr>
            <a:r>
              <a:rPr lang="en-US" sz="960" b="1" dirty="0"/>
              <a:t>Transfer of General Education</a:t>
            </a:r>
            <a:endParaRPr lang="en-US" sz="960" dirty="0"/>
          </a:p>
          <a:p>
            <a:pPr marL="0" indent="0">
              <a:buNone/>
            </a:pPr>
            <a:r>
              <a:rPr lang="en-US" sz="960" dirty="0"/>
              <a:t>Students transferring from Maryland institutions of higher education who have completed the General Education requirements at the sending institution shall have met the general education requirements at UMES, except in cases where the general education requirements at UMES exceed those of the sending institution. The transfer student will be required to take no more than the same number of general education credits required of the native student, and will not exceed an additional 10-16 credit hours. The additional courses will be according to the distribution requirements at UMES. For a detailed explanation on course transfer policy, see </a:t>
            </a:r>
            <a:r>
              <a:rPr lang="en-US" sz="960" u="sng" dirty="0">
                <a:hlinkClick r:id="rId2"/>
              </a:rPr>
              <a:t>Appendix 1</a:t>
            </a:r>
            <a:r>
              <a:rPr lang="en-US" sz="960" dirty="0"/>
              <a:t>.</a:t>
            </a:r>
          </a:p>
          <a:p>
            <a:pPr marL="0" indent="0">
              <a:buNone/>
            </a:pPr>
            <a:r>
              <a:rPr lang="en-US" sz="960" b="1" dirty="0"/>
              <a:t>Transfer from Colleges and Universities</a:t>
            </a:r>
            <a:endParaRPr lang="en-US" sz="960" dirty="0"/>
          </a:p>
          <a:p>
            <a:pPr marL="0" indent="0">
              <a:buNone/>
            </a:pPr>
            <a:r>
              <a:rPr lang="en-US" sz="960" dirty="0"/>
              <a:t>A maximum of seventy </a:t>
            </a:r>
            <a:r>
              <a:rPr lang="en-US" sz="960" b="1" dirty="0"/>
              <a:t>(70)</a:t>
            </a:r>
            <a:r>
              <a:rPr lang="en-US" sz="960" dirty="0"/>
              <a:t> credits will be accepted from an accredited two-year community or junior college. UMES does not limit the number of credits transferable for work completed at four-year colleges. </a:t>
            </a:r>
            <a:r>
              <a:rPr lang="en-US" sz="960" b="1" dirty="0"/>
              <a:t>However, in order to graduate, a student must complete the last 30 semester hours at UMES.</a:t>
            </a:r>
            <a:endParaRPr lang="en-US" sz="960" dirty="0"/>
          </a:p>
          <a:p>
            <a:pPr marL="0" indent="0">
              <a:buNone/>
            </a:pPr>
            <a:r>
              <a:rPr lang="en-US" sz="960" b="1" dirty="0"/>
              <a:t>Maryland Community College Articulated Programs</a:t>
            </a:r>
            <a:endParaRPr lang="en-US" sz="960" dirty="0"/>
          </a:p>
          <a:p>
            <a:pPr marL="0" indent="0">
              <a:buNone/>
            </a:pPr>
            <a:r>
              <a:rPr lang="en-US" sz="960" dirty="0"/>
              <a:t>An articulated transfer program is a list of community college courses that best prepare the applicant for a particular course of study at the University of Maryland Eastern Shore. If the applicant takes appropriate courses that are specified in the articulated program guide and earns an acceptable grade, he/she is guaranteed transfer with no loss of credit. Articulated career program guides help students plan their new programs after changing career objectives. The guides are available at the Office of Undergraduate Admissions at the University of Maryland Eastern Shore and in the transfer advisor’s office at each of the community colleges. Applicants can eliminate all doubt concerning transfer of courses by following programs outlined in the guide.</a:t>
            </a:r>
          </a:p>
          <a:p>
            <a:pPr marL="0" indent="0">
              <a:buNone/>
            </a:pPr>
            <a:r>
              <a:rPr lang="en-US" sz="960" b="1" dirty="0"/>
              <a:t>Credit from Other Universities and Colleges</a:t>
            </a:r>
            <a:endParaRPr lang="en-US" sz="960" dirty="0"/>
          </a:p>
          <a:p>
            <a:pPr marL="0" indent="0">
              <a:buNone/>
            </a:pPr>
            <a:r>
              <a:rPr lang="en-US" sz="960" dirty="0"/>
              <a:t>In most cases credit will transfer from institutions of higher education accredited by a regional accrediting association (e.g., Middle States Association of Colleges and Schools; New England Association of Schools and Colleges; North Central Association of Colleges and Schools; Northwest Association of Schools and Colleges; Southern Association of Colleges and Schools; Western Association of Schools and Colleges), provided that the course is completed with at least a grade of C and the course is similar in content and level to work offered at UMES. The applicability of these courses to the particular course of study at UMES will be determined by an academic advisor/evaluator in the office of the appropriate department.</a:t>
            </a:r>
          </a:p>
          <a:p>
            <a:pPr marL="0" indent="0">
              <a:buNone/>
            </a:pPr>
            <a:r>
              <a:rPr lang="en-US" sz="960" b="1" dirty="0"/>
              <a:t>Appealing Credit Denials</a:t>
            </a:r>
            <a:endParaRPr lang="en-US" sz="960" dirty="0"/>
          </a:p>
          <a:p>
            <a:pPr marL="0" indent="0">
              <a:buNone/>
            </a:pPr>
            <a:r>
              <a:rPr lang="en-US" sz="960" dirty="0"/>
              <a:t>Students may appeal credit determinations by submitting a written appeal to the Office of the Registrar. The appeal must include the student’s name, ID#, major, contact information, and specific concerns as it relates to the awarding of academic credit. The Office of the Registrar will review the appeal and render a decision for general education courses. For non-general education courses, the Office of the Registrar will forward the appeal to the respective academic department for review and an articulation decision. In the event a consensus is not reached between the Registrar and Departmental review, the Office of the Provost will make the final decision regarding the awarding of credit. The decision will be communicated in writing by the Registrar to the student within ten business days after receipt of the appeal.</a:t>
            </a:r>
          </a:p>
          <a:p>
            <a:pPr marL="0" indent="0">
              <a:buNone/>
            </a:pPr>
            <a:r>
              <a:rPr lang="en-US" sz="960" dirty="0"/>
              <a:t> </a:t>
            </a:r>
          </a:p>
          <a:p>
            <a:pPr marL="0" indent="0">
              <a:buNone/>
            </a:pPr>
            <a:endParaRPr lang="en-US" sz="960" dirty="0"/>
          </a:p>
        </p:txBody>
      </p:sp>
      <p:sp>
        <p:nvSpPr>
          <p:cNvPr id="4" name="Content Placeholder 3">
            <a:extLst>
              <a:ext uri="{FF2B5EF4-FFF2-40B4-BE49-F238E27FC236}">
                <a16:creationId xmlns:a16="http://schemas.microsoft.com/office/drawing/2014/main" id="{1DC4FD89-3D19-447E-A766-B62B64A39AD7}"/>
              </a:ext>
            </a:extLst>
          </p:cNvPr>
          <p:cNvSpPr>
            <a:spLocks noGrp="1"/>
          </p:cNvSpPr>
          <p:nvPr>
            <p:ph sz="half" idx="2"/>
          </p:nvPr>
        </p:nvSpPr>
        <p:spPr>
          <a:xfrm>
            <a:off x="5591176" y="0"/>
            <a:ext cx="6600823" cy="6857999"/>
          </a:xfrm>
        </p:spPr>
        <p:txBody>
          <a:bodyPr>
            <a:normAutofit fontScale="25000" lnSpcReduction="20000"/>
          </a:bodyPr>
          <a:lstStyle/>
          <a:p>
            <a:pPr marL="0" indent="0">
              <a:spcBef>
                <a:spcPts val="0"/>
              </a:spcBef>
              <a:spcAft>
                <a:spcPts val="600"/>
              </a:spcAft>
              <a:buNone/>
            </a:pPr>
            <a:r>
              <a:rPr lang="en-US" b="1" dirty="0">
                <a:cs typeface="Times New Roman" panose="02020603050405020304" pitchFamily="18" charset="0"/>
              </a:rPr>
              <a:t>Transfer Credit					*Revised*</a:t>
            </a:r>
            <a:endParaRPr lang="en-US" dirty="0">
              <a:cs typeface="Times New Roman" panose="02020603050405020304" pitchFamily="18" charset="0"/>
            </a:endParaRPr>
          </a:p>
          <a:p>
            <a:pPr marL="0" indent="0">
              <a:spcBef>
                <a:spcPts val="0"/>
              </a:spcBef>
              <a:spcAft>
                <a:spcPts val="600"/>
              </a:spcAft>
              <a:buNone/>
            </a:pPr>
            <a:r>
              <a:rPr lang="en-US" b="1" dirty="0">
                <a:cs typeface="Times New Roman" panose="02020603050405020304" pitchFamily="18" charset="0"/>
              </a:rPr>
              <a:t>Transfer of General Education</a:t>
            </a:r>
            <a:endParaRPr lang="en-US" dirty="0">
              <a:cs typeface="Times New Roman" panose="02020603050405020304" pitchFamily="18" charset="0"/>
            </a:endParaRPr>
          </a:p>
          <a:p>
            <a:pPr marL="0" indent="0">
              <a:spcBef>
                <a:spcPts val="0"/>
              </a:spcBef>
              <a:spcAft>
                <a:spcPts val="600"/>
              </a:spcAft>
              <a:buNone/>
            </a:pPr>
            <a:r>
              <a:rPr lang="en-US" dirty="0">
                <a:cs typeface="Times New Roman" panose="02020603050405020304" pitchFamily="18" charset="0"/>
              </a:rPr>
              <a:t>Students transferring from Maryland institutions of higher education who have completed the </a:t>
            </a:r>
            <a:r>
              <a:rPr lang="en-US" u="sng" dirty="0">
                <a:cs typeface="Times New Roman" panose="02020603050405020304" pitchFamily="18" charset="0"/>
              </a:rPr>
              <a:t>g</a:t>
            </a:r>
            <a:r>
              <a:rPr lang="en-US" dirty="0">
                <a:cs typeface="Times New Roman" panose="02020603050405020304" pitchFamily="18" charset="0"/>
              </a:rPr>
              <a:t>eneral </a:t>
            </a:r>
            <a:r>
              <a:rPr lang="en-US" u="sng" dirty="0">
                <a:cs typeface="Times New Roman" panose="02020603050405020304" pitchFamily="18" charset="0"/>
              </a:rPr>
              <a:t>e</a:t>
            </a:r>
            <a:r>
              <a:rPr lang="en-US" dirty="0">
                <a:cs typeface="Times New Roman" panose="02020603050405020304" pitchFamily="18" charset="0"/>
              </a:rPr>
              <a:t>ducation requirements at the sending institution shall have met the general education requirements at UMES, except in cases where UMES requirements significantly differ from the sending institution.  When the general UMES education requirements significantly differ, the transfer student may be required to take up to 16 additional credit hours.  The additional courses will be applied to the evaluation in accordance with the specific requirements of the UMES degree.  For further details on the course transfer policy, see </a:t>
            </a:r>
            <a:r>
              <a:rPr lang="en-US" u="sng" dirty="0">
                <a:cs typeface="Times New Roman" panose="02020603050405020304" pitchFamily="18" charset="0"/>
                <a:hlinkClick r:id="rId3"/>
              </a:rPr>
              <a:t>Appendix 1</a:t>
            </a:r>
            <a:r>
              <a:rPr lang="en-US" dirty="0">
                <a:cs typeface="Times New Roman" panose="02020603050405020304" pitchFamily="18" charset="0"/>
              </a:rPr>
              <a:t>.</a:t>
            </a:r>
          </a:p>
          <a:p>
            <a:pPr marL="0" indent="0">
              <a:spcBef>
                <a:spcPts val="0"/>
              </a:spcBef>
              <a:spcAft>
                <a:spcPts val="600"/>
              </a:spcAft>
              <a:buNone/>
            </a:pPr>
            <a:r>
              <a:rPr lang="en-US" dirty="0">
                <a:cs typeface="Times New Roman" panose="02020603050405020304" pitchFamily="18" charset="0"/>
              </a:rPr>
              <a:t> </a:t>
            </a:r>
            <a:r>
              <a:rPr lang="en-US" b="1" dirty="0">
                <a:cs typeface="Times New Roman" panose="02020603050405020304" pitchFamily="18" charset="0"/>
              </a:rPr>
              <a:t>TRANSFER FROM COLLEGES AND UNIVERSITIES</a:t>
            </a:r>
          </a:p>
          <a:p>
            <a:pPr marL="0" indent="0">
              <a:spcBef>
                <a:spcPts val="0"/>
              </a:spcBef>
              <a:spcAft>
                <a:spcPts val="600"/>
              </a:spcAft>
              <a:buNone/>
            </a:pPr>
            <a:r>
              <a:rPr lang="en-US" dirty="0">
                <a:cs typeface="Times New Roman" panose="02020603050405020304" pitchFamily="18" charset="0"/>
              </a:rPr>
              <a:t>Generally, college-level courses completed at regionally-accredited institutions will be acceptable and awarded transfer credit, provided the courses are similar in level, scope, content and expected learning outcomes, as determined by the department, to courses offered at the University of Maryland Eastern Shore with the minimum grade earned of D for general education courses, with the exception of English courses that require a minimum grade of C, and a minimum grade of C for major core and supportive courses.  Examples of regional accrediting bodies include Middle States Association of Colleges and Schools, New England Association of Schools and Colleges and Southern Association of Colleges and Schools. The applicability of courses to the particular course of study at UMES will be determined by an academic advisor or chair in the office of the appropriate academic department.</a:t>
            </a:r>
          </a:p>
          <a:p>
            <a:pPr marL="0" indent="0">
              <a:spcBef>
                <a:spcPts val="0"/>
              </a:spcBef>
              <a:spcAft>
                <a:spcPts val="600"/>
              </a:spcAft>
              <a:buNone/>
            </a:pPr>
            <a:r>
              <a:rPr lang="en-US" dirty="0">
                <a:cs typeface="Times New Roman" panose="02020603050405020304" pitchFamily="18" charset="0"/>
              </a:rPr>
              <a:t> In accordance with state regulation, the University of Maryland Eastern Shore requires that a minimum of 120 semester hours be earned to award a baccalaureate degree.  A maximum of seventy (70) credits will be accepted from an accredited two-year community or junior college. UMES does not limit the number of credits transferable for work completed at four-year colleges.  UMES will only count 90 semester hours of transfer credit towards degree completion.  </a:t>
            </a:r>
          </a:p>
          <a:p>
            <a:pPr marL="0" indent="0">
              <a:spcBef>
                <a:spcPts val="0"/>
              </a:spcBef>
              <a:spcAft>
                <a:spcPts val="600"/>
              </a:spcAft>
              <a:buNone/>
            </a:pPr>
            <a:r>
              <a:rPr lang="en-US" b="1" dirty="0">
                <a:cs typeface="Times New Roman" panose="02020603050405020304" pitchFamily="18" charset="0"/>
              </a:rPr>
              <a:t> Residency Requirement: Requirement to take 30 credits at UMES</a:t>
            </a:r>
          </a:p>
          <a:p>
            <a:pPr marL="0" indent="0">
              <a:spcBef>
                <a:spcPts val="0"/>
              </a:spcBef>
              <a:spcAft>
                <a:spcPts val="600"/>
              </a:spcAft>
              <a:buNone/>
            </a:pPr>
            <a:r>
              <a:rPr lang="en-US" dirty="0">
                <a:cs typeface="Times New Roman" panose="02020603050405020304" pitchFamily="18" charset="0"/>
              </a:rPr>
              <a:t>Regardless of the total number of semester hours required for a degree program, all candidates for undergraduate degrees from the University of Maryland Eastern Shore must complete a minimum of 30 credits hours at UMES.</a:t>
            </a:r>
          </a:p>
          <a:p>
            <a:pPr marL="0" indent="0">
              <a:spcBef>
                <a:spcPts val="0"/>
              </a:spcBef>
              <a:spcAft>
                <a:spcPts val="600"/>
              </a:spcAft>
              <a:buNone/>
            </a:pPr>
            <a:r>
              <a:rPr lang="en-US" dirty="0">
                <a:cs typeface="Times New Roman" panose="02020603050405020304" pitchFamily="18" charset="0"/>
              </a:rPr>
              <a:t> </a:t>
            </a:r>
            <a:r>
              <a:rPr lang="en-US" b="1" dirty="0">
                <a:cs typeface="Times New Roman" panose="02020603050405020304" pitchFamily="18" charset="0"/>
              </a:rPr>
              <a:t>Acceptability of Undergraduate Transfer Credits</a:t>
            </a:r>
          </a:p>
          <a:p>
            <a:pPr marL="0" indent="0">
              <a:spcBef>
                <a:spcPts val="0"/>
              </a:spcBef>
              <a:spcAft>
                <a:spcPts val="600"/>
              </a:spcAft>
              <a:buNone/>
            </a:pPr>
            <a:r>
              <a:rPr lang="en-US" dirty="0">
                <a:cs typeface="Times New Roman" panose="02020603050405020304" pitchFamily="18" charset="0"/>
              </a:rPr>
              <a:t>The University of Maryland Eastern Shore typically does not award undergraduate transfer credit for courses that are pre-collegiate, remedial, vocational, technical, graduate or professional (e.g. law, medicine, dentistry, nursing).  For a transfer course to receive credit, the course must be similar in level, scope, content and expected learning outcomes of courses offered at UMES, as determined by the department.  Because they are not supervised by UMES faculty, other types of transfer courses that are not typically awarded transfer credit include independent study, internship, externship, practicum, or co-op work experiences. </a:t>
            </a:r>
          </a:p>
          <a:p>
            <a:pPr marL="0" indent="0">
              <a:spcBef>
                <a:spcPts val="0"/>
              </a:spcBef>
              <a:spcAft>
                <a:spcPts val="600"/>
              </a:spcAft>
              <a:buNone/>
            </a:pPr>
            <a:r>
              <a:rPr lang="en-US" b="1" dirty="0">
                <a:cs typeface="Times New Roman" panose="02020603050405020304" pitchFamily="18" charset="0"/>
              </a:rPr>
              <a:t>Maryland Community College Articulated Programs</a:t>
            </a:r>
          </a:p>
          <a:p>
            <a:pPr marL="0" indent="0">
              <a:spcBef>
                <a:spcPts val="0"/>
              </a:spcBef>
              <a:spcAft>
                <a:spcPts val="600"/>
              </a:spcAft>
              <a:buNone/>
            </a:pPr>
            <a:r>
              <a:rPr lang="en-US" dirty="0">
                <a:cs typeface="Times New Roman" panose="02020603050405020304" pitchFamily="18" charset="0"/>
              </a:rPr>
              <a:t>An articulated transfer program is a grouping of designated community college courses that best prepare the applicant for a particular course of study at the University of Maryland Eastern Shore.  If the applicant successfully completes the courses specified in the articulated program guide, the applicant is guaranteed transfer with no loss of credit.  Articulated career program guides also help students plan their new programs after changing career objectives. The guides are available at the Office of Undergraduate Admissions and Recruitment at the University of Maryland Eastern Shore and in the transfer advisor’s office at each of the community colleges.  Applicants can eliminate all doubt concerning transfer of courses by following programs outlined in the guide.</a:t>
            </a:r>
          </a:p>
          <a:p>
            <a:pPr marL="0" indent="0">
              <a:spcBef>
                <a:spcPts val="0"/>
              </a:spcBef>
              <a:spcAft>
                <a:spcPts val="600"/>
              </a:spcAft>
              <a:buNone/>
            </a:pPr>
            <a:r>
              <a:rPr lang="en-US" b="1" dirty="0">
                <a:cs typeface="Times New Roman" panose="02020603050405020304" pitchFamily="18" charset="0"/>
              </a:rPr>
              <a:t>Appealing Transfer Credit Denials</a:t>
            </a:r>
          </a:p>
          <a:p>
            <a:pPr marL="0" indent="0">
              <a:lnSpc>
                <a:spcPct val="120000"/>
              </a:lnSpc>
              <a:spcBef>
                <a:spcPts val="0"/>
              </a:spcBef>
              <a:spcAft>
                <a:spcPts val="600"/>
              </a:spcAft>
              <a:buNone/>
            </a:pPr>
            <a:r>
              <a:rPr lang="en-US" dirty="0">
                <a:cs typeface="Times New Roman" panose="02020603050405020304" pitchFamily="18" charset="0"/>
              </a:rPr>
              <a:t>Students may appeal transfer credit denials by submitting a written appeal to the Office of the Registrar.  The appeal must include the student’s name, ID#, major, contact information, and specific concerns, as it relates to the awarding of academic credit. </a:t>
            </a:r>
          </a:p>
          <a:p>
            <a:pPr marL="0" indent="0">
              <a:lnSpc>
                <a:spcPct val="120000"/>
              </a:lnSpc>
              <a:spcBef>
                <a:spcPts val="0"/>
              </a:spcBef>
              <a:spcAft>
                <a:spcPts val="600"/>
              </a:spcAft>
              <a:buNone/>
            </a:pPr>
            <a:r>
              <a:rPr lang="en-US" dirty="0">
                <a:cs typeface="Times New Roman" panose="02020603050405020304" pitchFamily="18" charset="0"/>
              </a:rPr>
              <a:t>The Office of the Registrar will send the appeal to the appropriate academic department for review.  That reviewing academic unit will render a decision and return it to the Registrar's Office for implementation. </a:t>
            </a:r>
          </a:p>
          <a:p>
            <a:pPr marL="0" indent="0">
              <a:lnSpc>
                <a:spcPct val="120000"/>
              </a:lnSpc>
              <a:spcBef>
                <a:spcPts val="0"/>
              </a:spcBef>
              <a:spcAft>
                <a:spcPts val="600"/>
              </a:spcAft>
              <a:buNone/>
            </a:pPr>
            <a:r>
              <a:rPr lang="en-US" dirty="0">
                <a:cs typeface="Times New Roman" panose="02020603050405020304" pitchFamily="18" charset="0"/>
              </a:rPr>
              <a:t>For general education courses, the appeal will be routed to the faculty member designated by the Office of the Provost to render decisions in cases of appeal.   </a:t>
            </a:r>
          </a:p>
          <a:p>
            <a:pPr marL="0" indent="0">
              <a:lnSpc>
                <a:spcPct val="120000"/>
              </a:lnSpc>
              <a:spcBef>
                <a:spcPts val="0"/>
              </a:spcBef>
              <a:spcAft>
                <a:spcPts val="600"/>
              </a:spcAft>
              <a:buNone/>
            </a:pPr>
            <a:r>
              <a:rPr lang="en-US" dirty="0">
                <a:cs typeface="Times New Roman" panose="02020603050405020304" pitchFamily="18" charset="0"/>
              </a:rPr>
              <a:t>In case of an appeal of a course that is within a student’s major, the Office of the Registrar will forward the appeal to the department chair of the respective academic department for review and decision. The Department Chair, with the advice of relevant faculty, will make the final determination regarding the status of the appeal.  </a:t>
            </a:r>
          </a:p>
          <a:p>
            <a:pPr marL="0" indent="0">
              <a:lnSpc>
                <a:spcPct val="120000"/>
              </a:lnSpc>
              <a:spcBef>
                <a:spcPts val="0"/>
              </a:spcBef>
              <a:spcAft>
                <a:spcPts val="600"/>
              </a:spcAft>
              <a:buNone/>
            </a:pPr>
            <a:r>
              <a:rPr lang="en-US" dirty="0">
                <a:cs typeface="Times New Roman" panose="02020603050405020304" pitchFamily="18" charset="0"/>
              </a:rPr>
              <a:t>In case of an appeal of a course that is within a student’s minor, the Office of the Registrar will forward the appeal to the department chair of the respective academic department for review and decision. The Department Chair, with the advice of the relevant minor advisor, will make the final determination regarding the status of the appeal. </a:t>
            </a:r>
          </a:p>
          <a:p>
            <a:pPr marL="0" indent="0">
              <a:spcBef>
                <a:spcPts val="0"/>
              </a:spcBef>
              <a:spcAft>
                <a:spcPts val="600"/>
              </a:spcAft>
              <a:buNone/>
            </a:pPr>
            <a:r>
              <a:rPr lang="en-US" dirty="0">
                <a:cs typeface="Times New Roman" panose="02020603050405020304" pitchFamily="18" charset="0"/>
              </a:rPr>
              <a:t> </a:t>
            </a:r>
            <a:r>
              <a:rPr lang="en-US" b="1" dirty="0">
                <a:cs typeface="Times New Roman" panose="02020603050405020304" pitchFamily="18" charset="0"/>
              </a:rPr>
              <a:t>Course Substitution</a:t>
            </a:r>
          </a:p>
          <a:p>
            <a:pPr marL="0" indent="0">
              <a:spcBef>
                <a:spcPts val="0"/>
              </a:spcBef>
              <a:spcAft>
                <a:spcPts val="600"/>
              </a:spcAft>
              <a:buNone/>
            </a:pPr>
            <a:r>
              <a:rPr lang="en-US" dirty="0">
                <a:cs typeface="Times New Roman" panose="02020603050405020304" pitchFamily="18" charset="0"/>
              </a:rPr>
              <a:t> A course substitution request is made when a student desires to substitute one course for a required course when a clear relationship exists between the two.  An approved course substitution will apply to the degree requirement(s), but will neither change the course prefix and number on a transcript, nor alter the GPA.  A lower-level course may substitute for an upper-level course requirement, but will not contribute to the total number of upper-level credit hours completed.  </a:t>
            </a:r>
          </a:p>
          <a:p>
            <a:pPr marL="0" indent="0">
              <a:spcBef>
                <a:spcPts val="0"/>
              </a:spcBef>
              <a:spcAft>
                <a:spcPts val="600"/>
              </a:spcAft>
              <a:buNone/>
            </a:pPr>
            <a:r>
              <a:rPr lang="en-US" dirty="0">
                <a:cs typeface="Times New Roman" panose="02020603050405020304" pitchFamily="18" charset="0"/>
              </a:rPr>
              <a:t>1. Requests for course substitution and/or waivers will be considered on a case by-case basis.</a:t>
            </a:r>
          </a:p>
          <a:p>
            <a:pPr marL="0" indent="0">
              <a:spcBef>
                <a:spcPts val="0"/>
              </a:spcBef>
              <a:spcAft>
                <a:spcPts val="600"/>
              </a:spcAft>
              <a:buNone/>
            </a:pPr>
            <a:r>
              <a:rPr lang="en-US" dirty="0">
                <a:cs typeface="Times New Roman" panose="02020603050405020304" pitchFamily="18" charset="0"/>
              </a:rPr>
              <a:t>2. The University will not grant a course substitution and/or waiver if doing so would fundamentally alter the nature of the student’s program of study, resulting in the lowering of the university’s academic standards, as determined by the department chair.</a:t>
            </a:r>
          </a:p>
          <a:p>
            <a:pPr marL="0" indent="0">
              <a:spcBef>
                <a:spcPts val="0"/>
              </a:spcBef>
              <a:spcAft>
                <a:spcPts val="600"/>
              </a:spcAft>
              <a:buNone/>
            </a:pPr>
            <a:r>
              <a:rPr lang="en-US" dirty="0">
                <a:cs typeface="Times New Roman" panose="02020603050405020304" pitchFamily="18" charset="0"/>
              </a:rPr>
              <a:t>3. A waiver will be granted in the rare case in which the requirements for a substitution are met, but there is no appropriate alternative course available.  In such an instance, the university may require the student to fulfill the course requirements through an alternative method to ensure that the student satisfies the general education competencies.</a:t>
            </a:r>
          </a:p>
          <a:p>
            <a:pPr marL="0" indent="0">
              <a:spcBef>
                <a:spcPts val="0"/>
              </a:spcBef>
              <a:spcAft>
                <a:spcPts val="600"/>
              </a:spcAft>
              <a:buNone/>
            </a:pPr>
            <a:r>
              <a:rPr lang="en-US" dirty="0">
                <a:cs typeface="Times New Roman" panose="02020603050405020304" pitchFamily="18" charset="0"/>
              </a:rPr>
              <a:t>4. Substituting or waiving a specific course does not reduce the number of credits required for completion of a degree program. Students must earn the full number of credits required by their programs in order to graduate.</a:t>
            </a:r>
          </a:p>
          <a:p>
            <a:pPr marL="0" indent="0">
              <a:spcBef>
                <a:spcPts val="0"/>
              </a:spcBef>
              <a:spcAft>
                <a:spcPts val="600"/>
              </a:spcAft>
              <a:buNone/>
            </a:pPr>
            <a:r>
              <a:rPr lang="en-US" dirty="0">
                <a:cs typeface="Times New Roman" panose="02020603050405020304" pitchFamily="18" charset="0"/>
              </a:rPr>
              <a:t>5. Students must follow the steps outlined in this policy to request course substitutions and/or waivers at the university.  Once the course substitution and/or waiver has been requested by the advisor, the student must meet with his or her advisor, who will initiate the course substitution e-form process. The e-form must be submitted to the department chair who will determine whether the requested substitution is appropriate.</a:t>
            </a:r>
          </a:p>
          <a:p>
            <a:pPr marL="0" indent="0">
              <a:spcBef>
                <a:spcPts val="0"/>
              </a:spcBef>
              <a:spcAft>
                <a:spcPts val="600"/>
              </a:spcAft>
              <a:buNone/>
            </a:pPr>
            <a:r>
              <a:rPr lang="en-US" dirty="0">
                <a:cs typeface="Times New Roman" panose="02020603050405020304" pitchFamily="18" charset="0"/>
              </a:rPr>
              <a:t>6. Each course substitution and/or waiver request will be considered and approved or denied in light of a student’s current course of study. As a result, if a student changes major</a:t>
            </a:r>
            <a:r>
              <a:rPr lang="en-US" u="sng" dirty="0">
                <a:cs typeface="Times New Roman" panose="02020603050405020304" pitchFamily="18" charset="0"/>
              </a:rPr>
              <a:t>s</a:t>
            </a:r>
            <a:r>
              <a:rPr lang="en-US" dirty="0">
                <a:cs typeface="Times New Roman" panose="02020603050405020304" pitchFamily="18" charset="0"/>
              </a:rPr>
              <a:t> and/or minor</a:t>
            </a:r>
            <a:r>
              <a:rPr lang="en-US" u="sng" dirty="0">
                <a:cs typeface="Times New Roman" panose="02020603050405020304" pitchFamily="18" charset="0"/>
              </a:rPr>
              <a:t>s</a:t>
            </a:r>
            <a:r>
              <a:rPr lang="en-US" dirty="0">
                <a:cs typeface="Times New Roman" panose="02020603050405020304" pitchFamily="18" charset="0"/>
              </a:rPr>
              <a:t> following receipt of a course substitution and/or waiver, a student will be required to resubmit a request for substitution and/or waiver, beginning with scheduling a meeting with the department chair.  </a:t>
            </a:r>
          </a:p>
          <a:p>
            <a:pPr marL="0" indent="0">
              <a:spcBef>
                <a:spcPts val="0"/>
              </a:spcBef>
              <a:spcAft>
                <a:spcPts val="600"/>
              </a:spcAft>
              <a:buNone/>
            </a:pPr>
            <a:r>
              <a:rPr lang="en-US" dirty="0">
                <a:cs typeface="Times New Roman" panose="02020603050405020304" pitchFamily="18" charset="0"/>
              </a:rPr>
              <a:t>7. Students should be aware that the university may not accept a course waiver and/or substitution approved by another college or university.  Additionally, course substitutions and/or waivers granted at UMES may not be accepted by other institutions of higher education.</a:t>
            </a:r>
          </a:p>
          <a:p>
            <a:pPr marL="0" indent="0">
              <a:buNone/>
            </a:pPr>
            <a:endParaRPr lang="en-US" dirty="0"/>
          </a:p>
        </p:txBody>
      </p:sp>
    </p:spTree>
    <p:extLst>
      <p:ext uri="{BB962C8B-B14F-4D97-AF65-F5344CB8AC3E}">
        <p14:creationId xmlns:p14="http://schemas.microsoft.com/office/powerpoint/2010/main" val="3851914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5FCF8F-C4C0-4C88-BA19-F66748B017D8}"/>
              </a:ext>
            </a:extLst>
          </p:cNvPr>
          <p:cNvSpPr>
            <a:spLocks noGrp="1"/>
          </p:cNvSpPr>
          <p:nvPr>
            <p:ph sz="half" idx="1"/>
          </p:nvPr>
        </p:nvSpPr>
        <p:spPr>
          <a:xfrm>
            <a:off x="111967" y="158620"/>
            <a:ext cx="5907833" cy="6568751"/>
          </a:xfrm>
        </p:spPr>
        <p:txBody>
          <a:bodyPr>
            <a:normAutofit fontScale="55000" lnSpcReduction="20000"/>
          </a:bodyPr>
          <a:lstStyle/>
          <a:p>
            <a:pPr marL="0" indent="0">
              <a:buNone/>
            </a:pPr>
            <a:r>
              <a:rPr lang="en-US" sz="3300" dirty="0"/>
              <a:t>*ORIGINAL*</a:t>
            </a:r>
          </a:p>
          <a:p>
            <a:pPr marL="0" indent="0">
              <a:buNone/>
            </a:pPr>
            <a:r>
              <a:rPr lang="en-US" sz="3300" dirty="0"/>
              <a:t>Repeating of Classes</a:t>
            </a:r>
          </a:p>
          <a:p>
            <a:pPr marL="0" indent="0">
              <a:lnSpc>
                <a:spcPct val="120000"/>
              </a:lnSpc>
              <a:buNone/>
            </a:pPr>
            <a:r>
              <a:rPr lang="en-US" sz="2700" dirty="0"/>
              <a:t>Any course may be repeated, but if a student repeats a course in which he or she has already earned a passing grade, the subsequent attempt shall not increase the total hours earned toward the degree. Credits for repeated courses will be counted only once toward graduation requirements and in computation of the cumulative grade point average. Only the highest grade will be used in the computation of the cumulative grade point average; however, all grades earned remain on the permanent record with repeated courses identified. Repeat credits and corresponding grades are used when computing the semester grade point average. If a course a student wishes to repeat has been discontinued or has not been offered for two semesters, the student should request the department Chairperson and Dean to designate a substitute course, which when taken, will remove the grade of the discontinued course. Courses failed at UMES with the grade of ‘F’ or ‘D’ should be repeated at UMES. The course so named and the student involved should be reported in writing to the Office of the Registrar.</a:t>
            </a:r>
          </a:p>
          <a:p>
            <a:pPr marL="0" indent="0">
              <a:lnSpc>
                <a:spcPct val="120000"/>
              </a:lnSpc>
              <a:buNone/>
            </a:pPr>
            <a:r>
              <a:rPr lang="en-US" sz="2700" dirty="0"/>
              <a:t>Only in extenuating circumstances will the Provost and Vice President for Academic Affairs consider requests to repeat a course at a USM institution that was failed at UMES. In this case, the department chair of the failed course will need to certify the equivalency of the course at the other institution and communicate this in writing to the Provost and Vice President for Academic Affairs.</a:t>
            </a:r>
          </a:p>
          <a:p>
            <a:pPr marL="0" indent="0">
              <a:lnSpc>
                <a:spcPct val="120000"/>
              </a:lnSpc>
              <a:buNone/>
            </a:pPr>
            <a:r>
              <a:rPr lang="en-US" sz="2700" dirty="0"/>
              <a:t>Academic departments have the prerogative to limit the number of times a student may attempt to successfully complete major core courses.</a:t>
            </a:r>
          </a:p>
        </p:txBody>
      </p:sp>
      <p:sp>
        <p:nvSpPr>
          <p:cNvPr id="4" name="Content Placeholder 3">
            <a:extLst>
              <a:ext uri="{FF2B5EF4-FFF2-40B4-BE49-F238E27FC236}">
                <a16:creationId xmlns:a16="http://schemas.microsoft.com/office/drawing/2014/main" id="{1DC4FD89-3D19-447E-A766-B62B64A39AD7}"/>
              </a:ext>
            </a:extLst>
          </p:cNvPr>
          <p:cNvSpPr>
            <a:spLocks noGrp="1"/>
          </p:cNvSpPr>
          <p:nvPr>
            <p:ph sz="half" idx="2"/>
          </p:nvPr>
        </p:nvSpPr>
        <p:spPr>
          <a:xfrm>
            <a:off x="6629400" y="164840"/>
            <a:ext cx="5181600" cy="6018343"/>
          </a:xfrm>
        </p:spPr>
        <p:txBody>
          <a:bodyPr>
            <a:normAutofit fontScale="55000" lnSpcReduction="20000"/>
          </a:bodyPr>
          <a:lstStyle/>
          <a:p>
            <a:pPr marL="0" indent="0">
              <a:buNone/>
            </a:pPr>
            <a:r>
              <a:rPr lang="en-US" sz="3300" b="1" dirty="0"/>
              <a:t>*REVISED*</a:t>
            </a:r>
          </a:p>
          <a:p>
            <a:pPr marL="0" indent="0">
              <a:buNone/>
            </a:pPr>
            <a:r>
              <a:rPr lang="en-US" b="1" dirty="0"/>
              <a:t>Policy</a:t>
            </a:r>
            <a:r>
              <a:rPr lang="en-US" dirty="0"/>
              <a:t> </a:t>
            </a:r>
            <a:r>
              <a:rPr lang="en-US" b="1" dirty="0"/>
              <a:t> on repeating failed courses at non-UMES institutions:</a:t>
            </a:r>
            <a:endParaRPr lang="en-US" dirty="0"/>
          </a:p>
          <a:p>
            <a:pPr marL="0" indent="0">
              <a:lnSpc>
                <a:spcPct val="120000"/>
              </a:lnSpc>
              <a:buNone/>
            </a:pPr>
            <a:r>
              <a:rPr lang="en-US" sz="2700" dirty="0"/>
              <a:t>If a student fails a course at UMES, he or she may retake the course at another institution, with prior approval of the student’s advisor, department chair and the dean.  This approval process will determine whether the repeated course can be used to satisfy a major, general education or degree requirement.  Credits earned at another institution transfer without a letter grade.  If a student earns a passing grade it will be recorded on their UMES transcript as satisfactory (S) and neither replaces the grade earned at UMES, nor impacts the student’s GPA.  Courses taken through inter-institutional enrollment are treated as if they were taken at UMES and will have letter grades that impact the student’s GPA.</a:t>
            </a:r>
          </a:p>
          <a:p>
            <a:pPr marL="0" indent="0">
              <a:lnSpc>
                <a:spcPct val="120000"/>
              </a:lnSpc>
              <a:buNone/>
            </a:pPr>
            <a:r>
              <a:rPr lang="en-US" sz="2700" dirty="0"/>
              <a:t> UMES Fin Aid Policy on Repeated course applies to courses taken at UMES. Fin Aid has reviewed and approved.</a:t>
            </a:r>
          </a:p>
          <a:p>
            <a:pPr marL="0" indent="0">
              <a:buNone/>
            </a:pPr>
            <a:endParaRPr lang="en-US" dirty="0"/>
          </a:p>
        </p:txBody>
      </p:sp>
    </p:spTree>
    <p:extLst>
      <p:ext uri="{BB962C8B-B14F-4D97-AF65-F5344CB8AC3E}">
        <p14:creationId xmlns:p14="http://schemas.microsoft.com/office/powerpoint/2010/main" val="716004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6">
            <a:extLst>
              <a:ext uri="{FF2B5EF4-FFF2-40B4-BE49-F238E27FC236}">
                <a16:creationId xmlns:a16="http://schemas.microsoft.com/office/drawing/2014/main" id="{D5E9CF7A-A14B-43F0-9728-7F92B7026C65}"/>
              </a:ext>
            </a:extLst>
          </p:cNvPr>
          <p:cNvSpPr>
            <a:spLocks noChangeArrowheads="1"/>
          </p:cNvSpPr>
          <p:nvPr/>
        </p:nvSpPr>
        <p:spPr bwMode="auto">
          <a:xfrm>
            <a:off x="0" y="56971"/>
            <a:ext cx="5819775"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Academic Dismissal and Reinstatement		*ORIGINAL*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When a student is academically dismissed from UMES, he/she is not eligible to register with any campus or program of the University System of Maryland. To become eligible for registration once again, he/she must complete and file the Application for Reinstatement. For students who have sat out a semester or more and not currently enrolled, applications should be received by the following deadlines: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Fall Semester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Spring Semester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Applications received after the deadline indicated above will be considered for the next session. Applications may be obtained online at </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www.umes.edu/registrar </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 by writing to the Office of the Registrar, Student Development and Cultural Center, University of Maryland Eastern Shore, Princess Anne, Maryland 21853.</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Deadlines for reinstatement applications will be indicated within the dismissal letter for currently enrolled students who are placed on dismissal at the end of a semester.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student wishing to transfer to another program at UMES must wait until reinstatement has been granted before applying for admission to that program. The UMES Academic Dismissal and Reinstatement Appeals Committee will not normally grant reinstatement until at least one semester has elapsed from the time of the student’s dismissal.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student who is reinstated after academic dismissal will be on </a:t>
            </a:r>
            <a:r>
              <a:rPr kumimoji="0" lang="en-US" altLang="en-US" sz="11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academic probation</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 same conditions of probation may be imposed on any student who seeks admission by transfer from another university or college and whose record at the previous school warrants this action.</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Any appeal concerning the regulations governing academic probation or academic dismissal shall be directed to the University’s Academic Dismissal and Reinstatement Appeals Committee, which is empowered to grant relief in unusual cases if the circumstances warrant such action.</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student on academic probation is permitted to register for more than thirteen (13) semester hours. The student on academic probation should carry twelve (12) academic semester hours in order to absolve academic probation in one semester. Students on probation are urged to work with a faculty advisor before registering in order to take full advantage of the exceptions and special provisions.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Classification</a:t>
            </a:r>
          </a:p>
          <a:p>
            <a:pPr eaLnBrk="0" fontAlgn="base" hangingPunct="0">
              <a:spcBef>
                <a:spcPct val="0"/>
              </a:spcBef>
              <a:spcAft>
                <a:spcPct val="0"/>
              </a:spcAft>
            </a:pPr>
            <a:r>
              <a:rPr lang="en-US" altLang="en-US" sz="1100" dirty="0">
                <a:latin typeface="Calibri" panose="020F0502020204030204" pitchFamily="34" charset="0"/>
                <a:cs typeface="Times New Roman" panose="02020603050405020304" pitchFamily="18" charset="0"/>
              </a:rPr>
              <a:t>Class standing for purposes of taking upper level courses, voting in Student Government Association (S.G.A.) elections, selective service reports, etc., is determined on the following scale:</a:t>
            </a:r>
          </a:p>
          <a:p>
            <a:pPr eaLnBrk="0" fontAlgn="base" hangingPunct="0">
              <a:spcBef>
                <a:spcPct val="0"/>
              </a:spcBef>
              <a:spcAft>
                <a:spcPct val="0"/>
              </a:spcAft>
            </a:pPr>
            <a:endParaRPr lang="en-US" altLang="en-US" sz="1100" dirty="0">
              <a:latin typeface="Calibri" panose="020F0502020204030204" pitchFamily="34" charset="0"/>
              <a:cs typeface="Times New Roman" panose="02020603050405020304" pitchFamily="18" charset="0"/>
            </a:endParaRPr>
          </a:p>
          <a:p>
            <a:pPr eaLnBrk="0" fontAlgn="base" hangingPunct="0">
              <a:spcBef>
                <a:spcPct val="0"/>
              </a:spcBef>
              <a:spcAft>
                <a:spcPct val="0"/>
              </a:spcAft>
            </a:pPr>
            <a:endParaRPr lang="en-US" altLang="en-US" sz="1100" dirty="0">
              <a:latin typeface="Calibri" panose="020F0502020204030204" pitchFamily="34" charset="0"/>
              <a:cs typeface="Times New Roman" panose="02020603050405020304" pitchFamily="18" charset="0"/>
            </a:endParaRPr>
          </a:p>
          <a:p>
            <a:pPr eaLnBrk="0" fontAlgn="base" hangingPunct="0">
              <a:spcBef>
                <a:spcPct val="0"/>
              </a:spcBef>
              <a:spcAft>
                <a:spcPct val="0"/>
              </a:spcAft>
            </a:pPr>
            <a:endParaRPr lang="en-US" altLang="en-US" sz="1100" dirty="0">
              <a:latin typeface="Calibri" panose="020F0502020204030204" pitchFamily="34" charset="0"/>
              <a:cs typeface="Times New Roman" panose="02020603050405020304" pitchFamily="18" charset="0"/>
            </a:endParaRPr>
          </a:p>
          <a:p>
            <a:pPr eaLnBrk="0" fontAlgn="base" hangingPunct="0">
              <a:spcBef>
                <a:spcPct val="0"/>
              </a:spcBef>
              <a:spcAft>
                <a:spcPct val="0"/>
              </a:spcAft>
            </a:pPr>
            <a:endParaRPr lang="en-US" altLang="en-US" sz="1100"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4" name="Picture 43">
            <a:extLst>
              <a:ext uri="{FF2B5EF4-FFF2-40B4-BE49-F238E27FC236}">
                <a16:creationId xmlns:a16="http://schemas.microsoft.com/office/drawing/2014/main" id="{66FB57BC-30FA-46CA-923F-5B8C0332E821}"/>
              </a:ext>
            </a:extLst>
          </p:cNvPr>
          <p:cNvPicPr>
            <a:picLocks noChangeAspect="1"/>
          </p:cNvPicPr>
          <p:nvPr/>
        </p:nvPicPr>
        <p:blipFill>
          <a:blip r:embed="rId3"/>
          <a:stretch>
            <a:fillRect/>
          </a:stretch>
        </p:blipFill>
        <p:spPr>
          <a:xfrm>
            <a:off x="-711708" y="5572304"/>
            <a:ext cx="4530042" cy="1390650"/>
          </a:xfrm>
          <a:prstGeom prst="rect">
            <a:avLst/>
          </a:prstGeom>
        </p:spPr>
      </p:pic>
      <p:sp>
        <p:nvSpPr>
          <p:cNvPr id="49" name="TextBox 48">
            <a:extLst>
              <a:ext uri="{FF2B5EF4-FFF2-40B4-BE49-F238E27FC236}">
                <a16:creationId xmlns:a16="http://schemas.microsoft.com/office/drawing/2014/main" id="{6CFF97FB-EDAF-4E02-8017-CE58F61D9F27}"/>
              </a:ext>
            </a:extLst>
          </p:cNvPr>
          <p:cNvSpPr txBox="1"/>
          <p:nvPr/>
        </p:nvSpPr>
        <p:spPr>
          <a:xfrm>
            <a:off x="6010275" y="0"/>
            <a:ext cx="6181725" cy="6863417"/>
          </a:xfrm>
          <a:prstGeom prst="rect">
            <a:avLst/>
          </a:prstGeom>
          <a:noFill/>
        </p:spPr>
        <p:txBody>
          <a:bodyPr wrap="square" rtlCol="0">
            <a:spAutoFit/>
          </a:bodyPr>
          <a:lstStyle/>
          <a:p>
            <a:r>
              <a:rPr lang="en-US" sz="1100" b="1" dirty="0"/>
              <a:t>Academic Probation &amp; Dismissal Policy		*REVISED*</a:t>
            </a:r>
          </a:p>
          <a:p>
            <a:endParaRPr lang="en-US" sz="1100" b="1" dirty="0"/>
          </a:p>
          <a:p>
            <a:r>
              <a:rPr lang="en-US" sz="1100" b="1" dirty="0"/>
              <a:t>DRAFT Academic Probation &amp; Dismissal Policy</a:t>
            </a:r>
          </a:p>
          <a:p>
            <a:endParaRPr lang="en-US" sz="1100" b="1" dirty="0"/>
          </a:p>
          <a:p>
            <a:r>
              <a:rPr lang="en-US" sz="1100" b="1" dirty="0"/>
              <a:t>Good Academic Standing</a:t>
            </a:r>
          </a:p>
          <a:p>
            <a:r>
              <a:rPr lang="en-US" sz="1100" dirty="0"/>
              <a:t>Students are considered to be in good academic standing and performing satisfactorily at UMES if their cumulative GPA is at least 2.0.</a:t>
            </a:r>
          </a:p>
          <a:p>
            <a:r>
              <a:rPr lang="en-US" sz="1100" dirty="0"/>
              <a:t>Unsatisfactory Performance:</a:t>
            </a:r>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r>
              <a:rPr lang="en-US" sz="1100" dirty="0"/>
              <a:t>All credit hours transferred to UMES are included in the Total Hours attempted in the first column of the above table when determining the category of academic performance.  The cumulative GPA is computed by using:</a:t>
            </a:r>
          </a:p>
          <a:p>
            <a:endParaRPr lang="en-US" sz="1100" dirty="0"/>
          </a:p>
          <a:p>
            <a:r>
              <a:rPr lang="en-US" sz="1100" dirty="0"/>
              <a:t>1.   The number of credit hours attempted at UMES and corresponding grades earned, and</a:t>
            </a:r>
          </a:p>
          <a:p>
            <a:pPr marL="228600" indent="-228600">
              <a:buAutoNum type="arabicPeriod" startAt="2"/>
            </a:pPr>
            <a:r>
              <a:rPr lang="en-US" sz="1100" dirty="0"/>
              <a:t>Credit hours attempted elsewhere within the University System of Maryland and   the corresponding grades earned, when the grades also transfer to UMES.  If the grades do not transfer, the hours are not used in computing the GPA.</a:t>
            </a:r>
          </a:p>
          <a:p>
            <a:pPr marL="228600" indent="-228600">
              <a:buAutoNum type="arabicPeriod" startAt="2"/>
            </a:pPr>
            <a:endParaRPr lang="en-US" sz="1100" dirty="0"/>
          </a:p>
          <a:p>
            <a:r>
              <a:rPr lang="en-US" sz="1100" dirty="0"/>
              <a:t>Academic Probation</a:t>
            </a:r>
          </a:p>
          <a:p>
            <a:r>
              <a:rPr lang="en-US" sz="1100" dirty="0"/>
              <a:t>Students whose UMES cumulative grade-point average is less than 2.0 will be placed on academic probation. Students who have not returned to good academic standing after two semesters on academic probation will be dismissed. Good academic standing requires a cumulative GPA of at least 2.0.</a:t>
            </a:r>
          </a:p>
          <a:p>
            <a:endParaRPr lang="en-US" sz="1100" dirty="0"/>
          </a:p>
        </p:txBody>
      </p:sp>
      <p:pic>
        <p:nvPicPr>
          <p:cNvPr id="50" name="Picture 49">
            <a:extLst>
              <a:ext uri="{FF2B5EF4-FFF2-40B4-BE49-F238E27FC236}">
                <a16:creationId xmlns:a16="http://schemas.microsoft.com/office/drawing/2014/main" id="{9CF2C709-CB37-40C7-B8AA-E294AC87920B}"/>
              </a:ext>
            </a:extLst>
          </p:cNvPr>
          <p:cNvPicPr>
            <a:picLocks noChangeAspect="1"/>
          </p:cNvPicPr>
          <p:nvPr/>
        </p:nvPicPr>
        <p:blipFill>
          <a:blip r:embed="rId4"/>
          <a:stretch>
            <a:fillRect/>
          </a:stretch>
        </p:blipFill>
        <p:spPr>
          <a:xfrm>
            <a:off x="6917817" y="1276350"/>
            <a:ext cx="3925482" cy="2922270"/>
          </a:xfrm>
          <a:prstGeom prst="rect">
            <a:avLst/>
          </a:prstGeom>
        </p:spPr>
      </p:pic>
    </p:spTree>
    <p:extLst>
      <p:ext uri="{BB962C8B-B14F-4D97-AF65-F5344CB8AC3E}">
        <p14:creationId xmlns:p14="http://schemas.microsoft.com/office/powerpoint/2010/main" val="3105330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9DE2C-2D1E-498A-A61B-D7C13D7719D2}"/>
              </a:ext>
            </a:extLst>
          </p:cNvPr>
          <p:cNvSpPr txBox="1"/>
          <p:nvPr/>
        </p:nvSpPr>
        <p:spPr>
          <a:xfrm>
            <a:off x="0" y="0"/>
            <a:ext cx="5705475" cy="7140416"/>
          </a:xfrm>
          <a:prstGeom prst="rect">
            <a:avLst/>
          </a:prstGeom>
          <a:noFill/>
        </p:spPr>
        <p:txBody>
          <a:bodyPr wrap="square" rtlCol="0">
            <a:spAutoFit/>
          </a:bodyPr>
          <a:lstStyle/>
          <a:p>
            <a:r>
              <a:rPr lang="en-US" altLang="en-US" sz="1100" b="1" dirty="0">
                <a:latin typeface="Calibri" panose="020F0502020204030204" pitchFamily="34" charset="0"/>
                <a:ea typeface="Calibri" panose="020F0502020204030204" pitchFamily="34" charset="0"/>
                <a:cs typeface="Times New Roman" panose="02020603050405020304" pitchFamily="18" charset="0"/>
              </a:rPr>
              <a:t>Academic Dismissal and Reinstatement (Continued)		*ORIGINAL*</a:t>
            </a:r>
            <a:endParaRPr lang="en-US" altLang="en-US" sz="800" dirty="0"/>
          </a:p>
          <a:p>
            <a:endParaRPr lang="en-US" sz="1100" dirty="0"/>
          </a:p>
          <a:p>
            <a:r>
              <a:rPr lang="en-US" sz="1100" dirty="0"/>
              <a:t>Students should complete the general education courses and earn 56 academic hours before they enroll in upper level courses.</a:t>
            </a:r>
          </a:p>
          <a:p>
            <a:r>
              <a:rPr lang="en-US" sz="1100" b="1" dirty="0"/>
              <a:t>Academic Standing</a:t>
            </a:r>
            <a:endParaRPr lang="en-US" sz="1100" dirty="0"/>
          </a:p>
          <a:p>
            <a:r>
              <a:rPr lang="en-US" sz="1100" b="1" dirty="0"/>
              <a:t>Good Academic Standing</a:t>
            </a:r>
            <a:endParaRPr lang="en-US" sz="1100" dirty="0"/>
          </a:p>
          <a:p>
            <a:r>
              <a:rPr lang="en-US" sz="1100" dirty="0"/>
              <a:t>Students are considered to be in good academic standing and performing satisfactorily at UMES if their cumulative GPA is at least 2.0.</a:t>
            </a:r>
          </a:p>
          <a:p>
            <a:r>
              <a:rPr lang="en-US" sz="1100" b="1" dirty="0"/>
              <a:t>Unsatisfactory Performance</a:t>
            </a:r>
          </a:p>
          <a:p>
            <a:endParaRPr lang="en-US" sz="1100" b="1" dirty="0"/>
          </a:p>
          <a:p>
            <a:endParaRPr lang="en-US" sz="1100" b="1" dirty="0"/>
          </a:p>
          <a:p>
            <a:endParaRPr lang="en-US" sz="1100" b="1" dirty="0"/>
          </a:p>
          <a:p>
            <a:endParaRPr lang="en-US" sz="1100" b="1" dirty="0"/>
          </a:p>
          <a:p>
            <a:endParaRPr lang="en-US" sz="1100" b="1" dirty="0"/>
          </a:p>
          <a:p>
            <a:endParaRPr lang="en-US" sz="1100" b="1" dirty="0"/>
          </a:p>
          <a:p>
            <a:endParaRPr lang="en-US" sz="1100" b="1" dirty="0"/>
          </a:p>
          <a:p>
            <a:endParaRPr lang="en-US" sz="1100" b="1" dirty="0"/>
          </a:p>
          <a:p>
            <a:r>
              <a:rPr lang="en-US" sz="1100" b="1" dirty="0"/>
              <a:t>All credit hours transferred to UMES are included in the Total Hours Attempted in the first column of the above table when determining the category of academic performance. The cumulative GPA is computed by using</a:t>
            </a:r>
          </a:p>
          <a:p>
            <a:pPr marL="171450" indent="-171450" defTabSz="171450">
              <a:buFont typeface="Arial" panose="020B0604020202020204" pitchFamily="34" charset="0"/>
              <a:buChar char="•"/>
            </a:pPr>
            <a:r>
              <a:rPr lang="en-US" sz="1100" b="1" dirty="0"/>
              <a:t>the number of credit hours attempted at UMES and corresponding grades earned, and</a:t>
            </a:r>
          </a:p>
          <a:p>
            <a:pPr marL="171450" indent="-171450">
              <a:buFont typeface="Arial" panose="020B0604020202020204" pitchFamily="34" charset="0"/>
              <a:buChar char="•"/>
            </a:pPr>
            <a:r>
              <a:rPr lang="en-US" sz="1100" b="1" dirty="0"/>
              <a:t>the credit hours attempted elsewhere within the University System of Maryland and the corresponding grades earned, when the grades also transfer to UMES. If the grades do not transfer, the hours are not used in computing the GPA.</a:t>
            </a:r>
          </a:p>
          <a:p>
            <a:endParaRPr lang="en-US" sz="1100" b="1" dirty="0"/>
          </a:p>
          <a:p>
            <a:r>
              <a:rPr lang="en-US" sz="1100" b="1" dirty="0"/>
              <a:t>Academic Probation</a:t>
            </a:r>
          </a:p>
          <a:p>
            <a:r>
              <a:rPr lang="en-US" sz="1100" b="1" dirty="0"/>
              <a:t>Any student will be placed on academic probation if he/she</a:t>
            </a:r>
          </a:p>
          <a:p>
            <a:r>
              <a:rPr lang="en-US" sz="1100" b="1" dirty="0"/>
              <a:t>1.  fails to maintain the cumulative grade point average consistent with the number of credit hours attempted, or</a:t>
            </a:r>
          </a:p>
          <a:p>
            <a:r>
              <a:rPr lang="en-US" sz="1100" b="1" dirty="0"/>
              <a:t>2.has been reinstated to the University following academic dismissal.</a:t>
            </a:r>
          </a:p>
          <a:p>
            <a:endParaRPr lang="en-US" sz="1100" b="1" dirty="0"/>
          </a:p>
          <a:p>
            <a:r>
              <a:rPr lang="en-US" sz="1100" b="1" dirty="0"/>
              <a:t>Students on academic probation are restricted to no more than thirteen (13) credit hours per semester and are required to repeat all courses in which deficiencies have been received, as scheduling allows.</a:t>
            </a:r>
          </a:p>
          <a:p>
            <a:endParaRPr lang="en-US" sz="1100" b="1" dirty="0"/>
          </a:p>
          <a:p>
            <a:r>
              <a:rPr lang="en-US" sz="1100" b="1" dirty="0"/>
              <a:t>Students on academic probation are required to participate in prescribed academic crises intervention programs and activities provided by the major department and/or UMES Center for Access and Academic Success.</a:t>
            </a:r>
          </a:p>
          <a:p>
            <a:r>
              <a:rPr lang="en-US" sz="1100" b="1" dirty="0"/>
              <a:t>Students must abide by ALL regulations during the entire period of academic probation.</a:t>
            </a:r>
          </a:p>
          <a:p>
            <a:endParaRPr lang="en-US" sz="1100" b="1" dirty="0"/>
          </a:p>
          <a:p>
            <a:endParaRPr lang="en-US" dirty="0"/>
          </a:p>
        </p:txBody>
      </p:sp>
      <p:pic>
        <p:nvPicPr>
          <p:cNvPr id="4" name="Picture 3">
            <a:extLst>
              <a:ext uri="{FF2B5EF4-FFF2-40B4-BE49-F238E27FC236}">
                <a16:creationId xmlns:a16="http://schemas.microsoft.com/office/drawing/2014/main" id="{E8FB0137-0B47-4C21-AE97-9E608205F94F}"/>
              </a:ext>
            </a:extLst>
          </p:cNvPr>
          <p:cNvPicPr>
            <a:picLocks noChangeAspect="1"/>
          </p:cNvPicPr>
          <p:nvPr/>
        </p:nvPicPr>
        <p:blipFill>
          <a:blip r:embed="rId2"/>
          <a:stretch>
            <a:fillRect/>
          </a:stretch>
        </p:blipFill>
        <p:spPr>
          <a:xfrm>
            <a:off x="355093" y="1628775"/>
            <a:ext cx="4331568" cy="1463802"/>
          </a:xfrm>
          <a:prstGeom prst="rect">
            <a:avLst/>
          </a:prstGeom>
        </p:spPr>
      </p:pic>
      <p:sp>
        <p:nvSpPr>
          <p:cNvPr id="5" name="TextBox 4">
            <a:extLst>
              <a:ext uri="{FF2B5EF4-FFF2-40B4-BE49-F238E27FC236}">
                <a16:creationId xmlns:a16="http://schemas.microsoft.com/office/drawing/2014/main" id="{1D52F32A-E007-416E-A0A1-0FB9F3375AFC}"/>
              </a:ext>
            </a:extLst>
          </p:cNvPr>
          <p:cNvSpPr txBox="1"/>
          <p:nvPr/>
        </p:nvSpPr>
        <p:spPr>
          <a:xfrm>
            <a:off x="6096000" y="0"/>
            <a:ext cx="6096000" cy="7032694"/>
          </a:xfrm>
          <a:prstGeom prst="rect">
            <a:avLst/>
          </a:prstGeom>
          <a:noFill/>
        </p:spPr>
        <p:txBody>
          <a:bodyPr wrap="square" rtlCol="0">
            <a:spAutoFit/>
          </a:bodyPr>
          <a:lstStyle/>
          <a:p>
            <a:r>
              <a:rPr lang="en-US" sz="1100" b="1" dirty="0"/>
              <a:t>Academic Probation &amp; Dismissal Policy (Continued)		*REVISED*</a:t>
            </a:r>
          </a:p>
          <a:p>
            <a:endParaRPr lang="en-US" sz="1100" dirty="0"/>
          </a:p>
          <a:p>
            <a:endParaRPr lang="en-US" sz="1100" dirty="0"/>
          </a:p>
          <a:p>
            <a:r>
              <a:rPr lang="en-US" sz="1100" dirty="0"/>
              <a:t>Students on academic probation may register for no more than 13 credit hours per semester.  Course selection must be approved by the department chair or academic advisor.  Students on academic probation may not elect to take any courses on a pass/fail basis if the courses are offered for a grade. </a:t>
            </a:r>
          </a:p>
          <a:p>
            <a:r>
              <a:rPr lang="en-US" sz="1100" dirty="0"/>
              <a:t>Students on academic probation are required to participate in all academic support programs offered specifically for students on academic probation, such as the FOCUS program provided by the Center for Access and Academic Success.</a:t>
            </a:r>
          </a:p>
          <a:p>
            <a:endParaRPr lang="en-US" sz="1100" dirty="0"/>
          </a:p>
          <a:p>
            <a:r>
              <a:rPr lang="en-US" sz="1100" dirty="0"/>
              <a:t>Students who have not returned to good academic standing after two semesters on academic probation will be dismissed.</a:t>
            </a:r>
          </a:p>
          <a:p>
            <a:r>
              <a:rPr lang="en-US" sz="1100" dirty="0"/>
              <a:t> </a:t>
            </a:r>
          </a:p>
          <a:p>
            <a:r>
              <a:rPr lang="en-US" sz="1100" u="sng" dirty="0"/>
              <a:t>Academic Dismissal</a:t>
            </a:r>
            <a:endParaRPr lang="en-US" sz="1100" dirty="0"/>
          </a:p>
          <a:p>
            <a:r>
              <a:rPr lang="en-US" sz="1100" dirty="0"/>
              <a:t>No student will be placed on academic dismissal prior to placement on academic probation for at least one semester.  The first semester a student fails to achieve good standing status that student will be placed on academic probation. </a:t>
            </a:r>
          </a:p>
          <a:p>
            <a:endParaRPr lang="en-US" sz="1100" dirty="0"/>
          </a:p>
          <a:p>
            <a:r>
              <a:rPr lang="en-US" sz="1100" dirty="0"/>
              <a:t>Students who do not return to good academic standing after a second semester (fall or spring) on academic probation may remain on academic probation for an additional semester, provided that they satisfy one of the following conditions:</a:t>
            </a:r>
          </a:p>
          <a:p>
            <a:pPr marL="228600" lvl="0" indent="-228600">
              <a:buFont typeface="+mj-lt"/>
              <a:buAutoNum type="arabicPeriod"/>
            </a:pPr>
            <a:r>
              <a:rPr lang="en-US" sz="1100" dirty="0"/>
              <a:t>Their cumulative GPAs are greater than or equal to the appropriate minimums in the chart that follows, </a:t>
            </a:r>
            <a:r>
              <a:rPr lang="en-US" sz="1100" b="1" dirty="0"/>
              <a:t>or</a:t>
            </a:r>
            <a:endParaRPr lang="en-US" sz="1100" dirty="0"/>
          </a:p>
          <a:p>
            <a:pPr marL="228600" lvl="0" indent="-228600">
              <a:buFont typeface="+mj-lt"/>
              <a:buAutoNum type="arabicPeriod"/>
            </a:pPr>
            <a:r>
              <a:rPr lang="en-US" sz="1100" dirty="0"/>
              <a:t>They earn semester (or term or session) GPAs of at least 2.0.</a:t>
            </a:r>
          </a:p>
          <a:p>
            <a:pPr lvl="0"/>
            <a:endParaRPr lang="en-US" sz="1100" dirty="0"/>
          </a:p>
          <a:p>
            <a:r>
              <a:rPr lang="en-US" sz="1100" dirty="0"/>
              <a:t>Students dismissed one time will be permitted to appeal the dismissal.  Students dismissed for a second instance, however, will not be permitted to appeal the dismissal and instead, will not be permitted to enroll for a minimum of two academic years.</a:t>
            </a:r>
          </a:p>
          <a:p>
            <a:endParaRPr lang="en-US" sz="1100" dirty="0"/>
          </a:p>
          <a:p>
            <a:r>
              <a:rPr lang="en-US" sz="1100" dirty="0"/>
              <a:t>The following are the options for students who were dismissed from the University because they did not achieve good academic standing:  </a:t>
            </a:r>
          </a:p>
          <a:p>
            <a:pPr marL="228600" lvl="0" indent="-228600">
              <a:buFont typeface="+mj-lt"/>
              <a:buAutoNum type="arabicPeriod"/>
            </a:pPr>
            <a:r>
              <a:rPr lang="en-US" sz="1100" dirty="0"/>
              <a:t>A student who attends another post-secondary institution as a full-time student may apply for reinstatement at UMES.  To apply for reinstatement, the student must provide a transcript from the other post-secondary institution to demonstrate that they have made academic progress sufficient to indicate that the student can be successful at UMES.</a:t>
            </a:r>
          </a:p>
          <a:p>
            <a:pPr lvl="0"/>
            <a:endParaRPr lang="en-US" sz="1100" dirty="0"/>
          </a:p>
          <a:p>
            <a:pPr marL="228600" lvl="0" indent="-228600">
              <a:buFont typeface="+mj-lt"/>
              <a:buAutoNum type="arabicPeriod"/>
            </a:pPr>
            <a:r>
              <a:rPr lang="en-US" sz="1100" dirty="0"/>
              <a:t>A student who chooses not to attend another post-secondary institution but can demonstrate evidence of good academic promise may apply to UMES for reinstatement after a period of two years. If reinstated the student must achieve good academic standing status within two semesters (fall and spring).</a:t>
            </a:r>
          </a:p>
          <a:p>
            <a:endParaRPr lang="en-US" sz="1100" dirty="0"/>
          </a:p>
        </p:txBody>
      </p:sp>
    </p:spTree>
    <p:extLst>
      <p:ext uri="{BB962C8B-B14F-4D97-AF65-F5344CB8AC3E}">
        <p14:creationId xmlns:p14="http://schemas.microsoft.com/office/powerpoint/2010/main" val="657106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4C8C59-92A9-43EB-B2A5-98C5C2A1FAAD}"/>
              </a:ext>
            </a:extLst>
          </p:cNvPr>
          <p:cNvSpPr txBox="1"/>
          <p:nvPr/>
        </p:nvSpPr>
        <p:spPr>
          <a:xfrm>
            <a:off x="0" y="0"/>
            <a:ext cx="5591175" cy="5170646"/>
          </a:xfrm>
          <a:prstGeom prst="rect">
            <a:avLst/>
          </a:prstGeom>
          <a:noFill/>
        </p:spPr>
        <p:txBody>
          <a:bodyPr wrap="square" rtlCol="0">
            <a:spAutoFit/>
          </a:bodyPr>
          <a:lstStyle/>
          <a:p>
            <a:r>
              <a:rPr lang="en-US" altLang="en-US" sz="1100" b="1" dirty="0">
                <a:latin typeface="Calibri" panose="020F0502020204030204" pitchFamily="34" charset="0"/>
                <a:ea typeface="Calibri" panose="020F0502020204030204" pitchFamily="34" charset="0"/>
                <a:cs typeface="Times New Roman" panose="02020603050405020304" pitchFamily="18" charset="0"/>
              </a:rPr>
              <a:t>Academic Dismissal and Reinstatement (Continued)		*ORIGINAL*</a:t>
            </a:r>
            <a:endParaRPr lang="en-US" altLang="en-US" sz="800" dirty="0"/>
          </a:p>
          <a:p>
            <a:endParaRPr lang="en-US" sz="1100" b="1" dirty="0"/>
          </a:p>
          <a:p>
            <a:endParaRPr lang="en-US" sz="1100" b="1" dirty="0"/>
          </a:p>
          <a:p>
            <a:r>
              <a:rPr lang="en-US" sz="1100" b="1" dirty="0"/>
              <a:t>Academic Dismissal</a:t>
            </a:r>
            <a:endParaRPr lang="en-US" sz="1100" dirty="0"/>
          </a:p>
          <a:p>
            <a:r>
              <a:rPr lang="en-US" sz="1100" dirty="0"/>
              <a:t>Students matriculating as first time freshmen will not be academically dismissed at the end of their first semester regardless of cumulative grade point average or number of credit hours earned. Beginning with their second semester, such students will be subject to the standards given in the table above.</a:t>
            </a:r>
          </a:p>
          <a:p>
            <a:r>
              <a:rPr lang="en-US" sz="1100" dirty="0"/>
              <a:t>A student, other than a first semester freshman, will be academically dismissed if he/she</a:t>
            </a:r>
          </a:p>
          <a:p>
            <a:pPr lvl="0"/>
            <a:r>
              <a:rPr lang="en-US" sz="1100" dirty="0"/>
              <a:t>fails to maintain the cumulative grade point average consistent with the number of credits attempted, or</a:t>
            </a:r>
          </a:p>
          <a:p>
            <a:pPr lvl="0"/>
            <a:r>
              <a:rPr lang="en-US" sz="1100" dirty="0"/>
              <a:t>falls in the category of Academic Probation for two consecutive semesters.</a:t>
            </a:r>
          </a:p>
          <a:p>
            <a:r>
              <a:rPr lang="en-US" sz="1100" dirty="0"/>
              <a:t>A student who has been academically dismissed and who is reinstated will still be subject to the standards given in the unsatisfactory performance table.  For example, a student will be academically dismissed again at the end of the first semester after reinstatement if he/she remains in the Academic Dismissal category.</a:t>
            </a:r>
          </a:p>
          <a:p>
            <a:r>
              <a:rPr lang="en-US" sz="1100" dirty="0"/>
              <a:t> </a:t>
            </a:r>
          </a:p>
          <a:p>
            <a:r>
              <a:rPr lang="en-US" sz="1100" b="1" dirty="0"/>
              <a:t>Reinstatement Following Academic Dismissal</a:t>
            </a:r>
            <a:endParaRPr lang="en-US" sz="1100" dirty="0"/>
          </a:p>
          <a:p>
            <a:r>
              <a:rPr lang="en-US" sz="1100" dirty="0"/>
              <a:t>When a student is academically dismissed from UMES, he/she must complete the </a:t>
            </a:r>
            <a:r>
              <a:rPr lang="en-US" sz="1100" b="1" dirty="0"/>
              <a:t>Application for Reinstatement</a:t>
            </a:r>
            <a:r>
              <a:rPr lang="en-US" sz="1100" dirty="0"/>
              <a:t> prior to the desired date of reinstatement. Reinstatement will not normally be granted by the UMES Academic Appeals Board until at least one semester has elapsed from the time of the student’s dismissal. Reinstatement is not automatic; however, if the Application for Reinstatement is denied, a student may again apply for reinstatement after a lapse of an additional semester.</a:t>
            </a:r>
          </a:p>
          <a:p>
            <a:r>
              <a:rPr lang="en-US" sz="1100" dirty="0"/>
              <a:t>Upon being reinstated following Academic Dismissal, the student will be placed on Academic Probation and will be subject to the conditions of Academic Probation.</a:t>
            </a:r>
          </a:p>
          <a:p>
            <a:r>
              <a:rPr lang="en-US" sz="1100" dirty="0"/>
              <a:t>Any appeal concerning the regulation governing academic probation or academic dismissal shall be directed to the School’s specific Academic Appeals Board, which is empowered to grant relief in unusual cases if the circumstances warrant such action.</a:t>
            </a:r>
          </a:p>
          <a:p>
            <a:endParaRPr lang="en-US" sz="1100" dirty="0"/>
          </a:p>
        </p:txBody>
      </p:sp>
    </p:spTree>
    <p:extLst>
      <p:ext uri="{BB962C8B-B14F-4D97-AF65-F5344CB8AC3E}">
        <p14:creationId xmlns:p14="http://schemas.microsoft.com/office/powerpoint/2010/main" val="3585338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TotalTime>
  <Words>4710</Words>
  <Application>Microsoft Office PowerPoint</Application>
  <PresentationFormat>Widescreen</PresentationFormat>
  <Paragraphs>173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Laforest, Debra J</dc:creator>
  <cp:lastModifiedBy>Satterlee, Donna J</cp:lastModifiedBy>
  <cp:revision>10</cp:revision>
  <dcterms:created xsi:type="dcterms:W3CDTF">2022-02-04T15:58:07Z</dcterms:created>
  <dcterms:modified xsi:type="dcterms:W3CDTF">2022-02-08T01:47:07Z</dcterms:modified>
</cp:coreProperties>
</file>