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3" r:id="rId2"/>
    <p:sldId id="256" r:id="rId3"/>
    <p:sldId id="265" r:id="rId4"/>
    <p:sldId id="261" r:id="rId5"/>
    <p:sldId id="286" r:id="rId6"/>
    <p:sldId id="260" r:id="rId7"/>
    <p:sldId id="266" r:id="rId8"/>
    <p:sldId id="289" r:id="rId9"/>
    <p:sldId id="262" r:id="rId10"/>
    <p:sldId id="288" r:id="rId11"/>
    <p:sldId id="272" r:id="rId12"/>
    <p:sldId id="268" r:id="rId13"/>
    <p:sldId id="291" r:id="rId14"/>
    <p:sldId id="278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73265" autoAdjust="0"/>
  </p:normalViewPr>
  <p:slideViewPr>
    <p:cSldViewPr snapToGrid="0">
      <p:cViewPr varScale="1">
        <p:scale>
          <a:sx n="53" d="100"/>
          <a:sy n="53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9D39-144E-49A8-80F6-7CB22BE9958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1DDFE-C87C-4A45-8AC2-199FC25FA2FE}">
      <dgm:prSet phldrT="[Text]" custT="1"/>
      <dgm:spPr/>
      <dgm:t>
        <a:bodyPr/>
        <a:lstStyle/>
        <a:p>
          <a:endParaRPr lang="en-US" sz="2000" b="1" dirty="0" smtClean="0">
            <a:effectLst/>
          </a:endParaRPr>
        </a:p>
        <a:p>
          <a:r>
            <a:rPr lang="en-US" sz="1400" b="1" dirty="0" smtClean="0">
              <a:effectLst/>
            </a:rPr>
            <a:t>* Financial    Edification</a:t>
          </a:r>
        </a:p>
        <a:p>
          <a:r>
            <a:rPr lang="en-US" sz="1400" b="1" dirty="0" smtClean="0">
              <a:effectLst/>
            </a:rPr>
            <a:t>*Facility and IT Infrastructure Planning -  short term</a:t>
          </a:r>
        </a:p>
        <a:p>
          <a:r>
            <a:rPr lang="en-US" sz="1400" b="1" dirty="0" smtClean="0">
              <a:effectLst/>
            </a:rPr>
            <a:t>*Redesign Personnel Management</a:t>
          </a:r>
        </a:p>
        <a:p>
          <a:r>
            <a:rPr lang="en-US" sz="1400" b="1" dirty="0" smtClean="0">
              <a:effectLst/>
            </a:rPr>
            <a:t>*Classroom and Course scheduling management</a:t>
          </a:r>
        </a:p>
        <a:p>
          <a:endParaRPr lang="en-US" sz="1600" dirty="0" smtClean="0"/>
        </a:p>
        <a:p>
          <a:endParaRPr lang="en-US" sz="1100" dirty="0" smtClean="0"/>
        </a:p>
        <a:p>
          <a:r>
            <a:rPr lang="en-US" sz="1100" dirty="0" smtClean="0"/>
            <a:t> </a:t>
          </a:r>
        </a:p>
        <a:p>
          <a:endParaRPr lang="en-US" sz="1100" dirty="0" smtClean="0"/>
        </a:p>
        <a:p>
          <a:endParaRPr lang="en-US" sz="1100" dirty="0"/>
        </a:p>
      </dgm:t>
    </dgm:pt>
    <dgm:pt modelId="{EE5EDA6D-9DF0-456D-B422-09C2548192F9}" type="parTrans" cxnId="{28C551F8-E1A0-4231-A34D-A7EC84D7C12F}">
      <dgm:prSet/>
      <dgm:spPr/>
      <dgm:t>
        <a:bodyPr/>
        <a:lstStyle/>
        <a:p>
          <a:endParaRPr lang="en-US"/>
        </a:p>
      </dgm:t>
    </dgm:pt>
    <dgm:pt modelId="{CF009D7E-2A1C-404A-BFF2-73F6364C9B20}" type="sibTrans" cxnId="{28C551F8-E1A0-4231-A34D-A7EC84D7C12F}">
      <dgm:prSet/>
      <dgm:spPr/>
      <dgm:t>
        <a:bodyPr/>
        <a:lstStyle/>
        <a:p>
          <a:endParaRPr lang="en-US"/>
        </a:p>
      </dgm:t>
    </dgm:pt>
    <dgm:pt modelId="{514A7725-5C6B-457F-9666-2DC9AEBE1172}">
      <dgm:prSet phldrT="[Text]" custT="1"/>
      <dgm:spPr/>
      <dgm:t>
        <a:bodyPr/>
        <a:lstStyle/>
        <a:p>
          <a:r>
            <a:rPr lang="en-US" sz="1400" b="1" dirty="0" smtClean="0"/>
            <a:t>*Expand Revenue Contracting</a:t>
          </a:r>
        </a:p>
        <a:p>
          <a:r>
            <a:rPr lang="en-US" sz="1400" b="1" dirty="0" smtClean="0"/>
            <a:t>*Physician Assistant Program</a:t>
          </a:r>
        </a:p>
        <a:p>
          <a:r>
            <a:rPr lang="en-US" sz="1400" b="1" dirty="0" smtClean="0"/>
            <a:t>*Reward new sustainable efficiencies and revenue concepts</a:t>
          </a:r>
        </a:p>
        <a:p>
          <a:r>
            <a:rPr lang="en-US" sz="1400" b="1" dirty="0" smtClean="0"/>
            <a:t>*Create a 501c3 to support creative revenue ideas for community partnerships </a:t>
          </a:r>
        </a:p>
        <a:p>
          <a:r>
            <a:rPr lang="en-US" sz="1400" b="1" dirty="0" smtClean="0"/>
            <a:t>*Athletic Team Expansion</a:t>
          </a:r>
        </a:p>
        <a:p>
          <a:r>
            <a:rPr lang="en-US" sz="1400" b="1" dirty="0" smtClean="0"/>
            <a:t>*Early Retirement Program Incentives</a:t>
          </a:r>
        </a:p>
        <a:p>
          <a:r>
            <a:rPr lang="en-US" sz="1400" b="1" dirty="0" smtClean="0"/>
            <a:t>*Wages equity Plan Phase I </a:t>
          </a:r>
        </a:p>
        <a:p>
          <a:endParaRPr lang="en-US" sz="1600" b="1" dirty="0" smtClean="0"/>
        </a:p>
        <a:p>
          <a:endParaRPr lang="en-US" sz="1600" b="1" dirty="0" smtClean="0"/>
        </a:p>
        <a:p>
          <a:endParaRPr lang="en-US" sz="1600" b="1" dirty="0" smtClean="0"/>
        </a:p>
        <a:p>
          <a:endParaRPr lang="en-US" sz="1500" dirty="0" smtClean="0"/>
        </a:p>
        <a:p>
          <a:endParaRPr lang="en-US" sz="1500" dirty="0"/>
        </a:p>
      </dgm:t>
    </dgm:pt>
    <dgm:pt modelId="{D41F1587-7EDE-4B64-A857-531457B8B9D4}" type="parTrans" cxnId="{DCDB042A-FD46-48D2-9B70-A481C3B8046C}">
      <dgm:prSet/>
      <dgm:spPr/>
      <dgm:t>
        <a:bodyPr/>
        <a:lstStyle/>
        <a:p>
          <a:endParaRPr lang="en-US"/>
        </a:p>
      </dgm:t>
    </dgm:pt>
    <dgm:pt modelId="{4EE93087-BEF5-46DA-9407-6640ACB53096}" type="sibTrans" cxnId="{DCDB042A-FD46-48D2-9B70-A481C3B8046C}">
      <dgm:prSet/>
      <dgm:spPr/>
      <dgm:t>
        <a:bodyPr/>
        <a:lstStyle/>
        <a:p>
          <a:endParaRPr lang="en-US"/>
        </a:p>
      </dgm:t>
    </dgm:pt>
    <dgm:pt modelId="{36A9E5A1-A9EE-45FC-9E9B-4404BA9CE080}">
      <dgm:prSet phldrT="[Text]" custT="1"/>
      <dgm:spPr/>
      <dgm:t>
        <a:bodyPr/>
        <a:lstStyle/>
        <a:p>
          <a:endParaRPr lang="en-US" sz="1300" dirty="0" smtClean="0"/>
        </a:p>
        <a:p>
          <a:r>
            <a:rPr lang="en-US" sz="1400" b="1" dirty="0" smtClean="0"/>
            <a:t>*Pharmacy Building Phase I</a:t>
          </a:r>
        </a:p>
        <a:p>
          <a:r>
            <a:rPr lang="en-US" sz="1400" b="1" dirty="0" smtClean="0"/>
            <a:t>*AgREC  Building</a:t>
          </a:r>
        </a:p>
        <a:p>
          <a:r>
            <a:rPr lang="en-US" sz="1400" b="1" dirty="0" smtClean="0"/>
            <a:t>*Athletic facilities renovation  Phase I</a:t>
          </a:r>
        </a:p>
        <a:p>
          <a:r>
            <a:rPr lang="en-US" sz="1400" b="1" dirty="0" smtClean="0"/>
            <a:t>*Expand on-line programming at Grad level</a:t>
          </a:r>
        </a:p>
        <a:p>
          <a:r>
            <a:rPr lang="en-US" sz="1400" b="1" dirty="0" smtClean="0"/>
            <a:t>*Create Program breakeven policy</a:t>
          </a:r>
        </a:p>
        <a:p>
          <a:r>
            <a:rPr lang="en-US" sz="1400" b="1" dirty="0" smtClean="0"/>
            <a:t>*Engage “back room” service collaborations within USMs for greater efficiencies</a:t>
          </a:r>
        </a:p>
        <a:p>
          <a:r>
            <a:rPr lang="en-US" sz="1400" b="1" dirty="0" smtClean="0">
              <a:solidFill>
                <a:srgbClr val="7030A0"/>
              </a:solidFill>
            </a:rPr>
            <a:t>*Implement ERP systems that increases automation and reporting</a:t>
          </a:r>
        </a:p>
        <a:p>
          <a:r>
            <a:rPr lang="en-US" sz="1400" b="1" dirty="0" smtClean="0"/>
            <a:t>*Create contingency staff level plan to address revenue fluctuations</a:t>
          </a:r>
        </a:p>
        <a:p>
          <a:endParaRPr lang="en-US" sz="1300" dirty="0" smtClean="0"/>
        </a:p>
        <a:p>
          <a:endParaRPr lang="en-US" sz="1300" dirty="0" smtClean="0"/>
        </a:p>
        <a:p>
          <a:endParaRPr lang="en-US" sz="1300" dirty="0" smtClean="0"/>
        </a:p>
        <a:p>
          <a:endParaRPr lang="en-US" sz="1300" dirty="0" smtClean="0"/>
        </a:p>
      </dgm:t>
    </dgm:pt>
    <dgm:pt modelId="{5305EF53-F6B4-418B-B2BA-5DF983A91624}" type="parTrans" cxnId="{1FBC0C95-69BB-434D-AA94-24C1957BC2F8}">
      <dgm:prSet/>
      <dgm:spPr/>
      <dgm:t>
        <a:bodyPr/>
        <a:lstStyle/>
        <a:p>
          <a:endParaRPr lang="en-US"/>
        </a:p>
      </dgm:t>
    </dgm:pt>
    <dgm:pt modelId="{A6B78601-13B1-4FB1-9854-865E524DBE94}" type="sibTrans" cxnId="{1FBC0C95-69BB-434D-AA94-24C1957BC2F8}">
      <dgm:prSet/>
      <dgm:spPr/>
      <dgm:t>
        <a:bodyPr/>
        <a:lstStyle/>
        <a:p>
          <a:endParaRPr lang="en-US"/>
        </a:p>
      </dgm:t>
    </dgm:pt>
    <dgm:pt modelId="{0A7BE010-39A7-4AE6-83F4-173BC67DD257}">
      <dgm:prSet phldrT="[Text]"/>
      <dgm:spPr/>
      <dgm:t>
        <a:bodyPr/>
        <a:lstStyle/>
        <a:p>
          <a:endParaRPr lang="en-US" dirty="0"/>
        </a:p>
      </dgm:t>
    </dgm:pt>
    <dgm:pt modelId="{ABFD1959-8EEB-47A7-86AB-C5AFF23E69BC}" type="parTrans" cxnId="{3E716F8C-7AE7-40F7-B6C1-F21E13133841}">
      <dgm:prSet/>
      <dgm:spPr/>
      <dgm:t>
        <a:bodyPr/>
        <a:lstStyle/>
        <a:p>
          <a:endParaRPr lang="en-US"/>
        </a:p>
      </dgm:t>
    </dgm:pt>
    <dgm:pt modelId="{310C37F7-E6D9-4CB0-A853-CC3B52E9F4B5}" type="sibTrans" cxnId="{3E716F8C-7AE7-40F7-B6C1-F21E13133841}">
      <dgm:prSet/>
      <dgm:spPr/>
      <dgm:t>
        <a:bodyPr/>
        <a:lstStyle/>
        <a:p>
          <a:endParaRPr lang="en-US"/>
        </a:p>
      </dgm:t>
    </dgm:pt>
    <dgm:pt modelId="{55C9631D-D76C-4C65-9CD1-832AEA2F5F3A}" type="pres">
      <dgm:prSet presAssocID="{2D679D39-144E-49A8-80F6-7CB22BE9958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05B21-4BBF-471C-A110-71150A5EB8D3}" type="pres">
      <dgm:prSet presAssocID="{2D679D39-144E-49A8-80F6-7CB22BE99582}" presName="arrow" presStyleLbl="bgShp" presStyleIdx="0" presStyleCnt="1" custScaleY="96732" custLinFactNeighborX="29" custLinFactNeighborY="1116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A8CA508-3E67-4289-9E9A-15B8156A0D6C}" type="pres">
      <dgm:prSet presAssocID="{2D679D39-144E-49A8-80F6-7CB22BE99582}" presName="arrowDiagram4" presStyleCnt="0"/>
      <dgm:spPr/>
    </dgm:pt>
    <dgm:pt modelId="{9DF318FE-308C-4D19-A34B-10EA80D20113}" type="pres">
      <dgm:prSet presAssocID="{46A1DDFE-C87C-4A45-8AC2-199FC25FA2FE}" presName="bullet4a" presStyleLbl="node1" presStyleIdx="0" presStyleCnt="4"/>
      <dgm:spPr>
        <a:solidFill>
          <a:srgbClr val="C00000"/>
        </a:solidFill>
      </dgm:spPr>
    </dgm:pt>
    <dgm:pt modelId="{71BD434E-7734-42F4-8A01-7EF39EF34563}" type="pres">
      <dgm:prSet presAssocID="{46A1DDFE-C87C-4A45-8AC2-199FC25FA2FE}" presName="textBox4a" presStyleLbl="revTx" presStyleIdx="0" presStyleCnt="4" custScaleY="250229" custLinFactNeighborX="5597" custLinFactNeighborY="-20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497A8-958C-41D2-A93E-14EE9AAC4E1C}" type="pres">
      <dgm:prSet presAssocID="{514A7725-5C6B-457F-9666-2DC9AEBE1172}" presName="bullet4b" presStyleLbl="node1" presStyleIdx="1" presStyleCnt="4"/>
      <dgm:spPr>
        <a:solidFill>
          <a:srgbClr val="C00000"/>
        </a:solidFill>
      </dgm:spPr>
    </dgm:pt>
    <dgm:pt modelId="{811B10DF-F82C-4F10-A7F3-E368E3971AEB}" type="pres">
      <dgm:prSet presAssocID="{514A7725-5C6B-457F-9666-2DC9AEBE1172}" presName="textBox4b" presStyleLbl="revTx" presStyleIdx="1" presStyleCnt="4" custScaleX="103750" custScaleY="170534" custLinFactNeighborX="-1899" custLinFactNeighborY="-1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08407-515D-4DE8-8B1F-80C884B9E5B8}" type="pres">
      <dgm:prSet presAssocID="{36A9E5A1-A9EE-45FC-9E9B-4404BA9CE080}" presName="bullet4c" presStyleLbl="node1" presStyleIdx="2" presStyleCnt="4"/>
      <dgm:spPr>
        <a:solidFill>
          <a:srgbClr val="C00000"/>
        </a:solidFill>
      </dgm:spPr>
    </dgm:pt>
    <dgm:pt modelId="{7DE48378-AE7A-43A8-9069-7959E375259A}" type="pres">
      <dgm:prSet presAssocID="{36A9E5A1-A9EE-45FC-9E9B-4404BA9CE080}" presName="textBox4c" presStyleLbl="revTx" presStyleIdx="2" presStyleCnt="4" custScaleX="140613" custScaleY="120905" custLinFactNeighborX="8667" custLinFactNeighborY="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CF00B-E21F-420D-8206-D4E60E670995}" type="pres">
      <dgm:prSet presAssocID="{0A7BE010-39A7-4AE6-83F4-173BC67DD257}" presName="bullet4d" presStyleLbl="node1" presStyleIdx="3" presStyleCnt="4"/>
      <dgm:spPr>
        <a:solidFill>
          <a:srgbClr val="C00000"/>
        </a:solidFill>
      </dgm:spPr>
    </dgm:pt>
    <dgm:pt modelId="{3DDD59DA-31C3-4D26-B980-1A38BA8DC920}" type="pres">
      <dgm:prSet presAssocID="{0A7BE010-39A7-4AE6-83F4-173BC67DD25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B15CAF-AAC4-45BA-9CA4-2F3DB2BD8F8C}" type="presOf" srcId="{2D679D39-144E-49A8-80F6-7CB22BE99582}" destId="{55C9631D-D76C-4C65-9CD1-832AEA2F5F3A}" srcOrd="0" destOrd="0" presId="urn:microsoft.com/office/officeart/2005/8/layout/arrow2"/>
    <dgm:cxn modelId="{28C551F8-E1A0-4231-A34D-A7EC84D7C12F}" srcId="{2D679D39-144E-49A8-80F6-7CB22BE99582}" destId="{46A1DDFE-C87C-4A45-8AC2-199FC25FA2FE}" srcOrd="0" destOrd="0" parTransId="{EE5EDA6D-9DF0-456D-B422-09C2548192F9}" sibTransId="{CF009D7E-2A1C-404A-BFF2-73F6364C9B20}"/>
    <dgm:cxn modelId="{EB99D1EC-6272-4E47-B40A-6D2BF7D68B6B}" type="presOf" srcId="{0A7BE010-39A7-4AE6-83F4-173BC67DD257}" destId="{3DDD59DA-31C3-4D26-B980-1A38BA8DC920}" srcOrd="0" destOrd="0" presId="urn:microsoft.com/office/officeart/2005/8/layout/arrow2"/>
    <dgm:cxn modelId="{DCDB042A-FD46-48D2-9B70-A481C3B8046C}" srcId="{2D679D39-144E-49A8-80F6-7CB22BE99582}" destId="{514A7725-5C6B-457F-9666-2DC9AEBE1172}" srcOrd="1" destOrd="0" parTransId="{D41F1587-7EDE-4B64-A857-531457B8B9D4}" sibTransId="{4EE93087-BEF5-46DA-9407-6640ACB53096}"/>
    <dgm:cxn modelId="{96270A03-50A2-4397-924A-9BF6B3DC19A4}" type="presOf" srcId="{46A1DDFE-C87C-4A45-8AC2-199FC25FA2FE}" destId="{71BD434E-7734-42F4-8A01-7EF39EF34563}" srcOrd="0" destOrd="0" presId="urn:microsoft.com/office/officeart/2005/8/layout/arrow2"/>
    <dgm:cxn modelId="{1FBC0C95-69BB-434D-AA94-24C1957BC2F8}" srcId="{2D679D39-144E-49A8-80F6-7CB22BE99582}" destId="{36A9E5A1-A9EE-45FC-9E9B-4404BA9CE080}" srcOrd="2" destOrd="0" parTransId="{5305EF53-F6B4-418B-B2BA-5DF983A91624}" sibTransId="{A6B78601-13B1-4FB1-9854-865E524DBE94}"/>
    <dgm:cxn modelId="{F8E9C1ED-A28D-463A-9140-5125ACAE3B70}" type="presOf" srcId="{36A9E5A1-A9EE-45FC-9E9B-4404BA9CE080}" destId="{7DE48378-AE7A-43A8-9069-7959E375259A}" srcOrd="0" destOrd="0" presId="urn:microsoft.com/office/officeart/2005/8/layout/arrow2"/>
    <dgm:cxn modelId="{8FBCCCD5-6286-4A54-BFEB-1C1AA0795210}" type="presOf" srcId="{514A7725-5C6B-457F-9666-2DC9AEBE1172}" destId="{811B10DF-F82C-4F10-A7F3-E368E3971AEB}" srcOrd="0" destOrd="0" presId="urn:microsoft.com/office/officeart/2005/8/layout/arrow2"/>
    <dgm:cxn modelId="{3E716F8C-7AE7-40F7-B6C1-F21E13133841}" srcId="{2D679D39-144E-49A8-80F6-7CB22BE99582}" destId="{0A7BE010-39A7-4AE6-83F4-173BC67DD257}" srcOrd="3" destOrd="0" parTransId="{ABFD1959-8EEB-47A7-86AB-C5AFF23E69BC}" sibTransId="{310C37F7-E6D9-4CB0-A853-CC3B52E9F4B5}"/>
    <dgm:cxn modelId="{2D47E516-FD7F-4680-8854-9E53A62BA2A0}" type="presParOf" srcId="{55C9631D-D76C-4C65-9CD1-832AEA2F5F3A}" destId="{79F05B21-4BBF-471C-A110-71150A5EB8D3}" srcOrd="0" destOrd="0" presId="urn:microsoft.com/office/officeart/2005/8/layout/arrow2"/>
    <dgm:cxn modelId="{83841780-1B68-4C68-BD3F-DA6F1D3CBEFF}" type="presParOf" srcId="{55C9631D-D76C-4C65-9CD1-832AEA2F5F3A}" destId="{DA8CA508-3E67-4289-9E9A-15B8156A0D6C}" srcOrd="1" destOrd="0" presId="urn:microsoft.com/office/officeart/2005/8/layout/arrow2"/>
    <dgm:cxn modelId="{87B4D9D1-5B2A-4A77-BCC2-0C352987D22C}" type="presParOf" srcId="{DA8CA508-3E67-4289-9E9A-15B8156A0D6C}" destId="{9DF318FE-308C-4D19-A34B-10EA80D20113}" srcOrd="0" destOrd="0" presId="urn:microsoft.com/office/officeart/2005/8/layout/arrow2"/>
    <dgm:cxn modelId="{F886223B-86CA-45D8-AA4F-2A7929E1A519}" type="presParOf" srcId="{DA8CA508-3E67-4289-9E9A-15B8156A0D6C}" destId="{71BD434E-7734-42F4-8A01-7EF39EF34563}" srcOrd="1" destOrd="0" presId="urn:microsoft.com/office/officeart/2005/8/layout/arrow2"/>
    <dgm:cxn modelId="{05D37316-53C1-4D9B-93D2-A727724B0FA8}" type="presParOf" srcId="{DA8CA508-3E67-4289-9E9A-15B8156A0D6C}" destId="{012497A8-958C-41D2-A93E-14EE9AAC4E1C}" srcOrd="2" destOrd="0" presId="urn:microsoft.com/office/officeart/2005/8/layout/arrow2"/>
    <dgm:cxn modelId="{3E2EB8F3-B341-430F-BBD3-126E6E3383BD}" type="presParOf" srcId="{DA8CA508-3E67-4289-9E9A-15B8156A0D6C}" destId="{811B10DF-F82C-4F10-A7F3-E368E3971AEB}" srcOrd="3" destOrd="0" presId="urn:microsoft.com/office/officeart/2005/8/layout/arrow2"/>
    <dgm:cxn modelId="{E8CC4296-3379-46CD-ACEF-7452F99EA607}" type="presParOf" srcId="{DA8CA508-3E67-4289-9E9A-15B8156A0D6C}" destId="{95308407-515D-4DE8-8B1F-80C884B9E5B8}" srcOrd="4" destOrd="0" presId="urn:microsoft.com/office/officeart/2005/8/layout/arrow2"/>
    <dgm:cxn modelId="{7292FCEA-E9C6-49C2-9D72-97EA52AAC7D4}" type="presParOf" srcId="{DA8CA508-3E67-4289-9E9A-15B8156A0D6C}" destId="{7DE48378-AE7A-43A8-9069-7959E375259A}" srcOrd="5" destOrd="0" presId="urn:microsoft.com/office/officeart/2005/8/layout/arrow2"/>
    <dgm:cxn modelId="{88D7F5FC-5FC0-47E9-AC0F-CA69589F933B}" type="presParOf" srcId="{DA8CA508-3E67-4289-9E9A-15B8156A0D6C}" destId="{E26CF00B-E21F-420D-8206-D4E60E670995}" srcOrd="6" destOrd="0" presId="urn:microsoft.com/office/officeart/2005/8/layout/arrow2"/>
    <dgm:cxn modelId="{1600EF97-46C1-46CD-B431-856CE9FA96AE}" type="presParOf" srcId="{DA8CA508-3E67-4289-9E9A-15B8156A0D6C}" destId="{3DDD59DA-31C3-4D26-B980-1A38BA8DC92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05B21-4BBF-471C-A110-71150A5EB8D3}">
      <dsp:nvSpPr>
        <dsp:cNvPr id="0" name=""/>
        <dsp:cNvSpPr/>
      </dsp:nvSpPr>
      <dsp:spPr>
        <a:xfrm>
          <a:off x="0" y="-150404"/>
          <a:ext cx="9005338" cy="54444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DF318FE-308C-4D19-A34B-10EA80D20113}">
      <dsp:nvSpPr>
        <dsp:cNvPr id="0" name=""/>
        <dsp:cNvSpPr/>
      </dsp:nvSpPr>
      <dsp:spPr>
        <a:xfrm>
          <a:off x="887025" y="3880047"/>
          <a:ext cx="207122" cy="20712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D434E-7734-42F4-8A01-7EF39EF34563}">
      <dsp:nvSpPr>
        <dsp:cNvPr id="0" name=""/>
        <dsp:cNvSpPr/>
      </dsp:nvSpPr>
      <dsp:spPr>
        <a:xfrm>
          <a:off x="1076776" y="2706641"/>
          <a:ext cx="1539912" cy="33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effectLst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* Financial    Edification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*Facility and IT Infrastructure Planning -  short term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*Redesign Personnel Management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*Classroom and Course scheduling management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076776" y="2706641"/>
        <a:ext cx="1539912" cy="3351927"/>
      </dsp:txXfrm>
    </dsp:sp>
    <dsp:sp modelId="{012497A8-958C-41D2-A93E-14EE9AAC4E1C}">
      <dsp:nvSpPr>
        <dsp:cNvPr id="0" name=""/>
        <dsp:cNvSpPr/>
      </dsp:nvSpPr>
      <dsp:spPr>
        <a:xfrm>
          <a:off x="2350393" y="2570896"/>
          <a:ext cx="360213" cy="36021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10DF-F82C-4F10-A7F3-E368E3971AEB}">
      <dsp:nvSpPr>
        <dsp:cNvPr id="0" name=""/>
        <dsp:cNvSpPr/>
      </dsp:nvSpPr>
      <dsp:spPr>
        <a:xfrm>
          <a:off x="2459129" y="1810573"/>
          <a:ext cx="1962038" cy="438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8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*Expand Revenue Contracting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*Physician Assistant Program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*Reward new sustainable efficiencies and revenue concepts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*Create a 501c3 to support creative revenue ideas for community partnerships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*Athletic Team Expansion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*Early Retirement Program Incentives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*Wages equity Plan Phase 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459129" y="1810573"/>
        <a:ext cx="1962038" cy="4386389"/>
      </dsp:txXfrm>
    </dsp:sp>
    <dsp:sp modelId="{95308407-515D-4DE8-8B1F-80C884B9E5B8}">
      <dsp:nvSpPr>
        <dsp:cNvPr id="0" name=""/>
        <dsp:cNvSpPr/>
      </dsp:nvSpPr>
      <dsp:spPr>
        <a:xfrm>
          <a:off x="4219000" y="1606199"/>
          <a:ext cx="477282" cy="47728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48378-AE7A-43A8-9069-7959E375259A}">
      <dsp:nvSpPr>
        <dsp:cNvPr id="0" name=""/>
        <dsp:cNvSpPr/>
      </dsp:nvSpPr>
      <dsp:spPr>
        <a:xfrm>
          <a:off x="4237525" y="1652403"/>
          <a:ext cx="2659161" cy="420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90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*Pharmacy Building Phase I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*AgREC  Building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*Athletic facilities renovation  Phase I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*Expand on-line programming at Grad level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*Create Program breakeven policy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*Engage “back room” service collaborations within USMs for greater efficiencies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7030A0"/>
              </a:solidFill>
            </a:rPr>
            <a:t>*Implement ERP systems that increases automation and reporting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*Create contingency staff level plan to address revenue fluctuations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</dsp:txBody>
      <dsp:txXfrm>
        <a:off x="4237525" y="1652403"/>
        <a:ext cx="2659161" cy="4205452"/>
      </dsp:txXfrm>
    </dsp:sp>
    <dsp:sp modelId="{E26CF00B-E21F-420D-8206-D4E60E670995}">
      <dsp:nvSpPr>
        <dsp:cNvPr id="0" name=""/>
        <dsp:cNvSpPr/>
      </dsp:nvSpPr>
      <dsp:spPr>
        <a:xfrm>
          <a:off x="6254207" y="967946"/>
          <a:ext cx="639378" cy="63937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D59DA-31C3-4D26-B980-1A38BA8DC920}">
      <dsp:nvSpPr>
        <dsp:cNvPr id="0" name=""/>
        <dsp:cNvSpPr/>
      </dsp:nvSpPr>
      <dsp:spPr>
        <a:xfrm>
          <a:off x="6573896" y="1287635"/>
          <a:ext cx="1891120" cy="403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9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573896" y="1287635"/>
        <a:ext cx="1891120" cy="4035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ED0F-50B8-4F5A-B890-FEFCE07F9ED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685F3-2709-4981-BDBD-E12B8223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9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Elements of the current ERP do not speak to one another and as a results data differs across these systems (creating data errors).</a:t>
            </a:r>
          </a:p>
          <a:p>
            <a:r>
              <a:rPr lang="en-US" baseline="0" dirty="0"/>
              <a:t>Staff waste time logging into multiple systems and re-entering data.</a:t>
            </a:r>
          </a:p>
          <a:p>
            <a:r>
              <a:rPr lang="en-US" baseline="0" dirty="0"/>
              <a:t>Systems pose security risks.</a:t>
            </a:r>
          </a:p>
          <a:p>
            <a:r>
              <a:rPr lang="en-US" baseline="0" dirty="0"/>
              <a:t>Elevate will modernize our ERP using a single cloud-based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cloud-based software that will provide a positive user experience</a:t>
            </a:r>
          </a:p>
          <a:p>
            <a:r>
              <a:rPr lang="en-US" dirty="0"/>
              <a:t>More efficient and effective</a:t>
            </a:r>
          </a:p>
          <a:p>
            <a:r>
              <a:rPr lang="en-US" dirty="0"/>
              <a:t>Minimizes risk</a:t>
            </a:r>
          </a:p>
          <a:p>
            <a:r>
              <a:rPr lang="en-US" dirty="0"/>
              <a:t>Data-driven decisions</a:t>
            </a:r>
          </a:p>
          <a:p>
            <a:r>
              <a:rPr lang="en-US" dirty="0"/>
              <a:t>Easier maintenance and upgrades</a:t>
            </a:r>
          </a:p>
          <a:p>
            <a:r>
              <a:rPr lang="en-US" dirty="0"/>
              <a:t>Efficiently meet regulatory, compliance and accreditation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6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</a:t>
            </a:r>
            <a:r>
              <a:rPr lang="en-US" baseline="0" dirty="0"/>
              <a:t> Universities are migrating to Workday.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20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85F3-2709-4981-BDBD-E12B82236C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A24C-2B6D-423C-8A79-C7F6F90C701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F5E2-0D4D-403E-A2F1-A784E387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10.png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tiff"/><Relationship Id="rId12" Type="http://schemas.openxmlformats.org/officeDocument/2006/relationships/image" Target="../media/image35.pn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575"/>
            <a:ext cx="12191999" cy="498763"/>
          </a:xfrm>
          <a:prstGeom prst="rect">
            <a:avLst/>
          </a:prstGeom>
          <a:gradFill flip="none" rotWithShape="1">
            <a:gsLst>
              <a:gs pos="2000">
                <a:srgbClr val="C00000"/>
              </a:gs>
              <a:gs pos="74000">
                <a:schemeClr val="bg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9"/>
            <a:ext cx="990600" cy="49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259467" y="58901"/>
            <a:ext cx="239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Enabling Growth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636143" y="681487"/>
          <a:ext cx="9005338" cy="61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218917" y="808635"/>
            <a:ext cx="314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A23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Problems can become opportunities when the right people come together. </a:t>
            </a:r>
            <a:endParaRPr lang="en-US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6144" y="3969673"/>
            <a:ext cx="1120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9504" y="2675311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/>
              </a:rPr>
              <a:t>2021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4719" y="1685799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1447" y="1150713"/>
            <a:ext cx="1120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/>
              </a:rPr>
              <a:t>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1561" y="1846370"/>
            <a:ext cx="21599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*Engage outside firm to develop a facility infrastructure </a:t>
            </a:r>
            <a:r>
              <a:rPr lang="en-US" sz="1400" b="1" dirty="0" smtClean="0">
                <a:solidFill>
                  <a:prstClr val="black"/>
                </a:solidFill>
                <a:latin typeface="Calibri" panose="020F0502020204030204"/>
              </a:rPr>
              <a:t>assessment and space management planning. 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*Study and continue to expand or eliminate academic programs and research, for new and relevant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Calibri" panose="020F0502020204030204"/>
              </a:rPr>
              <a:t>Pharmacy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Building Phase </a:t>
            </a:r>
            <a:r>
              <a:rPr lang="en-US" sz="1400" b="1" dirty="0" smtClean="0">
                <a:solidFill>
                  <a:prstClr val="black"/>
                </a:solidFill>
                <a:latin typeface="Calibri" panose="020F0502020204030204"/>
              </a:rPr>
              <a:t>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B6E0-7B06-4350-AA34-CFFECD2F5517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8F3C-B394-462C-8454-B7E6FE952A4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95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2583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A0000"/>
                </a:solidFill>
                <a:latin typeface="+mn-lt"/>
              </a:rPr>
              <a:t>When will this happen?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07" y="6089837"/>
            <a:ext cx="178018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44" y="230188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46" y="1515195"/>
            <a:ext cx="2752626" cy="4310570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Review of UMD systems and cloud-solution options in higher ed.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Request for Proposals:    </a:t>
            </a:r>
            <a:br>
              <a:rPr lang="en-US" sz="2000" b="1" dirty="0"/>
            </a:br>
            <a:r>
              <a:rPr lang="en-US" sz="2000" b="1" dirty="0"/>
              <a:t>     </a:t>
            </a:r>
            <a:r>
              <a:rPr lang="en-US" sz="2000" dirty="0"/>
              <a:t>Platform</a:t>
            </a:r>
            <a:br>
              <a:rPr lang="en-US" sz="2000" dirty="0"/>
            </a:br>
            <a:r>
              <a:rPr lang="en-US" sz="2000" dirty="0"/>
              <a:t>     Implementation Partner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Review process:</a:t>
            </a:r>
            <a:br>
              <a:rPr lang="en-US" sz="2000" b="1" dirty="0"/>
            </a:br>
            <a:r>
              <a:rPr lang="en-US" sz="2000" dirty="0"/>
              <a:t>     Platform</a:t>
            </a:r>
            <a:br>
              <a:rPr lang="en-US" sz="2000" dirty="0"/>
            </a:br>
            <a:r>
              <a:rPr lang="en-US" sz="2000" dirty="0"/>
              <a:t>     Implementation Partner</a:t>
            </a:r>
            <a:br>
              <a:rPr lang="en-US" sz="2000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Final Selections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Contract negotiations.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u="sng" dirty="0">
                <a:solidFill>
                  <a:srgbClr val="C00000"/>
                </a:solidFill>
              </a:rPr>
              <a:t>Sept-Dec 2020:</a:t>
            </a:r>
            <a:br>
              <a:rPr lang="en-US" sz="2000" b="1" u="sng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Contract Approvals from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Board of Regents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Board of Public Works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1882" y="358215"/>
            <a:ext cx="8880118" cy="5892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55581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07" y="6122709"/>
            <a:ext cx="1780186" cy="768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560" y="438224"/>
            <a:ext cx="3057358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2017 - 2020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3560" y="1046375"/>
            <a:ext cx="10965" cy="50763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11883" y="438224"/>
            <a:ext cx="1429800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52647" y="438224"/>
            <a:ext cx="1429800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93411" y="438224"/>
            <a:ext cx="1517715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22090" y="438224"/>
            <a:ext cx="1393630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15720" y="438224"/>
            <a:ext cx="1429800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56484" y="438224"/>
            <a:ext cx="1429800" cy="5224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5" name="Oval 4"/>
          <p:cNvSpPr/>
          <p:nvPr/>
        </p:nvSpPr>
        <p:spPr>
          <a:xfrm>
            <a:off x="125935" y="4691528"/>
            <a:ext cx="2672019" cy="14311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00918" y="960650"/>
            <a:ext cx="10965" cy="5162059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5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657" y="1825625"/>
            <a:ext cx="10512686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43" y="1183716"/>
            <a:ext cx="11698707" cy="3064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449" y="6106272"/>
            <a:ext cx="1780186" cy="76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006" y="4215500"/>
            <a:ext cx="8050351" cy="267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50" y="202720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2583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A0000"/>
                </a:solidFill>
                <a:latin typeface="+mn-lt"/>
              </a:rPr>
              <a:t>Who is involved in </a:t>
            </a:r>
            <a:r>
              <a:rPr lang="en-US" b="1" dirty="0" smtClean="0">
                <a:solidFill>
                  <a:srgbClr val="7A0000"/>
                </a:solidFill>
                <a:latin typeface="+mn-lt"/>
              </a:rPr>
              <a:t>RISE?</a:t>
            </a:r>
            <a:endParaRPr lang="en-US" b="1" dirty="0">
              <a:solidFill>
                <a:srgbClr val="7A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07" y="6089837"/>
            <a:ext cx="178018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50" y="68208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A0000"/>
                </a:solidFill>
                <a:latin typeface="+mn-lt"/>
              </a:rPr>
              <a:t>Who is involved in </a:t>
            </a:r>
            <a:r>
              <a:rPr lang="en-US" b="1" dirty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RISE</a:t>
            </a:r>
            <a:r>
              <a:rPr lang="en-US" b="1" dirty="0" smtClean="0">
                <a:solidFill>
                  <a:srgbClr val="7A0000"/>
                </a:solidFill>
                <a:latin typeface="+mn-lt"/>
              </a:rPr>
              <a:t> at UMES?</a:t>
            </a:r>
            <a:endParaRPr lang="en-US" b="1" dirty="0">
              <a:solidFill>
                <a:srgbClr val="7A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907" y="6106272"/>
            <a:ext cx="1780186" cy="768163"/>
          </a:xfrm>
          <a:prstGeom prst="rect">
            <a:avLst/>
          </a:prstGeom>
        </p:spPr>
      </p:pic>
      <p:sp>
        <p:nvSpPr>
          <p:cNvPr id="8" name="Google Shape;163;p26">
            <a:extLst>
              <a:ext uri="{FF2B5EF4-FFF2-40B4-BE49-F238E27FC236}">
                <a16:creationId xmlns:a16="http://schemas.microsoft.com/office/drawing/2014/main" id="{FDE379F7-12B0-7F45-BCB5-2BB76ED40E3E}"/>
              </a:ext>
            </a:extLst>
          </p:cNvPr>
          <p:cNvSpPr txBox="1"/>
          <p:nvPr/>
        </p:nvSpPr>
        <p:spPr>
          <a:xfrm>
            <a:off x="2686050" y="1683586"/>
            <a:ext cx="3337560" cy="105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 smtClean="0">
                <a:solidFill>
                  <a:srgbClr val="2A2F30"/>
                </a:solidFill>
                <a:latin typeface="Arial"/>
                <a:cs typeface="Arial"/>
                <a:sym typeface="Arial"/>
              </a:rPr>
              <a:t>Mr. Lester Primus, Executive Sponsor</a:t>
            </a:r>
            <a:endParaRPr lang="en-US" sz="2000" b="1" kern="0" dirty="0">
              <a:solidFill>
                <a:srgbClr val="2A2F3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 smtClean="0">
                <a:solidFill>
                  <a:srgbClr val="2A2F30"/>
                </a:solidFill>
                <a:latin typeface="Arial"/>
                <a:cs typeface="Arial"/>
                <a:sym typeface="Arial"/>
              </a:rPr>
              <a:t>VP for Admin and Finance </a:t>
            </a:r>
            <a:endParaRPr lang="en-US" sz="2000" kern="0" dirty="0">
              <a:solidFill>
                <a:srgbClr val="2A2F3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000" b="1" kern="0" dirty="0">
              <a:solidFill>
                <a:srgbClr val="2A2F3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000" b="1" kern="0" dirty="0">
              <a:solidFill>
                <a:srgbClr val="2A2F3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950" y="3993028"/>
            <a:ext cx="237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Gertrude Hairston and HR Team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455" y="40130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Bonita Byrd and Finance Team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401308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Lachanda Snead and Admin Computing Team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50" y="68208"/>
            <a:ext cx="1156227" cy="636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47381" y="5124091"/>
            <a:ext cx="4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Management and Student Engagement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5220" y="1707125"/>
            <a:ext cx="311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Nancy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Niemi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kern="0" dirty="0" smtClean="0">
                <a:solidFill>
                  <a:srgbClr val="2A2F30"/>
                </a:solidFill>
                <a:latin typeface="Arial"/>
                <a:cs typeface="Arial"/>
                <a:sym typeface="Arial"/>
              </a:rPr>
              <a:t>Executive </a:t>
            </a:r>
            <a:r>
              <a:rPr lang="en-US" b="1" kern="0" dirty="0">
                <a:solidFill>
                  <a:srgbClr val="2A2F30"/>
                </a:solidFill>
                <a:latin typeface="Arial"/>
                <a:cs typeface="Arial"/>
                <a:sym typeface="Arial"/>
              </a:rPr>
              <a:t>Sponsor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Provost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674" y="2893420"/>
            <a:ext cx="1901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Mr. Jerry Waldron</a:t>
            </a:r>
          </a:p>
          <a:p>
            <a:r>
              <a:rPr lang="en-US" b="1" dirty="0" smtClean="0"/>
              <a:t>Project Lead</a:t>
            </a:r>
          </a:p>
          <a:p>
            <a:r>
              <a:rPr lang="en-US" dirty="0" smtClean="0"/>
              <a:t>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907" y="6106272"/>
            <a:ext cx="1780186" cy="768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7B71C-23AE-4648-B3C8-54A4FBAFD3DB}"/>
              </a:ext>
            </a:extLst>
          </p:cNvPr>
          <p:cNvSpPr txBox="1"/>
          <p:nvPr/>
        </p:nvSpPr>
        <p:spPr>
          <a:xfrm>
            <a:off x="2181187" y="2053151"/>
            <a:ext cx="7194886" cy="1938992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Reach out to us with questions, concerns, ideas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jwaldron@umes.edu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kern="0" dirty="0">
              <a:solidFill>
                <a:srgbClr val="FFFFFE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Elevate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Website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elevate.umd.edu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C58C7-004E-114B-953F-AEF09F07EFFF}"/>
              </a:ext>
            </a:extLst>
          </p:cNvPr>
          <p:cNvSpPr txBox="1"/>
          <p:nvPr/>
        </p:nvSpPr>
        <p:spPr>
          <a:xfrm>
            <a:off x="2181188" y="3992143"/>
            <a:ext cx="719488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Thank you for your investment and engagement today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50" y="68208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0" y="5453575"/>
            <a:ext cx="9144000" cy="864556"/>
          </a:xfrm>
        </p:spPr>
        <p:txBody>
          <a:bodyPr>
            <a:normAutofit fontScale="92500"/>
          </a:bodyPr>
          <a:lstStyle/>
          <a:p>
            <a:r>
              <a:rPr lang="en-US" sz="3200" i="1" dirty="0" smtClean="0"/>
              <a:t>Moving </a:t>
            </a:r>
            <a:r>
              <a:rPr lang="en-US" sz="3200" i="1" dirty="0"/>
              <a:t>our ERP system to the cloud at </a:t>
            </a:r>
            <a:r>
              <a:rPr lang="en-US" sz="3200" i="1" dirty="0" smtClean="0"/>
              <a:t>UMD and UMES.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69" y="335597"/>
            <a:ext cx="2993395" cy="4938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47" y="6089837"/>
            <a:ext cx="1780186" cy="76816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37188" y="1125433"/>
            <a:ext cx="6917624" cy="2972147"/>
            <a:chOff x="2408628" y="1025816"/>
            <a:chExt cx="6917624" cy="2972147"/>
          </a:xfrm>
          <a:solidFill>
            <a:srgbClr val="7A0000"/>
          </a:solidFill>
        </p:grpSpPr>
        <p:pic>
          <p:nvPicPr>
            <p:cNvPr id="1028" name="Picture 4" descr="https://lh5.googleusercontent.com/Z4FgiSMgtDHO-eLUpN5JZYQhReI4hwwZCVWsJ99qyVsFA1StksNEuIX-7eMYahp0tipgWW2yjuW5nfDm3Jg3OavRSrnpxYjcCkeVqpw3YzGndql9kTGzL5t8F-Jkvj_AefOGtEz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628" y="1025816"/>
              <a:ext cx="6917624" cy="2972147"/>
            </a:xfrm>
            <a:prstGeom prst="rect">
              <a:avLst/>
            </a:prstGeom>
            <a:grpFill/>
            <a:extLst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7533" y="1279970"/>
              <a:ext cx="1488923" cy="835642"/>
            </a:xfrm>
            <a:prstGeom prst="rect">
              <a:avLst/>
            </a:prstGeom>
            <a:grp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50" y="335597"/>
            <a:ext cx="1593299" cy="876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0510" y="3345984"/>
            <a:ext cx="49759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RISE</a:t>
            </a:r>
          </a:p>
          <a:p>
            <a:pPr algn="ctr"/>
            <a:r>
              <a:rPr lang="en-US" sz="24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Renewing Integrated System Enterprises</a:t>
            </a:r>
            <a:endParaRPr lang="en-US" sz="2400" b="1" cap="none" spc="0" dirty="0">
              <a:ln w="0"/>
              <a:solidFill>
                <a:srgbClr val="7A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6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92" y="1360964"/>
            <a:ext cx="3771958" cy="362624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A0000"/>
                </a:solidFill>
                <a:latin typeface="+mn-lt"/>
              </a:rPr>
              <a:t>Why </a:t>
            </a:r>
            <a:r>
              <a:rPr lang="en-US" sz="4000" dirty="0" smtClean="0">
                <a:solidFill>
                  <a:srgbClr val="7A0000"/>
                </a:solidFill>
                <a:latin typeface="+mn-lt"/>
              </a:rPr>
              <a:t>Elevate/</a:t>
            </a:r>
            <a:r>
              <a:rPr lang="en-US" sz="4000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RISE</a:t>
            </a:r>
            <a:r>
              <a:rPr lang="en-US" sz="4000" b="1" dirty="0" smtClean="0">
                <a:solidFill>
                  <a:srgbClr val="7A0000"/>
                </a:solidFill>
                <a:latin typeface="+mn-lt"/>
              </a:rPr>
              <a:t>?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7A0000"/>
                </a:solidFill>
              </a:rPr>
              <a:t>Our obsolete ERP system can no longer meet the complex needs of a flagship research university.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7512" y="740766"/>
            <a:ext cx="7294488" cy="4866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907" y="6089837"/>
            <a:ext cx="178018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97" y="258332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A0000"/>
                </a:solidFill>
                <a:latin typeface="+mn-lt"/>
              </a:rPr>
              <a:t>Goals of the </a:t>
            </a:r>
            <a:r>
              <a:rPr lang="en-US" b="1" dirty="0" smtClean="0">
                <a:solidFill>
                  <a:srgbClr val="7A0000"/>
                </a:solidFill>
                <a:latin typeface="+mn-lt"/>
              </a:rPr>
              <a:t>Elevate/</a:t>
            </a:r>
            <a:r>
              <a:rPr lang="en-US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RISE</a:t>
            </a:r>
            <a:r>
              <a:rPr lang="en-US" b="1" dirty="0" smtClean="0">
                <a:solidFill>
                  <a:srgbClr val="7A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7A0000"/>
                </a:solidFill>
                <a:latin typeface="+mn-lt"/>
              </a:rPr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69" y="269908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Provide a </a:t>
            </a:r>
            <a:r>
              <a:rPr lang="en-US" b="1" i="1" dirty="0">
                <a:solidFill>
                  <a:srgbClr val="7A0000"/>
                </a:solidFill>
              </a:rPr>
              <a:t>positive user experience </a:t>
            </a:r>
            <a:r>
              <a:rPr lang="en-US" dirty="0"/>
              <a:t>for students, staff, and faculty.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the university more efficient and effective through simplified and streamlined business processes</a:t>
            </a:r>
            <a:r>
              <a:rPr lang="en-US" dirty="0" smtClean="0"/>
              <a:t>. </a:t>
            </a:r>
            <a:r>
              <a:rPr lang="en-US" b="1" i="1" dirty="0" smtClean="0">
                <a:solidFill>
                  <a:srgbClr val="7A0000"/>
                </a:solidFill>
              </a:rPr>
              <a:t>One system, not three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the university to accurately collect, report, and analyze data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Ensure data security and privacy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Ensure that our ERP systems are reliable, can be easily maintained and regularly updated</a:t>
            </a:r>
            <a:r>
              <a:rPr lang="en-US" dirty="0" smtClean="0"/>
              <a:t>. </a:t>
            </a:r>
            <a:r>
              <a:rPr lang="en-US" b="1" i="1" dirty="0" smtClean="0">
                <a:solidFill>
                  <a:srgbClr val="7A0000"/>
                </a:solidFill>
              </a:rPr>
              <a:t>Moving to the cloud.</a:t>
            </a:r>
            <a:endParaRPr lang="en-US" b="1" i="1" dirty="0">
              <a:solidFill>
                <a:srgbClr val="7A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07" y="6122709"/>
            <a:ext cx="178018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56" y="232684"/>
            <a:ext cx="1156227" cy="63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95" y="1355184"/>
            <a:ext cx="2139147" cy="13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621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07" y="6106272"/>
            <a:ext cx="1780186" cy="768163"/>
          </a:xfrm>
          <a:prstGeom prst="rect">
            <a:avLst/>
          </a:prstGeom>
        </p:spPr>
      </p:pic>
      <p:sp>
        <p:nvSpPr>
          <p:cNvPr id="9" name="Google Shape;197;p18"/>
          <p:cNvSpPr txBox="1">
            <a:spLocks noGrp="1"/>
          </p:cNvSpPr>
          <p:nvPr>
            <p:ph type="title"/>
          </p:nvPr>
        </p:nvSpPr>
        <p:spPr>
          <a:xfrm>
            <a:off x="609907" y="583233"/>
            <a:ext cx="109721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200" b="1" dirty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RISE</a:t>
            </a:r>
            <a:r>
              <a:rPr lang="en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" sz="3200" b="1" dirty="0" smtClean="0">
                <a:solidFill>
                  <a:srgbClr val="7A0000"/>
                </a:solidFill>
                <a:latin typeface="+mn-lt"/>
              </a:rPr>
              <a:t>will transform the way we do business.</a:t>
            </a:r>
            <a:endParaRPr sz="3200" b="1" dirty="0" smtClean="0">
              <a:solidFill>
                <a:srgbClr val="7A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10030965" y="2970647"/>
            <a:ext cx="896400" cy="851324"/>
            <a:chOff x="7721945" y="1954165"/>
            <a:chExt cx="896400" cy="851324"/>
          </a:xfrm>
        </p:grpSpPr>
        <p:sp>
          <p:nvSpPr>
            <p:cNvPr id="10" name="Google Shape;203;p18"/>
            <p:cNvSpPr/>
            <p:nvPr/>
          </p:nvSpPr>
          <p:spPr>
            <a:xfrm>
              <a:off x="7721945" y="1954165"/>
              <a:ext cx="896400" cy="85132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23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73857" y="2065216"/>
              <a:ext cx="626100" cy="629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4308556" y="4519914"/>
            <a:ext cx="896400" cy="896400"/>
            <a:chOff x="5375255" y="4594133"/>
            <a:chExt cx="896400" cy="896400"/>
          </a:xfrm>
        </p:grpSpPr>
        <p:sp>
          <p:nvSpPr>
            <p:cNvPr id="15" name="Google Shape;198;p18"/>
            <p:cNvSpPr/>
            <p:nvPr/>
          </p:nvSpPr>
          <p:spPr>
            <a:xfrm>
              <a:off x="5375255" y="4594133"/>
              <a:ext cx="896400" cy="896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238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92054" y="4678692"/>
              <a:ext cx="626100" cy="626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6852088" y="4500013"/>
            <a:ext cx="896400" cy="896400"/>
            <a:chOff x="8420838" y="4322603"/>
            <a:chExt cx="896400" cy="896400"/>
          </a:xfrm>
        </p:grpSpPr>
        <p:sp>
          <p:nvSpPr>
            <p:cNvPr id="19" name="Google Shape;203;p18"/>
            <p:cNvSpPr/>
            <p:nvPr/>
          </p:nvSpPr>
          <p:spPr>
            <a:xfrm>
              <a:off x="8420838" y="4322603"/>
              <a:ext cx="896400" cy="896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" name="Google Shape;237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555988" y="4457753"/>
              <a:ext cx="626100" cy="62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35;p18"/>
          <p:cNvSpPr txBox="1"/>
          <p:nvPr/>
        </p:nvSpPr>
        <p:spPr>
          <a:xfrm>
            <a:off x="1687965" y="2540580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 Data Source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2;p18"/>
          <p:cNvSpPr txBox="1"/>
          <p:nvPr/>
        </p:nvSpPr>
        <p:spPr>
          <a:xfrm>
            <a:off x="9857529" y="3867147"/>
            <a:ext cx="1341300" cy="45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Information Sharing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34;p18"/>
          <p:cNvSpPr txBox="1"/>
          <p:nvPr/>
        </p:nvSpPr>
        <p:spPr>
          <a:xfrm>
            <a:off x="4034079" y="5451344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Streamlined Integrations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36;p18"/>
          <p:cNvSpPr txBox="1"/>
          <p:nvPr/>
        </p:nvSpPr>
        <p:spPr>
          <a:xfrm>
            <a:off x="6629638" y="5347124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Dynamic Reporting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33;p18"/>
          <p:cNvSpPr txBox="1"/>
          <p:nvPr/>
        </p:nvSpPr>
        <p:spPr>
          <a:xfrm>
            <a:off x="1531918" y="5381282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Enhanced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Security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AutoShape 2" descr="Open book clip art color free clipart images 3 clipartandscrap - ClipartB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Google Shape;203;p18"/>
          <p:cNvSpPr/>
          <p:nvPr/>
        </p:nvSpPr>
        <p:spPr>
          <a:xfrm>
            <a:off x="8961129" y="4423130"/>
            <a:ext cx="896400" cy="8964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Open book clip art color free clipart images 3 clipartandscrap - ClipartBar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89" y="4642738"/>
            <a:ext cx="706273" cy="4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232;p18"/>
          <p:cNvSpPr txBox="1"/>
          <p:nvPr/>
        </p:nvSpPr>
        <p:spPr>
          <a:xfrm>
            <a:off x="8724970" y="5238013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Simplified Training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05293" y="4515451"/>
            <a:ext cx="896400" cy="896400"/>
            <a:chOff x="5292429" y="1887346"/>
            <a:chExt cx="896400" cy="896400"/>
          </a:xfrm>
        </p:grpSpPr>
        <p:sp>
          <p:nvSpPr>
            <p:cNvPr id="43" name="Google Shape;198;p18"/>
            <p:cNvSpPr/>
            <p:nvPr/>
          </p:nvSpPr>
          <p:spPr>
            <a:xfrm>
              <a:off x="5292429" y="1887346"/>
              <a:ext cx="896400" cy="896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6812" y="2074138"/>
              <a:ext cx="547635" cy="50767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95279" y="1758259"/>
            <a:ext cx="926672" cy="877900"/>
            <a:chOff x="1751444" y="3155839"/>
            <a:chExt cx="926672" cy="877900"/>
          </a:xfrm>
        </p:grpSpPr>
        <p:pic>
          <p:nvPicPr>
            <p:cNvPr id="1057" name="Picture 10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51444" y="3155839"/>
              <a:ext cx="926672" cy="877900"/>
            </a:xfrm>
            <a:prstGeom prst="rect">
              <a:avLst/>
            </a:prstGeom>
          </p:spPr>
        </p:pic>
        <p:pic>
          <p:nvPicPr>
            <p:cNvPr id="1050" name="Picture 10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9587" y="3310018"/>
              <a:ext cx="597069" cy="59706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98879" y="2970747"/>
            <a:ext cx="896400" cy="896400"/>
            <a:chOff x="1109257" y="2968537"/>
            <a:chExt cx="896400" cy="896400"/>
          </a:xfrm>
        </p:grpSpPr>
        <p:sp>
          <p:nvSpPr>
            <p:cNvPr id="14" name="Google Shape;198;p18"/>
            <p:cNvSpPr/>
            <p:nvPr/>
          </p:nvSpPr>
          <p:spPr>
            <a:xfrm>
              <a:off x="1109257" y="2968537"/>
              <a:ext cx="896400" cy="8964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632" y="3099250"/>
              <a:ext cx="660685" cy="653920"/>
            </a:xfrm>
            <a:prstGeom prst="rect">
              <a:avLst/>
            </a:prstGeom>
          </p:spPr>
        </p:pic>
      </p:grpSp>
      <p:sp>
        <p:nvSpPr>
          <p:cNvPr id="54" name="Google Shape;235;p18"/>
          <p:cNvSpPr txBox="1"/>
          <p:nvPr/>
        </p:nvSpPr>
        <p:spPr>
          <a:xfrm>
            <a:off x="776429" y="3805391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 Updates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308556" y="1745925"/>
            <a:ext cx="896400" cy="851324"/>
            <a:chOff x="8599157" y="4350008"/>
            <a:chExt cx="896400" cy="851324"/>
          </a:xfrm>
        </p:grpSpPr>
        <p:sp>
          <p:nvSpPr>
            <p:cNvPr id="55" name="Google Shape;203;p18"/>
            <p:cNvSpPr/>
            <p:nvPr/>
          </p:nvSpPr>
          <p:spPr>
            <a:xfrm>
              <a:off x="8599157" y="4350008"/>
              <a:ext cx="896400" cy="85132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84707" y="4572586"/>
              <a:ext cx="725300" cy="406168"/>
            </a:xfrm>
            <a:prstGeom prst="rect">
              <a:avLst/>
            </a:prstGeom>
          </p:spPr>
        </p:pic>
      </p:grpSp>
      <p:sp>
        <p:nvSpPr>
          <p:cNvPr id="63" name="Google Shape;232;p18"/>
          <p:cNvSpPr txBox="1"/>
          <p:nvPr/>
        </p:nvSpPr>
        <p:spPr>
          <a:xfrm>
            <a:off x="4063288" y="2548180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 Login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836952" y="1708251"/>
            <a:ext cx="926672" cy="926672"/>
            <a:chOff x="1918976" y="1681384"/>
            <a:chExt cx="926672" cy="92667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18976" y="1681384"/>
              <a:ext cx="926672" cy="9266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25030" y="1829008"/>
              <a:ext cx="559119" cy="559119"/>
            </a:xfrm>
            <a:prstGeom prst="rect">
              <a:avLst/>
            </a:prstGeom>
          </p:spPr>
        </p:pic>
      </p:grpSp>
      <p:sp>
        <p:nvSpPr>
          <p:cNvPr id="80" name="Google Shape;232;p18"/>
          <p:cNvSpPr txBox="1"/>
          <p:nvPr/>
        </p:nvSpPr>
        <p:spPr>
          <a:xfrm>
            <a:off x="8783728" y="2624796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Mobile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232;p18"/>
          <p:cNvSpPr txBox="1"/>
          <p:nvPr/>
        </p:nvSpPr>
        <p:spPr>
          <a:xfrm>
            <a:off x="6683879" y="2572507"/>
            <a:ext cx="1341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 down time.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938814" y="1666790"/>
            <a:ext cx="1037458" cy="1037458"/>
            <a:chOff x="4126983" y="1712832"/>
            <a:chExt cx="1037458" cy="10374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26983" y="1712832"/>
              <a:ext cx="1037458" cy="103745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92962" y="1891270"/>
              <a:ext cx="699170" cy="670381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15" y="265137"/>
            <a:ext cx="1156227" cy="6361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7311" y="3150521"/>
            <a:ext cx="598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Elevate/RISE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749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10515600" cy="8045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A0000"/>
                </a:solidFill>
                <a:latin typeface="+mn-lt"/>
              </a:rPr>
              <a:t>Elevating our ERP to the cloud with Workday.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384" y="1838227"/>
            <a:ext cx="7739337" cy="3733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47" y="230188"/>
            <a:ext cx="1556400" cy="256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474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346" y="2222505"/>
            <a:ext cx="4099914" cy="2575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907" y="6089837"/>
            <a:ext cx="178018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74" y="339573"/>
            <a:ext cx="11144611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A0000"/>
                </a:solidFill>
                <a:latin typeface="+mn-lt"/>
              </a:rPr>
              <a:t>We are in good company.</a:t>
            </a:r>
            <a:endParaRPr lang="en-US" b="1" dirty="0">
              <a:solidFill>
                <a:srgbClr val="7A0000"/>
              </a:solidFill>
              <a:latin typeface="+mn-lt"/>
            </a:endParaRPr>
          </a:p>
        </p:txBody>
      </p:sp>
      <p:pic>
        <p:nvPicPr>
          <p:cNvPr id="1028" name="Picture 4" descr="Image result for university of virginia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46" y="1511952"/>
            <a:ext cx="2919711" cy="16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washington university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id="1026" name="Picture 2" descr="Image result for iowa 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33" y="3276191"/>
            <a:ext cx="1777728" cy="5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141" y="3051284"/>
            <a:ext cx="2099147" cy="652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36" y="1635723"/>
            <a:ext cx="355282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F2B8A5-4CFA-BA4C-87BE-32275C696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58" y="3845450"/>
            <a:ext cx="2190849" cy="1095425"/>
          </a:xfrm>
          <a:prstGeom prst="rect">
            <a:avLst/>
          </a:prstGeom>
        </p:spPr>
      </p:pic>
      <p:pic>
        <p:nvPicPr>
          <p:cNvPr id="6" name="Picture 2" descr="China Blamed for Penn State Breach - DataBreachTod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67" y="3197784"/>
            <a:ext cx="1649879" cy="9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UW logos | UW Brand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0" name="Picture 6" descr="University of Washington, Seattle | Autodesk Resear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67" y="3097371"/>
            <a:ext cx="1685880" cy="12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aching as Research Fellows Program - University of Rochester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3" y="4193598"/>
            <a:ext cx="1771268" cy="17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ichland College - University of Texas at Austin Vis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97" y="4963359"/>
            <a:ext cx="1951151" cy="8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licks @ Tech: The Greatest Showman - Hypepotam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37" y="4811179"/>
            <a:ext cx="2480803" cy="11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gos | USC Identity Guidelines | US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4" y="2109771"/>
            <a:ext cx="2722625" cy="7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8" descr="Yale Bulldogs Horizontal Logo Banner from Collegiate Pacific | The ...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54" name="Picture 30" descr="Blended Reality – New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" y="4955399"/>
            <a:ext cx="2200987" cy="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433" y="315385"/>
            <a:ext cx="1554615" cy="256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5907" y="6171445"/>
            <a:ext cx="1780186" cy="768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91" y="363431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2583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A0000"/>
                </a:solidFill>
                <a:latin typeface="+mn-lt"/>
              </a:rPr>
              <a:t>How will we implement the new system?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07" y="6089837"/>
            <a:ext cx="178018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44" y="230188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663"/>
            <a:ext cx="10515600" cy="8792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A0000"/>
                </a:solidFill>
              </a:rPr>
              <a:t/>
            </a:r>
            <a:br>
              <a:rPr lang="en-US" dirty="0">
                <a:solidFill>
                  <a:srgbClr val="7A0000"/>
                </a:solidFill>
              </a:rPr>
            </a:br>
            <a:r>
              <a:rPr lang="en-US" b="1" dirty="0">
                <a:solidFill>
                  <a:srgbClr val="7A0000"/>
                </a:solidFill>
                <a:latin typeface="+mn-lt"/>
              </a:rPr>
              <a:t>Implementation is a Partnership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092" y="2145691"/>
            <a:ext cx="3812164" cy="898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22709"/>
            <a:ext cx="12192000" cy="735291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3" y="230188"/>
            <a:ext cx="1554615" cy="25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79169"/>
            <a:ext cx="3968113" cy="6535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797314" y="214569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2569" y="5537934"/>
            <a:ext cx="385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</a:t>
            </a:r>
            <a:r>
              <a:rPr lang="en-US" sz="1600" i="1" dirty="0"/>
              <a:t>Note – Huron has been selected for negotiations.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907" y="6089837"/>
            <a:ext cx="1780186" cy="768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600" y="3586996"/>
            <a:ext cx="3194799" cy="2007107"/>
          </a:xfrm>
          <a:prstGeom prst="rect">
            <a:avLst/>
          </a:prstGeom>
        </p:spPr>
      </p:pic>
      <p:sp>
        <p:nvSpPr>
          <p:cNvPr id="10" name="Left-Right-Up Arrow 9"/>
          <p:cNvSpPr/>
          <p:nvPr/>
        </p:nvSpPr>
        <p:spPr>
          <a:xfrm rot="10800000">
            <a:off x="5228733" y="2354989"/>
            <a:ext cx="1734532" cy="1232007"/>
          </a:xfrm>
          <a:prstGeom prst="leftRigh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37" y="3246680"/>
            <a:ext cx="2220529" cy="1221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34" y="299721"/>
            <a:ext cx="1156227" cy="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13694</TotalTime>
  <Words>631</Words>
  <Application>Microsoft Office PowerPoint</Application>
  <PresentationFormat>Widescreen</PresentationFormat>
  <Paragraphs>118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Why Elevate/RISE?  Our obsolete ERP system can no longer meet the complex needs of a flagship research university.</vt:lpstr>
      <vt:lpstr>Goals of the Elevate/RISE Project</vt:lpstr>
      <vt:lpstr>RISE will transform the way we do business. </vt:lpstr>
      <vt:lpstr>Elevating our ERP to the cloud with Workday.</vt:lpstr>
      <vt:lpstr>We are in good company.</vt:lpstr>
      <vt:lpstr>How will we implement the new system?</vt:lpstr>
      <vt:lpstr> Implementation is a Partnership</vt:lpstr>
      <vt:lpstr>When will this happen?</vt:lpstr>
      <vt:lpstr>Review of UMD systems and cloud-solution options in higher ed.  Request for Proposals:          Platform      Implementation Partner  Review process:      Platform      Implementation Partner  Final Selections  Contract negotiations.  Sept-Dec 2020: Contract Approvals from  Board of Regents Board of Public Works  </vt:lpstr>
      <vt:lpstr>PowerPoint Presentation</vt:lpstr>
      <vt:lpstr>Who is involved in RISE?</vt:lpstr>
      <vt:lpstr>Who is involved in RISE at UMES?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J. Blanchard</dc:creator>
  <cp:lastModifiedBy>Satterlee, Donna J</cp:lastModifiedBy>
  <cp:revision>113</cp:revision>
  <dcterms:created xsi:type="dcterms:W3CDTF">2020-08-26T15:14:50Z</dcterms:created>
  <dcterms:modified xsi:type="dcterms:W3CDTF">2021-11-09T16:28:35Z</dcterms:modified>
</cp:coreProperties>
</file>